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4"/>
  </p:sldMasterIdLst>
  <p:notesMasterIdLst>
    <p:notesMasterId r:id="rId12"/>
  </p:notesMasterIdLst>
  <p:handoutMasterIdLst>
    <p:handoutMasterId r:id="rId13"/>
  </p:handoutMasterIdLst>
  <p:sldIdLst>
    <p:sldId id="259" r:id="rId5"/>
    <p:sldId id="273" r:id="rId6"/>
    <p:sldId id="278" r:id="rId7"/>
    <p:sldId id="274" r:id="rId8"/>
    <p:sldId id="275" r:id="rId9"/>
    <p:sldId id="276" r:id="rId10"/>
    <p:sldId id="277"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D7BA7"/>
    <a:srgbClr val="DAE5FC"/>
    <a:srgbClr val="8DB2E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autoAdjust="0"/>
    <p:restoredTop sz="98945" autoAdjust="0"/>
  </p:normalViewPr>
  <p:slideViewPr>
    <p:cSldViewPr>
      <p:cViewPr>
        <p:scale>
          <a:sx n="120" d="100"/>
          <a:sy n="120" d="100"/>
        </p:scale>
        <p:origin x="-240" y="30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64E4DBE-974E-40A8-86CA-2222E700A2D9}" type="datetimeFigureOut">
              <a:rPr lang="en-GB" smtClean="0"/>
              <a:pPr/>
              <a:t>01/04/2015</a:t>
            </a:fld>
            <a:endParaRPr lang="en-GB"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A0F98B7-3F52-4D6D-B29D-5FE0DD7D6A83}" type="slidenum">
              <a:rPr lang="en-GB" smtClean="0"/>
              <a:pPr/>
              <a:t>‹#›</a:t>
            </a:fld>
            <a:endParaRPr lang="en-GB" dirty="0"/>
          </a:p>
        </p:txBody>
      </p:sp>
    </p:spTree>
    <p:extLst>
      <p:ext uri="{BB962C8B-B14F-4D97-AF65-F5344CB8AC3E}">
        <p14:creationId xmlns="" xmlns:p14="http://schemas.microsoft.com/office/powerpoint/2010/main" val="37345694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C519C54-D7A2-4B46-BF66-0617FAD0978B}" type="datetimeFigureOut">
              <a:rPr lang="en-GB" smtClean="0"/>
              <a:pPr/>
              <a:t>01/04/2015</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3924B12-5BDE-4928-AB22-431390E2A545}" type="slidenum">
              <a:rPr lang="en-GB" smtClean="0"/>
              <a:pPr/>
              <a:t>‹#›</a:t>
            </a:fld>
            <a:endParaRPr lang="en-GB" dirty="0"/>
          </a:p>
        </p:txBody>
      </p:sp>
    </p:spTree>
    <p:extLst>
      <p:ext uri="{BB962C8B-B14F-4D97-AF65-F5344CB8AC3E}">
        <p14:creationId xmlns="" xmlns:p14="http://schemas.microsoft.com/office/powerpoint/2010/main" val="41847429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F3924B12-5BDE-4928-AB22-431390E2A545}" type="slidenum">
              <a:rPr lang="en-GB" smtClean="0"/>
              <a:pPr/>
              <a:t>1</a:t>
            </a:fld>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descr="Bar_06_COL_POS [Converted].png"/>
          <p:cNvPicPr>
            <a:picLocks noChangeAspect="1"/>
          </p:cNvPicPr>
          <p:nvPr/>
        </p:nvPicPr>
        <p:blipFill>
          <a:blip r:embed="rId2" cstate="print"/>
          <a:srcRect/>
          <a:stretch>
            <a:fillRect/>
          </a:stretch>
        </p:blipFill>
        <p:spPr bwMode="auto">
          <a:xfrm>
            <a:off x="7466136" y="3003550"/>
            <a:ext cx="1216269" cy="223838"/>
          </a:xfrm>
          <a:prstGeom prst="rect">
            <a:avLst/>
          </a:prstGeom>
          <a:noFill/>
          <a:ln w="9525">
            <a:noFill/>
            <a:miter lim="800000"/>
            <a:headEnd/>
            <a:tailEnd/>
          </a:ln>
        </p:spPr>
      </p:pic>
      <p:grpSp>
        <p:nvGrpSpPr>
          <p:cNvPr id="2" name="Group 10"/>
          <p:cNvGrpSpPr>
            <a:grpSpLocks/>
          </p:cNvGrpSpPr>
          <p:nvPr/>
        </p:nvGrpSpPr>
        <p:grpSpPr bwMode="auto">
          <a:xfrm>
            <a:off x="1861039" y="2130426"/>
            <a:ext cx="5445369" cy="1984375"/>
            <a:chOff x="1273" y="621"/>
            <a:chExt cx="3716" cy="2241"/>
          </a:xfrm>
        </p:grpSpPr>
        <p:cxnSp>
          <p:nvCxnSpPr>
            <p:cNvPr id="6" name="Straight Connector 11"/>
            <p:cNvCxnSpPr>
              <a:cxnSpLocks noChangeShapeType="1"/>
            </p:cNvCxnSpPr>
            <p:nvPr userDrawn="1"/>
          </p:nvCxnSpPr>
          <p:spPr bwMode="auto">
            <a:xfrm rot="16200000" flipH="1">
              <a:off x="152" y="1742"/>
              <a:ext cx="2241" cy="0"/>
            </a:xfrm>
            <a:prstGeom prst="line">
              <a:avLst/>
            </a:prstGeom>
            <a:noFill/>
            <a:ln w="63500" cap="rnd" algn="ctr">
              <a:solidFill>
                <a:schemeClr val="bg2"/>
              </a:solidFill>
              <a:round/>
              <a:headEnd/>
              <a:tailEnd/>
            </a:ln>
          </p:spPr>
        </p:cxnSp>
        <p:cxnSp>
          <p:nvCxnSpPr>
            <p:cNvPr id="7" name="Straight Connector 12"/>
            <p:cNvCxnSpPr>
              <a:cxnSpLocks noChangeShapeType="1"/>
            </p:cNvCxnSpPr>
            <p:nvPr userDrawn="1"/>
          </p:nvCxnSpPr>
          <p:spPr bwMode="auto">
            <a:xfrm rot="16200000" flipH="1">
              <a:off x="3868" y="1742"/>
              <a:ext cx="2241" cy="0"/>
            </a:xfrm>
            <a:prstGeom prst="line">
              <a:avLst/>
            </a:prstGeom>
            <a:noFill/>
            <a:ln w="63500" cap="rnd" algn="ctr">
              <a:solidFill>
                <a:schemeClr val="bg2"/>
              </a:solidFill>
              <a:round/>
              <a:headEnd/>
              <a:tailEnd/>
            </a:ln>
          </p:spPr>
        </p:cxnSp>
      </p:grpSp>
      <p:sp>
        <p:nvSpPr>
          <p:cNvPr id="71683" name="Rectangle 2"/>
          <p:cNvSpPr>
            <a:spLocks noGrp="1" noChangeArrowheads="1"/>
          </p:cNvSpPr>
          <p:nvPr>
            <p:ph type="ctrTitle"/>
          </p:nvPr>
        </p:nvSpPr>
        <p:spPr>
          <a:xfrm>
            <a:off x="2026628" y="2708911"/>
            <a:ext cx="5276850" cy="492443"/>
          </a:xfrm>
        </p:spPr>
        <p:txBody>
          <a:bodyPr/>
          <a:lstStyle>
            <a:lvl1pPr>
              <a:defRPr sz="3200" b="1" smtClean="0"/>
            </a:lvl1pPr>
          </a:lstStyle>
          <a:p>
            <a:r>
              <a:rPr lang="en-GB" smtClean="0"/>
              <a:t>Click to edit Master title style</a:t>
            </a:r>
          </a:p>
        </p:txBody>
      </p:sp>
      <p:sp>
        <p:nvSpPr>
          <p:cNvPr id="71684" name="Rectangle 3"/>
          <p:cNvSpPr>
            <a:spLocks noGrp="1" noChangeArrowheads="1"/>
          </p:cNvSpPr>
          <p:nvPr>
            <p:ph type="subTitle" idx="1"/>
          </p:nvPr>
        </p:nvSpPr>
        <p:spPr>
          <a:xfrm>
            <a:off x="2026628" y="3179763"/>
            <a:ext cx="5266592" cy="304800"/>
          </a:xfrm>
        </p:spPr>
        <p:txBody>
          <a:bodyPr/>
          <a:lstStyle>
            <a:lvl1pPr>
              <a:defRPr smtClean="0">
                <a:solidFill>
                  <a:schemeClr val="bg2"/>
                </a:solidFill>
              </a:defRPr>
            </a:lvl1pPr>
          </a:lstStyle>
          <a:p>
            <a:r>
              <a:rPr lang="en-GB" smtClean="0"/>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693738" y="1104439"/>
            <a:ext cx="3765550" cy="2154436"/>
          </a:xfrm>
        </p:spPr>
        <p:txBody>
          <a:bodyPr/>
          <a:lstStyle>
            <a:lvl1pPr>
              <a:buFont typeface="Arial" pitchFamily="34" charset="0"/>
              <a:buNone/>
              <a:defRPr sz="2000"/>
            </a:lvl1pPr>
            <a:lvl2pPr marL="0" indent="0">
              <a:buNone/>
              <a:defRPr sz="2000"/>
            </a:lvl2pPr>
            <a:lvl3pPr marL="234950" indent="0">
              <a:buNone/>
              <a:defRPr sz="2000"/>
            </a:lvl3pPr>
            <a:lvl4pPr marL="568325" indent="0">
              <a:buNone/>
              <a:defRPr sz="2000"/>
            </a:lvl4pPr>
            <a:lvl5pPr marL="858838" indent="0">
              <a:buNone/>
              <a:defRPr sz="20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772028" y="1104439"/>
            <a:ext cx="3765549" cy="2154436"/>
          </a:xfrm>
        </p:spPr>
        <p:txBody>
          <a:bodyPr/>
          <a:lstStyle>
            <a:lvl1pPr>
              <a:buFont typeface="Arial" pitchFamily="34" charset="0"/>
              <a:buNone/>
              <a:defRPr sz="2000"/>
            </a:lvl1pPr>
            <a:lvl2pPr marL="0" indent="0">
              <a:buNone/>
              <a:defRPr sz="2000"/>
            </a:lvl2pPr>
            <a:lvl3pPr marL="234950" indent="0">
              <a:buNone/>
              <a:defRPr sz="2000"/>
            </a:lvl3pPr>
            <a:lvl4pPr marL="568325" indent="0">
              <a:buNone/>
              <a:defRPr sz="2000"/>
            </a:lvl4pPr>
            <a:lvl5pPr marL="858838" indent="0">
              <a:buNone/>
              <a:defRPr sz="20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10"/>
          <p:cNvSpPr>
            <a:spLocks noGrp="1"/>
          </p:cNvSpPr>
          <p:nvPr>
            <p:ph type="ftr" sz="quarter" idx="10"/>
          </p:nvPr>
        </p:nvSpPr>
        <p:spPr>
          <a:ln/>
        </p:spPr>
        <p:txBody>
          <a:bodyPr/>
          <a:lstStyle>
            <a:lvl1pPr>
              <a:defRPr/>
            </a:lvl1pPr>
          </a:lstStyle>
          <a:p>
            <a:pPr>
              <a:defRPr/>
            </a:pPr>
            <a:endParaRPr dirty="0">
              <a:solidFill>
                <a:srgbClr val="000000"/>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0"/>
          <p:cNvSpPr>
            <a:spLocks noGrp="1"/>
          </p:cNvSpPr>
          <p:nvPr>
            <p:ph type="ftr" sz="quarter" idx="10"/>
          </p:nvPr>
        </p:nvSpPr>
        <p:spPr>
          <a:ln/>
        </p:spPr>
        <p:txBody>
          <a:bodyPr/>
          <a:lstStyle>
            <a:lvl1pPr>
              <a:defRPr/>
            </a:lvl1pPr>
          </a:lstStyle>
          <a:p>
            <a:pPr>
              <a:defRPr/>
            </a:pPr>
            <a:endParaRPr dirty="0">
              <a:solidFill>
                <a:srgbClr val="000000"/>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97524" y="384176"/>
            <a:ext cx="8062546" cy="460375"/>
          </a:xfrm>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lvl1pPr>
              <a:defRPr/>
            </a:lvl1pPr>
          </a:lstStyle>
          <a:p>
            <a:pPr>
              <a:defRPr/>
            </a:pPr>
            <a:endParaRPr dirty="0">
              <a:solidFill>
                <a:srgbClr val="000000"/>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97524" y="384176"/>
            <a:ext cx="8062546" cy="460375"/>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704851" y="1095375"/>
            <a:ext cx="8003931" cy="307777"/>
          </a:xfrm>
        </p:spPr>
        <p:txBody>
          <a:bodyPr/>
          <a:lstStyle/>
          <a:p>
            <a:pPr lvl="0"/>
            <a:endParaRPr lang="en-US" noProof="0" dirty="0"/>
          </a:p>
        </p:txBody>
      </p:sp>
      <p:sp>
        <p:nvSpPr>
          <p:cNvPr id="4" name="Footer Placeholder 3"/>
          <p:cNvSpPr>
            <a:spLocks noGrp="1"/>
          </p:cNvSpPr>
          <p:nvPr>
            <p:ph type="ftr" sz="quarter" idx="10"/>
          </p:nvPr>
        </p:nvSpPr>
        <p:spPr/>
        <p:txBody>
          <a:bodyPr/>
          <a:lstStyle>
            <a:lvl1pPr>
              <a:defRPr/>
            </a:lvl1pPr>
          </a:lstStyle>
          <a:p>
            <a:pPr>
              <a:defRPr/>
            </a:pPr>
            <a:endParaRPr dirty="0">
              <a:solidFill>
                <a:srgbClr val="000000"/>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Big Headin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86884" y="202479"/>
            <a:ext cx="8621370" cy="461665"/>
          </a:xfrm>
        </p:spPr>
        <p:txBody>
          <a:bodyPr/>
          <a:lstStyle>
            <a:lvl1pPr>
              <a:defRPr>
                <a:latin typeface="Barclays Sans" pitchFamily="34" charset="0"/>
              </a:defRPr>
            </a:lvl1pPr>
          </a:lstStyle>
          <a:p>
            <a:r>
              <a:rPr lang="en-US" dirty="0" smtClean="0"/>
              <a:t>Click to add title</a:t>
            </a:r>
            <a:endParaRPr lang="en-GB" dirty="0"/>
          </a:p>
        </p:txBody>
      </p:sp>
      <p:sp>
        <p:nvSpPr>
          <p:cNvPr id="6" name="Text Placeholder 5"/>
          <p:cNvSpPr>
            <a:spLocks noGrp="1"/>
          </p:cNvSpPr>
          <p:nvPr>
            <p:ph type="body" sz="quarter" idx="10"/>
          </p:nvPr>
        </p:nvSpPr>
        <p:spPr>
          <a:xfrm>
            <a:off x="386884" y="819709"/>
            <a:ext cx="8621370" cy="610424"/>
          </a:xfrm>
        </p:spPr>
        <p:txBody>
          <a:bodyPr/>
          <a:lstStyle>
            <a:lvl1pPr>
              <a:spcBef>
                <a:spcPts val="175"/>
              </a:spcBef>
              <a:spcAft>
                <a:spcPts val="175"/>
              </a:spcAft>
              <a:buFont typeface="Wingdings" pitchFamily="2" charset="2"/>
              <a:buChar char="§"/>
              <a:defRPr sz="1100"/>
            </a:lvl1pPr>
            <a:lvl2pPr>
              <a:spcBef>
                <a:spcPts val="175"/>
              </a:spcBef>
              <a:spcAft>
                <a:spcPts val="175"/>
              </a:spcAft>
              <a:defRPr sz="1100"/>
            </a:lvl2pPr>
            <a:lvl3pPr>
              <a:spcBef>
                <a:spcPts val="175"/>
              </a:spcBef>
              <a:spcAft>
                <a:spcPts val="175"/>
              </a:spcAft>
              <a:defRPr sz="1100"/>
            </a:lvl3pPr>
          </a:lstStyle>
          <a:p>
            <a:pPr lvl="0"/>
            <a:r>
              <a:rPr lang="en-US" smtClean="0"/>
              <a:t>Click to edit Master text styles</a:t>
            </a:r>
          </a:p>
          <a:p>
            <a:pPr lvl="1"/>
            <a:r>
              <a:rPr lang="en-US" smtClean="0"/>
              <a:t>Second level</a:t>
            </a:r>
          </a:p>
          <a:p>
            <a:pPr lvl="2"/>
            <a:r>
              <a:rPr lang="en-US" smtClean="0"/>
              <a:t>Third level</a:t>
            </a:r>
          </a:p>
        </p:txBody>
      </p:sp>
      <p:sp>
        <p:nvSpPr>
          <p:cNvPr id="4" name="Line 2"/>
          <p:cNvSpPr>
            <a:spLocks noChangeShapeType="1"/>
          </p:cNvSpPr>
          <p:nvPr userDrawn="1"/>
        </p:nvSpPr>
        <p:spPr bwMode="gray">
          <a:xfrm>
            <a:off x="386884" y="660891"/>
            <a:ext cx="8405055" cy="0"/>
          </a:xfrm>
          <a:prstGeom prst="line">
            <a:avLst/>
          </a:prstGeom>
          <a:noFill/>
          <a:ln w="19050">
            <a:solidFill>
              <a:srgbClr val="00B9F1"/>
            </a:solidFill>
            <a:round/>
            <a:headEnd/>
            <a:tailEnd/>
          </a:ln>
          <a:effectLst/>
        </p:spPr>
        <p:txBody>
          <a:bodyPr wrap="none" lIns="80147" tIns="40074" rIns="80147" bIns="40074" anchor="ctr"/>
          <a:lstStyle/>
          <a:p>
            <a:pPr algn="ctr">
              <a:spcBef>
                <a:spcPct val="50000"/>
              </a:spcBef>
              <a:buFont typeface="Barclays Sans" pitchFamily="34" charset="0"/>
              <a:buNone/>
              <a:defRPr/>
            </a:pPr>
            <a:endParaRPr lang="en-GB" sz="1800" dirty="0">
              <a:solidFill>
                <a:srgbClr val="000000"/>
              </a:solidFill>
              <a:latin typeface="Expert Sans Regular" pitchFamily="34" charset="0"/>
              <a:cs typeface="Arial" charset="0"/>
            </a:endParaRPr>
          </a:p>
        </p:txBody>
      </p:sp>
    </p:spTree>
    <p:extLst>
      <p:ext uri="{BB962C8B-B14F-4D97-AF65-F5344CB8AC3E}">
        <p14:creationId xmlns:p14="http://schemas.microsoft.com/office/powerpoint/2010/main" xmlns="" val="196488867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96913" y="383531"/>
            <a:ext cx="8062912" cy="461665"/>
          </a:xfrm>
        </p:spPr>
        <p:txBody>
          <a:bodyPr/>
          <a:lstStyle>
            <a:lvl1pPr>
              <a:defRPr sz="3000" b="0">
                <a:solidFill>
                  <a:schemeClr val="bg2"/>
                </a:solidFill>
                <a:latin typeface="+mj-lt"/>
              </a:defRPr>
            </a:lvl1pPr>
          </a:lstStyle>
          <a:p>
            <a:r>
              <a:rPr lang="en-US" dirty="0" smtClean="0"/>
              <a:t>Click to edit Master title style</a:t>
            </a:r>
            <a:endParaRPr lang="en-US" dirty="0"/>
          </a:p>
        </p:txBody>
      </p:sp>
      <p:sp>
        <p:nvSpPr>
          <p:cNvPr id="3" name="Content Placeholder 2"/>
          <p:cNvSpPr>
            <a:spLocks noGrp="1"/>
          </p:cNvSpPr>
          <p:nvPr>
            <p:ph idx="1"/>
          </p:nvPr>
        </p:nvSpPr>
        <p:spPr>
          <a:xfrm>
            <a:off x="704852" y="1096009"/>
            <a:ext cx="8004175" cy="2154436"/>
          </a:xfrm>
        </p:spPr>
        <p:txBody>
          <a:bodyPr/>
          <a:lstStyle>
            <a:lvl1pPr>
              <a:defRPr sz="2000">
                <a:latin typeface="+mn-lt"/>
              </a:defRPr>
            </a:lvl1pPr>
            <a:lvl2pPr>
              <a:defRPr sz="2000">
                <a:latin typeface="+mn-lt"/>
              </a:defRPr>
            </a:lvl2pPr>
            <a:lvl3pPr marL="571500" indent="-342900">
              <a:defRPr sz="2000">
                <a:latin typeface="+mn-lt"/>
              </a:defRPr>
            </a:lvl3pPr>
            <a:lvl4pPr marL="862013" indent="-290513">
              <a:defRPr sz="2000">
                <a:latin typeface="+mn-lt"/>
              </a:defRPr>
            </a:lvl4pPr>
            <a:lvl5pPr marL="1204913" indent="-342900">
              <a:defRPr sz="2000">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10"/>
          <p:cNvSpPr>
            <a:spLocks noGrp="1"/>
          </p:cNvSpPr>
          <p:nvPr>
            <p:ph type="ftr" sz="quarter" idx="10"/>
          </p:nvPr>
        </p:nvSpPr>
        <p:spPr>
          <a:ln/>
        </p:spPr>
        <p:txBody>
          <a:bodyPr/>
          <a:lstStyle>
            <a:lvl1pPr>
              <a:defRPr/>
            </a:lvl1pPr>
          </a:lstStyle>
          <a:p>
            <a:pPr>
              <a:defRPr/>
            </a:pPr>
            <a:endParaRPr lang="en-GB" dirty="0">
              <a:solidFill>
                <a:srgbClr val="000000"/>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Numbered text page">
    <p:spTree>
      <p:nvGrpSpPr>
        <p:cNvPr id="1" name=""/>
        <p:cNvGrpSpPr/>
        <p:nvPr/>
      </p:nvGrpSpPr>
      <p:grpSpPr>
        <a:xfrm>
          <a:off x="0" y="0"/>
          <a:ext cx="0" cy="0"/>
          <a:chOff x="0" y="0"/>
          <a:chExt cx="0" cy="0"/>
        </a:xfrm>
      </p:grpSpPr>
      <p:sp>
        <p:nvSpPr>
          <p:cNvPr id="2" name="Title 1"/>
          <p:cNvSpPr>
            <a:spLocks noGrp="1"/>
          </p:cNvSpPr>
          <p:nvPr>
            <p:ph type="title"/>
          </p:nvPr>
        </p:nvSpPr>
        <p:spPr>
          <a:xfrm>
            <a:off x="696913" y="383531"/>
            <a:ext cx="8062912" cy="461665"/>
          </a:xfrm>
        </p:spPr>
        <p:txBody>
          <a:bodyPr anchor="t"/>
          <a:lstStyle>
            <a:lvl1pPr>
              <a:defRPr sz="3000" b="0">
                <a:solidFill>
                  <a:schemeClr val="bg2"/>
                </a:solidFill>
                <a:latin typeface="+mj-lt"/>
              </a:defRPr>
            </a:lvl1pPr>
          </a:lstStyle>
          <a:p>
            <a:r>
              <a:rPr lang="en-US" dirty="0" smtClean="0"/>
              <a:t>Click to edit Master title style</a:t>
            </a:r>
            <a:endParaRPr lang="en-US" dirty="0"/>
          </a:p>
        </p:txBody>
      </p:sp>
      <p:sp>
        <p:nvSpPr>
          <p:cNvPr id="3" name="Content Placeholder 2"/>
          <p:cNvSpPr>
            <a:spLocks noGrp="1"/>
          </p:cNvSpPr>
          <p:nvPr>
            <p:ph idx="1"/>
          </p:nvPr>
        </p:nvSpPr>
        <p:spPr>
          <a:xfrm>
            <a:off x="704852" y="1096009"/>
            <a:ext cx="8004175" cy="1938992"/>
          </a:xfrm>
        </p:spPr>
        <p:txBody>
          <a:bodyPr/>
          <a:lstStyle>
            <a:lvl1pPr marL="341313" indent="-341313">
              <a:lnSpc>
                <a:spcPct val="100000"/>
              </a:lnSpc>
              <a:spcBef>
                <a:spcPts val="900"/>
              </a:spcBef>
              <a:buClrTx/>
              <a:buFont typeface="+mj-lt"/>
              <a:buAutoNum type="arabicPeriod"/>
              <a:defRPr sz="2000">
                <a:solidFill>
                  <a:schemeClr val="tx1"/>
                </a:solidFill>
                <a:latin typeface="+mn-lt"/>
              </a:defRPr>
            </a:lvl1pPr>
            <a:lvl2pPr marL="682625" indent="-341313">
              <a:lnSpc>
                <a:spcPct val="100000"/>
              </a:lnSpc>
              <a:spcBef>
                <a:spcPts val="900"/>
              </a:spcBef>
              <a:buFont typeface="+mj-lt"/>
              <a:buAutoNum type="alphaLcPeriod"/>
              <a:defRPr sz="2000">
                <a:latin typeface="+mn-lt"/>
              </a:defRPr>
            </a:lvl2pPr>
            <a:lvl3pPr marL="1025525" indent="-333375">
              <a:lnSpc>
                <a:spcPct val="100000"/>
              </a:lnSpc>
              <a:spcBef>
                <a:spcPts val="900"/>
              </a:spcBef>
              <a:defRPr sz="2000">
                <a:latin typeface="+mn-lt"/>
              </a:defRPr>
            </a:lvl3pPr>
            <a:lvl4pPr marL="1146175" indent="-231775">
              <a:lnSpc>
                <a:spcPct val="100000"/>
              </a:lnSpc>
              <a:spcBef>
                <a:spcPts val="900"/>
              </a:spcBef>
              <a:defRPr sz="1800">
                <a:latin typeface="+mn-lt"/>
              </a:defRPr>
            </a:lvl4pPr>
            <a:lvl5pPr marL="1427163" indent="-280988">
              <a:lnSpc>
                <a:spcPct val="100000"/>
              </a:lnSpc>
              <a:spcBef>
                <a:spcPts val="900"/>
              </a:spcBef>
              <a:defRPr sz="1800">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10"/>
          <p:cNvSpPr>
            <a:spLocks noGrp="1"/>
          </p:cNvSpPr>
          <p:nvPr>
            <p:ph type="ftr" sz="quarter" idx="10"/>
          </p:nvPr>
        </p:nvSpPr>
        <p:spPr>
          <a:ln/>
        </p:spPr>
        <p:txBody>
          <a:bodyPr/>
          <a:lstStyle>
            <a:lvl1pPr>
              <a:defRPr/>
            </a:lvl1pPr>
          </a:lstStyle>
          <a:p>
            <a:pPr>
              <a:defRPr/>
            </a:pPr>
            <a:endParaRPr lang="en-GB" dirty="0">
              <a:solidFill>
                <a:srgbClr val="000000"/>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Left text_Right pictur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94174" y="1106126"/>
            <a:ext cx="3925888" cy="1538883"/>
          </a:xfrm>
        </p:spPr>
        <p:txBody>
          <a:bodyPr/>
          <a:lstStyle>
            <a:lvl1pPr>
              <a:lnSpc>
                <a:spcPct val="100000"/>
              </a:lnSpc>
              <a:spcBef>
                <a:spcPts val="900"/>
              </a:spcBef>
              <a:defRPr sz="1400"/>
            </a:lvl1pPr>
            <a:lvl2pPr marL="176213" indent="-176213">
              <a:lnSpc>
                <a:spcPct val="100000"/>
              </a:lnSpc>
              <a:spcBef>
                <a:spcPts val="900"/>
              </a:spcBef>
              <a:buClr>
                <a:schemeClr val="tx1"/>
              </a:buClr>
              <a:buFont typeface="Wingdings" pitchFamily="2" charset="2"/>
              <a:buChar char=""/>
              <a:defRPr sz="1400"/>
            </a:lvl2pPr>
            <a:lvl3pPr marL="404813" indent="-228600">
              <a:lnSpc>
                <a:spcPct val="100000"/>
              </a:lnSpc>
              <a:spcBef>
                <a:spcPts val="900"/>
              </a:spcBef>
              <a:defRPr sz="1400"/>
            </a:lvl3pPr>
            <a:lvl4pPr marL="633413" indent="-228600">
              <a:lnSpc>
                <a:spcPct val="100000"/>
              </a:lnSpc>
              <a:spcBef>
                <a:spcPts val="900"/>
              </a:spcBef>
              <a:defRPr sz="1400"/>
            </a:lvl4pPr>
            <a:lvl5pPr marL="862013" indent="-228600">
              <a:lnSpc>
                <a:spcPct val="100000"/>
              </a:lnSpc>
              <a:spcBef>
                <a:spcPts val="900"/>
              </a:spcBef>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Picture Placeholder 7"/>
          <p:cNvSpPr>
            <a:spLocks noGrp="1"/>
          </p:cNvSpPr>
          <p:nvPr>
            <p:ph type="pic" sz="quarter" idx="10"/>
          </p:nvPr>
        </p:nvSpPr>
        <p:spPr>
          <a:xfrm>
            <a:off x="4783140" y="1146179"/>
            <a:ext cx="3908425" cy="4792663"/>
          </a:xfrm>
        </p:spPr>
        <p:txBody>
          <a:bodyPr>
            <a:noAutofit/>
          </a:bodyPr>
          <a:lstStyle/>
          <a:p>
            <a:pPr lvl="0"/>
            <a:endParaRPr lang="en-US" noProof="0" dirty="0"/>
          </a:p>
        </p:txBody>
      </p:sp>
      <p:sp>
        <p:nvSpPr>
          <p:cNvPr id="5" name="Footer Placeholder 10"/>
          <p:cNvSpPr>
            <a:spLocks noGrp="1"/>
          </p:cNvSpPr>
          <p:nvPr>
            <p:ph type="ftr" sz="quarter" idx="11"/>
          </p:nvPr>
        </p:nvSpPr>
        <p:spPr>
          <a:ln/>
        </p:spPr>
        <p:txBody>
          <a:bodyPr/>
          <a:lstStyle>
            <a:lvl1pPr>
              <a:defRPr/>
            </a:lvl1pPr>
          </a:lstStyle>
          <a:p>
            <a:pPr>
              <a:defRPr/>
            </a:pPr>
            <a:endParaRPr dirty="0">
              <a:solidFill>
                <a:srgbClr val="000000"/>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Left text_Char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94174" y="1106126"/>
            <a:ext cx="3925888" cy="1538883"/>
          </a:xfrm>
          <a:noFill/>
          <a:ln w="9525" algn="ctr">
            <a:noFill/>
            <a:miter lim="800000"/>
            <a:headEnd/>
            <a:tailEnd/>
          </a:ln>
        </p:spPr>
        <p:txBody>
          <a:bodyPr/>
          <a:lstStyle>
            <a:lvl1pPr algn="l" rtl="0" eaLnBrk="1" fontAlgn="base" hangingPunct="1">
              <a:lnSpc>
                <a:spcPct val="100000"/>
              </a:lnSpc>
              <a:spcBef>
                <a:spcPts val="900"/>
              </a:spcBef>
              <a:spcAft>
                <a:spcPct val="0"/>
              </a:spcAft>
              <a:defRPr lang="en-US" sz="1400" dirty="0" smtClean="0">
                <a:solidFill>
                  <a:schemeClr val="tx1"/>
                </a:solidFill>
                <a:latin typeface="+mn-lt"/>
                <a:ea typeface="+mn-ea"/>
                <a:cs typeface="+mn-cs"/>
              </a:defRPr>
            </a:lvl1pPr>
            <a:lvl2pPr marL="176213" indent="-176213" algn="l" rtl="0" eaLnBrk="1" fontAlgn="base" hangingPunct="1">
              <a:lnSpc>
                <a:spcPct val="100000"/>
              </a:lnSpc>
              <a:spcBef>
                <a:spcPts val="900"/>
              </a:spcBef>
              <a:spcAft>
                <a:spcPct val="0"/>
              </a:spcAft>
              <a:buClr>
                <a:schemeClr val="tx1"/>
              </a:buClr>
              <a:buFont typeface="Wingdings" pitchFamily="2" charset="2"/>
              <a:buChar char=""/>
              <a:defRPr lang="en-US" sz="1400" dirty="0" smtClean="0">
                <a:solidFill>
                  <a:schemeClr val="tx1"/>
                </a:solidFill>
                <a:latin typeface="+mn-lt"/>
                <a:ea typeface="+mn-ea"/>
                <a:cs typeface="+mn-cs"/>
              </a:defRPr>
            </a:lvl2pPr>
            <a:lvl3pPr marL="404813" indent="-228600" algn="l" rtl="0" eaLnBrk="1" fontAlgn="base" hangingPunct="1">
              <a:lnSpc>
                <a:spcPct val="100000"/>
              </a:lnSpc>
              <a:spcBef>
                <a:spcPts val="900"/>
              </a:spcBef>
              <a:spcAft>
                <a:spcPct val="0"/>
              </a:spcAft>
              <a:defRPr lang="en-US" sz="1400" dirty="0" smtClean="0">
                <a:solidFill>
                  <a:schemeClr val="tx1"/>
                </a:solidFill>
                <a:latin typeface="+mn-lt"/>
                <a:ea typeface="+mn-ea"/>
                <a:cs typeface="+mn-cs"/>
              </a:defRPr>
            </a:lvl3pPr>
            <a:lvl4pPr marL="571500" indent="-166688" algn="l" rtl="0" eaLnBrk="1" fontAlgn="base" hangingPunct="1">
              <a:lnSpc>
                <a:spcPct val="100000"/>
              </a:lnSpc>
              <a:spcBef>
                <a:spcPts val="900"/>
              </a:spcBef>
              <a:spcAft>
                <a:spcPct val="0"/>
              </a:spcAft>
              <a:defRPr lang="en-US" sz="1400" dirty="0" smtClean="0">
                <a:solidFill>
                  <a:schemeClr val="tx1"/>
                </a:solidFill>
                <a:latin typeface="+mn-lt"/>
                <a:ea typeface="+mn-ea"/>
                <a:cs typeface="+mn-cs"/>
              </a:defRPr>
            </a:lvl4pPr>
            <a:lvl5pPr marL="747713" indent="-176213" algn="l" rtl="0" eaLnBrk="1" fontAlgn="base" hangingPunct="1">
              <a:lnSpc>
                <a:spcPct val="100000"/>
              </a:lnSpc>
              <a:spcBef>
                <a:spcPts val="900"/>
              </a:spcBef>
              <a:spcAft>
                <a:spcPct val="0"/>
              </a:spcAft>
              <a:defRPr lang="en-US" sz="1400" dirty="0">
                <a:solidFill>
                  <a:schemeClr val="tx1"/>
                </a:solidFill>
                <a:latin typeface="+mn-lt"/>
                <a:ea typeface="+mn-ea"/>
                <a:cs typeface="+mn-cs"/>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10"/>
          <p:cNvSpPr>
            <a:spLocks noGrp="1"/>
          </p:cNvSpPr>
          <p:nvPr>
            <p:ph type="ftr" sz="quarter" idx="10"/>
          </p:nvPr>
        </p:nvSpPr>
        <p:spPr>
          <a:ln/>
        </p:spPr>
        <p:txBody>
          <a:bodyPr/>
          <a:lstStyle>
            <a:lvl1pPr>
              <a:defRPr/>
            </a:lvl1pPr>
          </a:lstStyle>
          <a:p>
            <a:pPr>
              <a:defRPr/>
            </a:pPr>
            <a:endParaRPr dirty="0">
              <a:solidFill>
                <a:srgbClr val="000000"/>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eft text_2 Right pictur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94174" y="1106126"/>
            <a:ext cx="3925888" cy="1538883"/>
          </a:xfrm>
        </p:spPr>
        <p:txBody>
          <a:bodyPr/>
          <a:lstStyle>
            <a:lvl1pPr>
              <a:lnSpc>
                <a:spcPct val="100000"/>
              </a:lnSpc>
              <a:spcBef>
                <a:spcPts val="900"/>
              </a:spcBef>
              <a:defRPr sz="1400"/>
            </a:lvl1pPr>
            <a:lvl2pPr marL="176213" indent="-176213">
              <a:lnSpc>
                <a:spcPct val="100000"/>
              </a:lnSpc>
              <a:spcBef>
                <a:spcPts val="900"/>
              </a:spcBef>
              <a:buClr>
                <a:schemeClr val="tx1"/>
              </a:buClr>
              <a:buFont typeface="Wingdings" pitchFamily="2" charset="2"/>
              <a:buChar char=""/>
              <a:defRPr sz="1400"/>
            </a:lvl2pPr>
            <a:lvl3pPr marL="404813" indent="-228600">
              <a:lnSpc>
                <a:spcPct val="100000"/>
              </a:lnSpc>
              <a:spcBef>
                <a:spcPts val="900"/>
              </a:spcBef>
              <a:defRPr sz="1400"/>
            </a:lvl3pPr>
            <a:lvl4pPr marL="571500" indent="-166688">
              <a:lnSpc>
                <a:spcPct val="100000"/>
              </a:lnSpc>
              <a:spcBef>
                <a:spcPts val="900"/>
              </a:spcBef>
              <a:defRPr sz="1400"/>
            </a:lvl4pPr>
            <a:lvl5pPr marL="747713" indent="-176213">
              <a:lnSpc>
                <a:spcPct val="100000"/>
              </a:lnSpc>
              <a:spcBef>
                <a:spcPts val="900"/>
              </a:spcBef>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Picture Placeholder 7"/>
          <p:cNvSpPr>
            <a:spLocks noGrp="1"/>
          </p:cNvSpPr>
          <p:nvPr>
            <p:ph type="pic" sz="quarter" idx="10"/>
          </p:nvPr>
        </p:nvSpPr>
        <p:spPr>
          <a:xfrm>
            <a:off x="4783140" y="1146178"/>
            <a:ext cx="3908425" cy="2290361"/>
          </a:xfrm>
        </p:spPr>
        <p:txBody>
          <a:bodyPr>
            <a:noAutofit/>
          </a:bodyPr>
          <a:lstStyle/>
          <a:p>
            <a:pPr lvl="0"/>
            <a:endParaRPr lang="en-US" noProof="0" dirty="0"/>
          </a:p>
        </p:txBody>
      </p:sp>
      <p:sp>
        <p:nvSpPr>
          <p:cNvPr id="7" name="Picture Placeholder 7"/>
          <p:cNvSpPr>
            <a:spLocks noGrp="1"/>
          </p:cNvSpPr>
          <p:nvPr>
            <p:ph type="pic" sz="quarter" idx="11"/>
          </p:nvPr>
        </p:nvSpPr>
        <p:spPr>
          <a:xfrm>
            <a:off x="4773091" y="3658264"/>
            <a:ext cx="3908425" cy="2290361"/>
          </a:xfrm>
        </p:spPr>
        <p:txBody>
          <a:bodyPr>
            <a:noAutofit/>
          </a:bodyPr>
          <a:lstStyle/>
          <a:p>
            <a:pPr lvl="0"/>
            <a:endParaRPr lang="en-US" noProof="0" dirty="0"/>
          </a:p>
        </p:txBody>
      </p:sp>
      <p:sp>
        <p:nvSpPr>
          <p:cNvPr id="6" name="Footer Placeholder 10"/>
          <p:cNvSpPr>
            <a:spLocks noGrp="1"/>
          </p:cNvSpPr>
          <p:nvPr>
            <p:ph type="ftr" sz="quarter" idx="12"/>
          </p:nvPr>
        </p:nvSpPr>
        <p:spPr>
          <a:ln/>
        </p:spPr>
        <p:txBody>
          <a:bodyPr/>
          <a:lstStyle>
            <a:lvl1pPr>
              <a:defRPr/>
            </a:lvl1pPr>
          </a:lstStyle>
          <a:p>
            <a:pPr>
              <a:defRPr/>
            </a:pPr>
            <a:endParaRPr dirty="0">
              <a:solidFill>
                <a:srgbClr val="000000"/>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 Top pictures_Text bott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94174" y="3939740"/>
            <a:ext cx="3919390" cy="1538883"/>
          </a:xfrm>
          <a:noFill/>
          <a:ln w="9525" algn="ctr">
            <a:noFill/>
            <a:miter lim="800000"/>
            <a:headEnd/>
            <a:tailEnd/>
          </a:ln>
        </p:spPr>
        <p:txBody>
          <a:bodyPr/>
          <a:lstStyle>
            <a:lvl1pPr algn="l" rtl="0" eaLnBrk="1" fontAlgn="base" hangingPunct="1">
              <a:lnSpc>
                <a:spcPct val="100000"/>
              </a:lnSpc>
              <a:spcBef>
                <a:spcPts val="900"/>
              </a:spcBef>
              <a:spcAft>
                <a:spcPct val="0"/>
              </a:spcAft>
              <a:defRPr lang="en-US" sz="1400" dirty="0" smtClean="0">
                <a:solidFill>
                  <a:schemeClr val="tx1"/>
                </a:solidFill>
                <a:latin typeface="+mn-lt"/>
                <a:ea typeface="+mn-ea"/>
                <a:cs typeface="+mn-cs"/>
              </a:defRPr>
            </a:lvl1pPr>
            <a:lvl2pPr marL="176213" indent="-176213" algn="l" rtl="0" eaLnBrk="1" fontAlgn="base" hangingPunct="1">
              <a:lnSpc>
                <a:spcPct val="100000"/>
              </a:lnSpc>
              <a:spcBef>
                <a:spcPts val="900"/>
              </a:spcBef>
              <a:spcAft>
                <a:spcPct val="0"/>
              </a:spcAft>
              <a:buClr>
                <a:schemeClr val="tx1"/>
              </a:buClr>
              <a:buFont typeface="Wingdings" pitchFamily="2" charset="2"/>
              <a:buChar char=""/>
              <a:defRPr lang="en-US" sz="1400" dirty="0" smtClean="0">
                <a:solidFill>
                  <a:schemeClr val="tx1"/>
                </a:solidFill>
                <a:latin typeface="+mn-lt"/>
                <a:ea typeface="+mn-ea"/>
                <a:cs typeface="+mn-cs"/>
              </a:defRPr>
            </a:lvl2pPr>
            <a:lvl3pPr marL="342900" indent="-166688" algn="l" rtl="0" eaLnBrk="1" fontAlgn="base" hangingPunct="1">
              <a:lnSpc>
                <a:spcPct val="100000"/>
              </a:lnSpc>
              <a:spcBef>
                <a:spcPts val="900"/>
              </a:spcBef>
              <a:spcAft>
                <a:spcPct val="0"/>
              </a:spcAft>
              <a:defRPr lang="en-US" sz="1400" dirty="0" smtClean="0">
                <a:solidFill>
                  <a:schemeClr val="tx1"/>
                </a:solidFill>
                <a:latin typeface="+mn-lt"/>
                <a:ea typeface="+mn-ea"/>
                <a:cs typeface="+mn-cs"/>
              </a:defRPr>
            </a:lvl3pPr>
            <a:lvl4pPr marL="519113" indent="-176213" algn="l" rtl="0" eaLnBrk="1" fontAlgn="base" hangingPunct="1">
              <a:lnSpc>
                <a:spcPct val="100000"/>
              </a:lnSpc>
              <a:spcBef>
                <a:spcPts val="900"/>
              </a:spcBef>
              <a:spcAft>
                <a:spcPct val="0"/>
              </a:spcAft>
              <a:defRPr lang="en-US" sz="1400" dirty="0" smtClean="0">
                <a:solidFill>
                  <a:schemeClr val="tx1"/>
                </a:solidFill>
                <a:latin typeface="+mn-lt"/>
                <a:ea typeface="+mn-ea"/>
                <a:cs typeface="+mn-cs"/>
              </a:defRPr>
            </a:lvl4pPr>
            <a:lvl5pPr marL="685800" indent="-166688" algn="l" rtl="0" eaLnBrk="1" fontAlgn="base" hangingPunct="1">
              <a:lnSpc>
                <a:spcPct val="100000"/>
              </a:lnSpc>
              <a:spcBef>
                <a:spcPts val="900"/>
              </a:spcBef>
              <a:spcAft>
                <a:spcPct val="0"/>
              </a:spcAft>
              <a:defRPr lang="en-US" sz="1400" dirty="0">
                <a:solidFill>
                  <a:schemeClr val="tx1"/>
                </a:solidFill>
                <a:latin typeface="+mn-lt"/>
                <a:ea typeface="+mn-ea"/>
                <a:cs typeface="+mn-cs"/>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Picture Placeholder 7"/>
          <p:cNvSpPr>
            <a:spLocks noGrp="1"/>
          </p:cNvSpPr>
          <p:nvPr>
            <p:ph type="pic" sz="quarter" idx="10"/>
          </p:nvPr>
        </p:nvSpPr>
        <p:spPr>
          <a:xfrm>
            <a:off x="703509" y="1146179"/>
            <a:ext cx="3908425" cy="2581763"/>
          </a:xfrm>
        </p:spPr>
        <p:txBody>
          <a:bodyPr>
            <a:noAutofit/>
          </a:bodyPr>
          <a:lstStyle/>
          <a:p>
            <a:pPr lvl="0"/>
            <a:endParaRPr lang="en-US" noProof="0" dirty="0"/>
          </a:p>
        </p:txBody>
      </p:sp>
      <p:sp>
        <p:nvSpPr>
          <p:cNvPr id="7" name="Picture Placeholder 7"/>
          <p:cNvSpPr>
            <a:spLocks noGrp="1"/>
          </p:cNvSpPr>
          <p:nvPr>
            <p:ph type="pic" sz="quarter" idx="11"/>
          </p:nvPr>
        </p:nvSpPr>
        <p:spPr>
          <a:xfrm>
            <a:off x="4773091" y="1146179"/>
            <a:ext cx="3908425" cy="2581763"/>
          </a:xfrm>
        </p:spPr>
        <p:txBody>
          <a:bodyPr>
            <a:noAutofit/>
          </a:bodyPr>
          <a:lstStyle/>
          <a:p>
            <a:pPr lvl="0"/>
            <a:endParaRPr lang="en-US" noProof="0" dirty="0"/>
          </a:p>
        </p:txBody>
      </p:sp>
      <p:sp>
        <p:nvSpPr>
          <p:cNvPr id="11" name="Content Placeholder 2"/>
          <p:cNvSpPr>
            <a:spLocks noGrp="1"/>
          </p:cNvSpPr>
          <p:nvPr>
            <p:ph sz="half" idx="12"/>
          </p:nvPr>
        </p:nvSpPr>
        <p:spPr>
          <a:xfrm>
            <a:off x="4773089" y="3939740"/>
            <a:ext cx="3919390" cy="1538883"/>
          </a:xfrm>
          <a:noFill/>
          <a:ln w="9525" algn="ctr">
            <a:noFill/>
            <a:miter lim="800000"/>
            <a:headEnd/>
            <a:tailEnd/>
          </a:ln>
        </p:spPr>
        <p:txBody>
          <a:bodyPr/>
          <a:lstStyle>
            <a:lvl1pPr algn="l" rtl="0" eaLnBrk="1" fontAlgn="base" hangingPunct="1">
              <a:lnSpc>
                <a:spcPct val="100000"/>
              </a:lnSpc>
              <a:spcBef>
                <a:spcPts val="900"/>
              </a:spcBef>
              <a:spcAft>
                <a:spcPct val="0"/>
              </a:spcAft>
              <a:defRPr lang="en-US" sz="1400" dirty="0" smtClean="0">
                <a:solidFill>
                  <a:schemeClr val="tx1"/>
                </a:solidFill>
                <a:latin typeface="+mn-lt"/>
                <a:ea typeface="+mn-ea"/>
                <a:cs typeface="+mn-cs"/>
              </a:defRPr>
            </a:lvl1pPr>
            <a:lvl2pPr marL="176213" indent="-176213" algn="l" rtl="0" eaLnBrk="1" fontAlgn="base" hangingPunct="1">
              <a:lnSpc>
                <a:spcPct val="100000"/>
              </a:lnSpc>
              <a:spcBef>
                <a:spcPts val="900"/>
              </a:spcBef>
              <a:spcAft>
                <a:spcPct val="0"/>
              </a:spcAft>
              <a:buClr>
                <a:schemeClr val="tx1"/>
              </a:buClr>
              <a:buFont typeface="Wingdings" pitchFamily="2" charset="2"/>
              <a:buChar char=""/>
              <a:defRPr lang="en-US" sz="1400" dirty="0" smtClean="0">
                <a:solidFill>
                  <a:schemeClr val="tx1"/>
                </a:solidFill>
                <a:latin typeface="+mn-lt"/>
                <a:ea typeface="+mn-ea"/>
                <a:cs typeface="+mn-cs"/>
              </a:defRPr>
            </a:lvl2pPr>
            <a:lvl3pPr marL="342900" indent="-166688" algn="l" rtl="0" eaLnBrk="1" fontAlgn="base" hangingPunct="1">
              <a:lnSpc>
                <a:spcPct val="100000"/>
              </a:lnSpc>
              <a:spcBef>
                <a:spcPts val="900"/>
              </a:spcBef>
              <a:spcAft>
                <a:spcPct val="0"/>
              </a:spcAft>
              <a:defRPr lang="en-US" sz="1400" dirty="0" smtClean="0">
                <a:solidFill>
                  <a:schemeClr val="tx1"/>
                </a:solidFill>
                <a:latin typeface="+mn-lt"/>
                <a:ea typeface="+mn-ea"/>
                <a:cs typeface="+mn-cs"/>
              </a:defRPr>
            </a:lvl3pPr>
            <a:lvl4pPr marL="519113" indent="-176213" algn="l" rtl="0" eaLnBrk="1" fontAlgn="base" hangingPunct="1">
              <a:lnSpc>
                <a:spcPct val="100000"/>
              </a:lnSpc>
              <a:spcBef>
                <a:spcPts val="900"/>
              </a:spcBef>
              <a:spcAft>
                <a:spcPct val="0"/>
              </a:spcAft>
              <a:defRPr lang="en-US" sz="1400" dirty="0" smtClean="0">
                <a:solidFill>
                  <a:schemeClr val="tx1"/>
                </a:solidFill>
                <a:latin typeface="+mn-lt"/>
                <a:ea typeface="+mn-ea"/>
                <a:cs typeface="+mn-cs"/>
              </a:defRPr>
            </a:lvl4pPr>
            <a:lvl5pPr marL="685800" indent="-166688" algn="l" rtl="0" eaLnBrk="1" fontAlgn="base" hangingPunct="1">
              <a:lnSpc>
                <a:spcPct val="100000"/>
              </a:lnSpc>
              <a:spcBef>
                <a:spcPts val="900"/>
              </a:spcBef>
              <a:spcAft>
                <a:spcPct val="0"/>
              </a:spcAft>
              <a:defRPr lang="en-US" sz="1400" dirty="0">
                <a:solidFill>
                  <a:schemeClr val="tx1"/>
                </a:solidFill>
                <a:latin typeface="+mn-lt"/>
                <a:ea typeface="+mn-ea"/>
                <a:cs typeface="+mn-cs"/>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Footer Placeholder 10"/>
          <p:cNvSpPr>
            <a:spLocks noGrp="1"/>
          </p:cNvSpPr>
          <p:nvPr>
            <p:ph type="ftr" sz="quarter" idx="13"/>
          </p:nvPr>
        </p:nvSpPr>
        <p:spPr>
          <a:ln/>
        </p:spPr>
        <p:txBody>
          <a:bodyPr/>
          <a:lstStyle>
            <a:lvl1pPr>
              <a:defRPr/>
            </a:lvl1pPr>
          </a:lstStyle>
          <a:p>
            <a:pPr>
              <a:defRPr/>
            </a:pPr>
            <a:endParaRPr dirty="0">
              <a:solidFill>
                <a:srgbClr val="000000"/>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4  pictures">
    <p:spTree>
      <p:nvGrpSpPr>
        <p:cNvPr id="1" name=""/>
        <p:cNvGrpSpPr/>
        <p:nvPr/>
      </p:nvGrpSpPr>
      <p:grpSpPr>
        <a:xfrm>
          <a:off x="0" y="0"/>
          <a:ext cx="0" cy="0"/>
          <a:chOff x="0" y="0"/>
          <a:chExt cx="0" cy="0"/>
        </a:xfrm>
      </p:grpSpPr>
      <p:sp>
        <p:nvSpPr>
          <p:cNvPr id="8" name="Picture Placeholder 7"/>
          <p:cNvSpPr>
            <a:spLocks noGrp="1"/>
          </p:cNvSpPr>
          <p:nvPr>
            <p:ph type="pic" sz="quarter" idx="10"/>
          </p:nvPr>
        </p:nvSpPr>
        <p:spPr>
          <a:xfrm>
            <a:off x="693460" y="452865"/>
            <a:ext cx="3908425" cy="2451111"/>
          </a:xfrm>
        </p:spPr>
        <p:txBody>
          <a:bodyPr>
            <a:noAutofit/>
          </a:bodyPr>
          <a:lstStyle/>
          <a:p>
            <a:pPr lvl="0"/>
            <a:endParaRPr lang="en-US" noProof="0" dirty="0"/>
          </a:p>
        </p:txBody>
      </p:sp>
      <p:sp>
        <p:nvSpPr>
          <p:cNvPr id="7" name="Picture Placeholder 7"/>
          <p:cNvSpPr>
            <a:spLocks noGrp="1"/>
          </p:cNvSpPr>
          <p:nvPr>
            <p:ph type="pic" sz="quarter" idx="11"/>
          </p:nvPr>
        </p:nvSpPr>
        <p:spPr>
          <a:xfrm>
            <a:off x="4763042" y="452865"/>
            <a:ext cx="3908425" cy="2451111"/>
          </a:xfrm>
        </p:spPr>
        <p:txBody>
          <a:bodyPr>
            <a:noAutofit/>
          </a:bodyPr>
          <a:lstStyle/>
          <a:p>
            <a:pPr lvl="0"/>
            <a:endParaRPr lang="en-US" noProof="0" dirty="0"/>
          </a:p>
        </p:txBody>
      </p:sp>
      <p:sp>
        <p:nvSpPr>
          <p:cNvPr id="10" name="Picture Placeholder 7"/>
          <p:cNvSpPr>
            <a:spLocks noGrp="1"/>
          </p:cNvSpPr>
          <p:nvPr>
            <p:ph type="pic" sz="quarter" idx="12"/>
          </p:nvPr>
        </p:nvSpPr>
        <p:spPr>
          <a:xfrm>
            <a:off x="693460" y="3266402"/>
            <a:ext cx="3908425" cy="2451111"/>
          </a:xfrm>
        </p:spPr>
        <p:txBody>
          <a:bodyPr>
            <a:noAutofit/>
          </a:bodyPr>
          <a:lstStyle/>
          <a:p>
            <a:pPr lvl="0"/>
            <a:endParaRPr lang="en-US" noProof="0" dirty="0"/>
          </a:p>
        </p:txBody>
      </p:sp>
      <p:sp>
        <p:nvSpPr>
          <p:cNvPr id="11" name="Picture Placeholder 7"/>
          <p:cNvSpPr>
            <a:spLocks noGrp="1"/>
          </p:cNvSpPr>
          <p:nvPr>
            <p:ph type="pic" sz="quarter" idx="13"/>
          </p:nvPr>
        </p:nvSpPr>
        <p:spPr>
          <a:xfrm>
            <a:off x="4763042" y="3266402"/>
            <a:ext cx="3908425" cy="2451111"/>
          </a:xfrm>
        </p:spPr>
        <p:txBody>
          <a:bodyPr>
            <a:noAutofit/>
          </a:bodyPr>
          <a:lstStyle/>
          <a:p>
            <a:pPr lvl="0"/>
            <a:endParaRPr lang="en-US" noProof="0" dirty="0"/>
          </a:p>
        </p:txBody>
      </p:sp>
      <p:sp>
        <p:nvSpPr>
          <p:cNvPr id="14" name="Text Placeholder 13"/>
          <p:cNvSpPr>
            <a:spLocks noGrp="1"/>
          </p:cNvSpPr>
          <p:nvPr>
            <p:ph type="body" sz="quarter" idx="14"/>
          </p:nvPr>
        </p:nvSpPr>
        <p:spPr>
          <a:xfrm>
            <a:off x="682624" y="2953799"/>
            <a:ext cx="3886200" cy="161583"/>
          </a:xfrm>
        </p:spPr>
        <p:txBody>
          <a:bodyPr/>
          <a:lstStyle>
            <a:lvl1pPr>
              <a:defRPr sz="1050"/>
            </a:lvl1pPr>
          </a:lstStyle>
          <a:p>
            <a:pPr lvl="0"/>
            <a:r>
              <a:rPr lang="en-US" dirty="0" smtClean="0"/>
              <a:t>Click to edit Master text styles</a:t>
            </a:r>
            <a:endParaRPr lang="en-US" dirty="0"/>
          </a:p>
        </p:txBody>
      </p:sp>
      <p:sp>
        <p:nvSpPr>
          <p:cNvPr id="15" name="Text Placeholder 13"/>
          <p:cNvSpPr>
            <a:spLocks noGrp="1"/>
          </p:cNvSpPr>
          <p:nvPr>
            <p:ph type="body" sz="quarter" idx="15"/>
          </p:nvPr>
        </p:nvSpPr>
        <p:spPr>
          <a:xfrm>
            <a:off x="4782351" y="2953799"/>
            <a:ext cx="3886200" cy="161583"/>
          </a:xfrm>
        </p:spPr>
        <p:txBody>
          <a:bodyPr/>
          <a:lstStyle>
            <a:lvl1pPr>
              <a:defRPr sz="1050"/>
            </a:lvl1pPr>
          </a:lstStyle>
          <a:p>
            <a:pPr lvl="0"/>
            <a:r>
              <a:rPr lang="en-US" dirty="0" smtClean="0"/>
              <a:t>Click to edit Master text styles</a:t>
            </a:r>
            <a:endParaRPr lang="en-US" dirty="0"/>
          </a:p>
        </p:txBody>
      </p:sp>
      <p:sp>
        <p:nvSpPr>
          <p:cNvPr id="16" name="Text Placeholder 13"/>
          <p:cNvSpPr>
            <a:spLocks noGrp="1"/>
          </p:cNvSpPr>
          <p:nvPr>
            <p:ph type="body" sz="quarter" idx="16"/>
          </p:nvPr>
        </p:nvSpPr>
        <p:spPr>
          <a:xfrm>
            <a:off x="682624" y="5757291"/>
            <a:ext cx="3886200" cy="161583"/>
          </a:xfrm>
        </p:spPr>
        <p:txBody>
          <a:bodyPr/>
          <a:lstStyle>
            <a:lvl1pPr>
              <a:defRPr sz="1050"/>
            </a:lvl1pPr>
          </a:lstStyle>
          <a:p>
            <a:pPr lvl="0"/>
            <a:r>
              <a:rPr lang="en-US" dirty="0" smtClean="0"/>
              <a:t>Click to edit Master text styles</a:t>
            </a:r>
            <a:endParaRPr lang="en-US" dirty="0"/>
          </a:p>
        </p:txBody>
      </p:sp>
      <p:sp>
        <p:nvSpPr>
          <p:cNvPr id="17" name="Text Placeholder 13"/>
          <p:cNvSpPr>
            <a:spLocks noGrp="1"/>
          </p:cNvSpPr>
          <p:nvPr>
            <p:ph type="body" sz="quarter" idx="17"/>
          </p:nvPr>
        </p:nvSpPr>
        <p:spPr>
          <a:xfrm>
            <a:off x="4782351" y="5757291"/>
            <a:ext cx="3886200" cy="161583"/>
          </a:xfrm>
        </p:spPr>
        <p:txBody>
          <a:bodyPr/>
          <a:lstStyle>
            <a:lvl1pPr>
              <a:defRPr sz="1050"/>
            </a:lvl1pPr>
          </a:lstStyle>
          <a:p>
            <a:pPr lvl="0"/>
            <a:r>
              <a:rPr lang="en-US" dirty="0" smtClean="0"/>
              <a:t>Click to edit Master text styles</a:t>
            </a:r>
            <a:endParaRPr lang="en-US" dirty="0"/>
          </a:p>
        </p:txBody>
      </p:sp>
      <p:sp>
        <p:nvSpPr>
          <p:cNvPr id="12" name="Footer Placeholder 10"/>
          <p:cNvSpPr>
            <a:spLocks noGrp="1"/>
          </p:cNvSpPr>
          <p:nvPr>
            <p:ph type="ftr" sz="quarter" idx="18"/>
          </p:nvPr>
        </p:nvSpPr>
        <p:spPr>
          <a:ln/>
        </p:spPr>
        <p:txBody>
          <a:bodyPr/>
          <a:lstStyle>
            <a:lvl1pPr>
              <a:defRPr/>
            </a:lvl1pPr>
          </a:lstStyle>
          <a:p>
            <a:pPr>
              <a:defRPr/>
            </a:pPr>
            <a:endParaRPr dirty="0">
              <a:solidFill>
                <a:srgbClr val="000000"/>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Full page picture">
    <p:spTree>
      <p:nvGrpSpPr>
        <p:cNvPr id="1" name=""/>
        <p:cNvGrpSpPr/>
        <p:nvPr/>
      </p:nvGrpSpPr>
      <p:grpSpPr>
        <a:xfrm>
          <a:off x="0" y="0"/>
          <a:ext cx="0" cy="0"/>
          <a:chOff x="0" y="0"/>
          <a:chExt cx="0" cy="0"/>
        </a:xfrm>
      </p:grpSpPr>
      <p:sp>
        <p:nvSpPr>
          <p:cNvPr id="8" name="Picture Placeholder 7"/>
          <p:cNvSpPr>
            <a:spLocks noGrp="1"/>
          </p:cNvSpPr>
          <p:nvPr>
            <p:ph type="pic" sz="quarter" idx="10"/>
          </p:nvPr>
        </p:nvSpPr>
        <p:spPr>
          <a:xfrm>
            <a:off x="693460" y="452864"/>
            <a:ext cx="7978269" cy="5264649"/>
          </a:xfrm>
        </p:spPr>
        <p:txBody>
          <a:bodyPr>
            <a:noAutofit/>
          </a:bodyPr>
          <a:lstStyle/>
          <a:p>
            <a:pPr lvl="0"/>
            <a:endParaRPr lang="en-US" noProof="0" dirty="0"/>
          </a:p>
        </p:txBody>
      </p:sp>
      <p:sp>
        <p:nvSpPr>
          <p:cNvPr id="16" name="Text Placeholder 13"/>
          <p:cNvSpPr>
            <a:spLocks noGrp="1"/>
          </p:cNvSpPr>
          <p:nvPr>
            <p:ph type="body" sz="quarter" idx="16"/>
          </p:nvPr>
        </p:nvSpPr>
        <p:spPr>
          <a:xfrm>
            <a:off x="682624" y="5918059"/>
            <a:ext cx="3886200" cy="161583"/>
          </a:xfrm>
        </p:spPr>
        <p:txBody>
          <a:bodyPr/>
          <a:lstStyle>
            <a:lvl1pPr>
              <a:defRPr sz="1050"/>
            </a:lvl1pPr>
          </a:lstStyle>
          <a:p>
            <a:pPr lvl="0"/>
            <a:r>
              <a:rPr lang="en-US" dirty="0" smtClean="0"/>
              <a:t>Click to edit Master text styles</a:t>
            </a:r>
            <a:endParaRPr lang="en-US" dirty="0"/>
          </a:p>
        </p:txBody>
      </p:sp>
      <p:sp>
        <p:nvSpPr>
          <p:cNvPr id="4" name="Footer Placeholder 10"/>
          <p:cNvSpPr>
            <a:spLocks noGrp="1"/>
          </p:cNvSpPr>
          <p:nvPr>
            <p:ph type="ftr" sz="quarter" idx="17"/>
          </p:nvPr>
        </p:nvSpPr>
        <p:spPr>
          <a:ln/>
        </p:spPr>
        <p:txBody>
          <a:bodyPr/>
          <a:lstStyle>
            <a:lvl1pPr>
              <a:defRPr/>
            </a:lvl1pPr>
          </a:lstStyle>
          <a:p>
            <a:pPr>
              <a:defRPr/>
            </a:pPr>
            <a:endParaRPr dirty="0">
              <a:solidFill>
                <a:srgbClr val="000000"/>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40290" name="Picture 7" descr="Bar_06_COL_POS [Converted].png"/>
          <p:cNvPicPr>
            <a:picLocks noChangeAspect="1"/>
          </p:cNvPicPr>
          <p:nvPr/>
        </p:nvPicPr>
        <p:blipFill>
          <a:blip r:embed="rId16" cstate="print"/>
          <a:srcRect/>
          <a:stretch>
            <a:fillRect/>
          </a:stretch>
        </p:blipFill>
        <p:spPr bwMode="auto">
          <a:xfrm>
            <a:off x="7483720" y="6410326"/>
            <a:ext cx="1198685" cy="220663"/>
          </a:xfrm>
          <a:prstGeom prst="rect">
            <a:avLst/>
          </a:prstGeom>
          <a:noFill/>
          <a:ln w="9525">
            <a:noFill/>
            <a:miter lim="800000"/>
            <a:headEnd/>
            <a:tailEnd/>
          </a:ln>
        </p:spPr>
      </p:pic>
      <p:sp>
        <p:nvSpPr>
          <p:cNvPr id="140291" name="Rectangle 2"/>
          <p:cNvSpPr>
            <a:spLocks noGrp="1" noChangeArrowheads="1"/>
          </p:cNvSpPr>
          <p:nvPr>
            <p:ph type="title"/>
          </p:nvPr>
        </p:nvSpPr>
        <p:spPr bwMode="auto">
          <a:xfrm>
            <a:off x="697524" y="384176"/>
            <a:ext cx="8062546" cy="460375"/>
          </a:xfrm>
          <a:prstGeom prst="rect">
            <a:avLst/>
          </a:prstGeom>
          <a:noFill/>
          <a:ln w="9525">
            <a:noFill/>
            <a:miter lim="800000"/>
            <a:headEnd/>
            <a:tailEnd/>
          </a:ln>
        </p:spPr>
        <p:txBody>
          <a:bodyPr vert="horz" wrap="square" lIns="0" tIns="0" rIns="0" bIns="0" numCol="1" anchor="ctr" anchorCtr="0" compatLnSpc="1">
            <a:prstTxWarp prst="textNoShape">
              <a:avLst/>
            </a:prstTxWarp>
            <a:spAutoFit/>
          </a:bodyPr>
          <a:lstStyle/>
          <a:p>
            <a:pPr lvl="0"/>
            <a:r>
              <a:rPr lang="en-GB" smtClean="0"/>
              <a:t>Click to edit title</a:t>
            </a:r>
          </a:p>
        </p:txBody>
      </p:sp>
      <p:sp>
        <p:nvSpPr>
          <p:cNvPr id="140292" name="Rectangle 3"/>
          <p:cNvSpPr>
            <a:spLocks noGrp="1" noChangeArrowheads="1"/>
          </p:cNvSpPr>
          <p:nvPr>
            <p:ph type="body" idx="1"/>
          </p:nvPr>
        </p:nvSpPr>
        <p:spPr bwMode="auto">
          <a:xfrm>
            <a:off x="704851" y="1095375"/>
            <a:ext cx="8003931" cy="2133600"/>
          </a:xfrm>
          <a:prstGeom prst="rect">
            <a:avLst/>
          </a:prstGeom>
          <a:noFill/>
          <a:ln w="9525" algn="ctr">
            <a:noFill/>
            <a:miter lim="800000"/>
            <a:headEnd/>
            <a:tailEnd/>
          </a:ln>
        </p:spPr>
        <p:txBody>
          <a:bodyPr vert="horz" wrap="square" lIns="0" tIns="0" rIns="0" bIns="0" numCol="1" anchor="t" anchorCtr="0" compatLnSpc="1">
            <a:prstTxWarp prst="textNoShape">
              <a:avLst/>
            </a:prstTxWarp>
            <a:sp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72" name="Line 32"/>
          <p:cNvSpPr>
            <a:spLocks noChangeShapeType="1"/>
          </p:cNvSpPr>
          <p:nvPr/>
        </p:nvSpPr>
        <p:spPr bwMode="auto">
          <a:xfrm>
            <a:off x="678474" y="6224588"/>
            <a:ext cx="8003931" cy="0"/>
          </a:xfrm>
          <a:prstGeom prst="line">
            <a:avLst/>
          </a:prstGeom>
          <a:noFill/>
          <a:ln w="12700">
            <a:solidFill>
              <a:schemeClr val="bg2"/>
            </a:solidFill>
            <a:round/>
            <a:headEnd/>
            <a:tailEnd/>
          </a:ln>
          <a:effectLst/>
        </p:spPr>
        <p:txBody>
          <a:bodyPr lIns="0" tIns="0" rIns="0" bIns="0" anchor="ctr">
            <a:spAutoFit/>
          </a:bodyPr>
          <a:lstStyle/>
          <a:p>
            <a:pPr fontAlgn="base">
              <a:spcBef>
                <a:spcPct val="0"/>
              </a:spcBef>
              <a:spcAft>
                <a:spcPct val="0"/>
              </a:spcAft>
              <a:defRPr/>
            </a:pPr>
            <a:endParaRPr lang="en-US" sz="3600" dirty="0">
              <a:solidFill>
                <a:srgbClr val="00AEEF"/>
              </a:solidFill>
              <a:cs typeface="Arial" charset="0"/>
            </a:endParaRPr>
          </a:p>
        </p:txBody>
      </p:sp>
      <p:sp>
        <p:nvSpPr>
          <p:cNvPr id="11" name="Footer Placeholder 10"/>
          <p:cNvSpPr>
            <a:spLocks noGrp="1"/>
          </p:cNvSpPr>
          <p:nvPr>
            <p:ph type="ftr" sz="quarter" idx="3"/>
          </p:nvPr>
        </p:nvSpPr>
        <p:spPr>
          <a:xfrm>
            <a:off x="754674" y="6316663"/>
            <a:ext cx="2895600" cy="138112"/>
          </a:xfrm>
          <a:prstGeom prst="rect">
            <a:avLst/>
          </a:prstGeom>
          <a:noFill/>
          <a:ln w="9525" algn="ctr">
            <a:noFill/>
            <a:miter lim="800000"/>
            <a:headEnd/>
            <a:tailEnd/>
          </a:ln>
          <a:effectLst/>
        </p:spPr>
        <p:txBody>
          <a:bodyPr vert="horz" wrap="square" lIns="0" tIns="0" rIns="0" bIns="0" numCol="1" anchor="b" anchorCtr="0" compatLnSpc="1">
            <a:prstTxWarp prst="textNoShape">
              <a:avLst/>
            </a:prstTxWarp>
            <a:spAutoFit/>
          </a:bodyPr>
          <a:lstStyle>
            <a:lvl1pPr algn="l" rtl="0" fontAlgn="base">
              <a:spcBef>
                <a:spcPct val="50000"/>
              </a:spcBef>
              <a:spcAft>
                <a:spcPct val="0"/>
              </a:spcAft>
              <a:defRPr lang="en-US" sz="900" kern="1200">
                <a:solidFill>
                  <a:schemeClr val="tx1"/>
                </a:solidFill>
                <a:latin typeface="+mn-lt"/>
                <a:ea typeface="+mn-ea"/>
                <a:cs typeface="+mn-cs"/>
              </a:defRPr>
            </a:lvl1pPr>
          </a:lstStyle>
          <a:p>
            <a:pPr>
              <a:defRPr/>
            </a:pPr>
            <a:endParaRPr lang="en-GB" dirty="0">
              <a:solidFill>
                <a:srgbClr val="000000"/>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hf hdr="0" ftr="0" dt="0"/>
  <p:txStyles>
    <p:titleStyle>
      <a:lvl1pPr algn="l" rtl="0" eaLnBrk="0" fontAlgn="base" hangingPunct="0">
        <a:spcBef>
          <a:spcPct val="0"/>
        </a:spcBef>
        <a:spcAft>
          <a:spcPct val="0"/>
        </a:spcAft>
        <a:defRPr sz="3000">
          <a:solidFill>
            <a:schemeClr val="bg2"/>
          </a:solidFill>
          <a:latin typeface="+mj-lt"/>
          <a:ea typeface="+mj-ea"/>
          <a:cs typeface="+mj-cs"/>
        </a:defRPr>
      </a:lvl1pPr>
      <a:lvl2pPr algn="l" rtl="0" eaLnBrk="0" fontAlgn="base" hangingPunct="0">
        <a:spcBef>
          <a:spcPct val="0"/>
        </a:spcBef>
        <a:spcAft>
          <a:spcPct val="0"/>
        </a:spcAft>
        <a:defRPr sz="3000">
          <a:solidFill>
            <a:schemeClr val="bg2"/>
          </a:solidFill>
          <a:latin typeface="Expert Sans Regular" pitchFamily="34" charset="0"/>
        </a:defRPr>
      </a:lvl2pPr>
      <a:lvl3pPr algn="l" rtl="0" eaLnBrk="0" fontAlgn="base" hangingPunct="0">
        <a:spcBef>
          <a:spcPct val="0"/>
        </a:spcBef>
        <a:spcAft>
          <a:spcPct val="0"/>
        </a:spcAft>
        <a:defRPr sz="3000">
          <a:solidFill>
            <a:schemeClr val="bg2"/>
          </a:solidFill>
          <a:latin typeface="Expert Sans Regular" pitchFamily="34" charset="0"/>
        </a:defRPr>
      </a:lvl3pPr>
      <a:lvl4pPr algn="l" rtl="0" eaLnBrk="0" fontAlgn="base" hangingPunct="0">
        <a:spcBef>
          <a:spcPct val="0"/>
        </a:spcBef>
        <a:spcAft>
          <a:spcPct val="0"/>
        </a:spcAft>
        <a:defRPr sz="3000">
          <a:solidFill>
            <a:schemeClr val="bg2"/>
          </a:solidFill>
          <a:latin typeface="Expert Sans Regular" pitchFamily="34" charset="0"/>
        </a:defRPr>
      </a:lvl4pPr>
      <a:lvl5pPr algn="l" rtl="0" eaLnBrk="0" fontAlgn="base" hangingPunct="0">
        <a:spcBef>
          <a:spcPct val="0"/>
        </a:spcBef>
        <a:spcAft>
          <a:spcPct val="0"/>
        </a:spcAft>
        <a:defRPr sz="3000">
          <a:solidFill>
            <a:schemeClr val="bg2"/>
          </a:solidFill>
          <a:latin typeface="Expert Sans Regular" pitchFamily="34" charset="0"/>
        </a:defRPr>
      </a:lvl5pPr>
      <a:lvl6pPr marL="457200" algn="l" rtl="0" eaLnBrk="1" fontAlgn="base" hangingPunct="1">
        <a:spcBef>
          <a:spcPct val="0"/>
        </a:spcBef>
        <a:spcAft>
          <a:spcPct val="0"/>
        </a:spcAft>
        <a:defRPr sz="3600">
          <a:solidFill>
            <a:schemeClr val="tx2"/>
          </a:solidFill>
          <a:latin typeface="Arial" pitchFamily="34" charset="0"/>
        </a:defRPr>
      </a:lvl6pPr>
      <a:lvl7pPr marL="914400" algn="l" rtl="0" eaLnBrk="1" fontAlgn="base" hangingPunct="1">
        <a:spcBef>
          <a:spcPct val="0"/>
        </a:spcBef>
        <a:spcAft>
          <a:spcPct val="0"/>
        </a:spcAft>
        <a:defRPr sz="3600">
          <a:solidFill>
            <a:schemeClr val="tx2"/>
          </a:solidFill>
          <a:latin typeface="Arial" pitchFamily="34" charset="0"/>
        </a:defRPr>
      </a:lvl7pPr>
      <a:lvl8pPr marL="1371600" algn="l" rtl="0" eaLnBrk="1" fontAlgn="base" hangingPunct="1">
        <a:spcBef>
          <a:spcPct val="0"/>
        </a:spcBef>
        <a:spcAft>
          <a:spcPct val="0"/>
        </a:spcAft>
        <a:defRPr sz="3600">
          <a:solidFill>
            <a:schemeClr val="tx2"/>
          </a:solidFill>
          <a:latin typeface="Arial" pitchFamily="34" charset="0"/>
        </a:defRPr>
      </a:lvl8pPr>
      <a:lvl9pPr marL="1828800" algn="l" rtl="0" eaLnBrk="1" fontAlgn="base" hangingPunct="1">
        <a:spcBef>
          <a:spcPct val="0"/>
        </a:spcBef>
        <a:spcAft>
          <a:spcPct val="0"/>
        </a:spcAft>
        <a:defRPr sz="3600">
          <a:solidFill>
            <a:schemeClr val="tx2"/>
          </a:solidFill>
          <a:latin typeface="Arial" pitchFamily="34" charset="0"/>
        </a:defRPr>
      </a:lvl9pPr>
    </p:titleStyle>
    <p:bodyStyle>
      <a:lvl1pPr algn="l" rtl="0" eaLnBrk="0" fontAlgn="base" hangingPunct="0">
        <a:spcBef>
          <a:spcPct val="50000"/>
        </a:spcBef>
        <a:spcAft>
          <a:spcPct val="0"/>
        </a:spcAft>
        <a:buClr>
          <a:schemeClr val="tx2"/>
        </a:buClr>
        <a:buFont typeface="Wingdings" pitchFamily="2" charset="2"/>
        <a:defRPr sz="2000">
          <a:solidFill>
            <a:schemeClr val="tx1"/>
          </a:solidFill>
          <a:latin typeface="+mn-lt"/>
          <a:ea typeface="+mn-ea"/>
          <a:cs typeface="+mn-cs"/>
        </a:defRPr>
      </a:lvl1pPr>
      <a:lvl2pPr marL="231775" indent="-231775" algn="l" rtl="0" eaLnBrk="0" fontAlgn="base" hangingPunct="0">
        <a:spcBef>
          <a:spcPct val="50000"/>
        </a:spcBef>
        <a:spcAft>
          <a:spcPct val="0"/>
        </a:spcAft>
        <a:buFont typeface="Wingdings" pitchFamily="2" charset="2"/>
        <a:buChar char=""/>
        <a:defRPr sz="2000">
          <a:solidFill>
            <a:schemeClr val="tx1"/>
          </a:solidFill>
          <a:latin typeface="+mn-lt"/>
        </a:defRPr>
      </a:lvl2pPr>
      <a:lvl3pPr marL="568325" indent="-333375" algn="l" rtl="0" eaLnBrk="0" fontAlgn="base" hangingPunct="0">
        <a:spcBef>
          <a:spcPct val="50000"/>
        </a:spcBef>
        <a:spcAft>
          <a:spcPct val="0"/>
        </a:spcAft>
        <a:buFont typeface="Arial" charset="0"/>
        <a:buChar char="–"/>
        <a:defRPr sz="2000">
          <a:solidFill>
            <a:schemeClr val="tx1"/>
          </a:solidFill>
          <a:latin typeface="+mn-lt"/>
        </a:defRPr>
      </a:lvl3pPr>
      <a:lvl4pPr marL="858838" indent="-290513" algn="l" rtl="0" eaLnBrk="0" fontAlgn="base" hangingPunct="0">
        <a:spcBef>
          <a:spcPct val="50000"/>
        </a:spcBef>
        <a:spcAft>
          <a:spcPct val="0"/>
        </a:spcAft>
        <a:buFont typeface="Wingdings" pitchFamily="2" charset="2"/>
        <a:buChar char=""/>
        <a:defRPr sz="2000">
          <a:solidFill>
            <a:schemeClr val="tx1"/>
          </a:solidFill>
          <a:latin typeface="+mn-lt"/>
        </a:defRPr>
      </a:lvl4pPr>
      <a:lvl5pPr marL="1204913" indent="-346075" algn="l" rtl="0" eaLnBrk="0" fontAlgn="base" hangingPunct="0">
        <a:spcBef>
          <a:spcPct val="50000"/>
        </a:spcBef>
        <a:spcAft>
          <a:spcPct val="0"/>
        </a:spcAft>
        <a:buFont typeface="Arial" charset="0"/>
        <a:buChar char="–"/>
        <a:defRPr sz="2000">
          <a:solidFill>
            <a:schemeClr val="tx1"/>
          </a:solidFill>
          <a:latin typeface="+mn-lt"/>
        </a:defRPr>
      </a:lvl5pPr>
      <a:lvl6pPr marL="2460625" indent="-174625" algn="l" rtl="0" eaLnBrk="1" fontAlgn="base" hangingPunct="1">
        <a:lnSpc>
          <a:spcPct val="110000"/>
        </a:lnSpc>
        <a:spcBef>
          <a:spcPct val="50000"/>
        </a:spcBef>
        <a:spcAft>
          <a:spcPct val="0"/>
        </a:spcAft>
        <a:buClr>
          <a:schemeClr val="tx2"/>
        </a:buClr>
        <a:buFont typeface="Wingdings" pitchFamily="2" charset="2"/>
        <a:buChar char=""/>
        <a:defRPr sz="1200">
          <a:solidFill>
            <a:schemeClr val="tx1"/>
          </a:solidFill>
          <a:latin typeface="+mn-lt"/>
        </a:defRPr>
      </a:lvl6pPr>
      <a:lvl7pPr marL="2917825" indent="-174625" algn="l" rtl="0" eaLnBrk="1" fontAlgn="base" hangingPunct="1">
        <a:lnSpc>
          <a:spcPct val="110000"/>
        </a:lnSpc>
        <a:spcBef>
          <a:spcPct val="50000"/>
        </a:spcBef>
        <a:spcAft>
          <a:spcPct val="0"/>
        </a:spcAft>
        <a:buClr>
          <a:schemeClr val="tx2"/>
        </a:buClr>
        <a:buFont typeface="Wingdings" pitchFamily="2" charset="2"/>
        <a:buChar char=""/>
        <a:defRPr sz="1200">
          <a:solidFill>
            <a:schemeClr val="tx1"/>
          </a:solidFill>
          <a:latin typeface="+mn-lt"/>
        </a:defRPr>
      </a:lvl7pPr>
      <a:lvl8pPr marL="3375025" indent="-174625" algn="l" rtl="0" eaLnBrk="1" fontAlgn="base" hangingPunct="1">
        <a:lnSpc>
          <a:spcPct val="110000"/>
        </a:lnSpc>
        <a:spcBef>
          <a:spcPct val="50000"/>
        </a:spcBef>
        <a:spcAft>
          <a:spcPct val="0"/>
        </a:spcAft>
        <a:buClr>
          <a:schemeClr val="tx2"/>
        </a:buClr>
        <a:buFont typeface="Wingdings" pitchFamily="2" charset="2"/>
        <a:buChar char=""/>
        <a:defRPr sz="1200">
          <a:solidFill>
            <a:schemeClr val="tx1"/>
          </a:solidFill>
          <a:latin typeface="+mn-lt"/>
        </a:defRPr>
      </a:lvl8pPr>
      <a:lvl9pPr marL="3832225" indent="-174625" algn="l" rtl="0" eaLnBrk="1" fontAlgn="base" hangingPunct="1">
        <a:lnSpc>
          <a:spcPct val="110000"/>
        </a:lnSpc>
        <a:spcBef>
          <a:spcPct val="50000"/>
        </a:spcBef>
        <a:spcAft>
          <a:spcPct val="0"/>
        </a:spcAft>
        <a:buClr>
          <a:schemeClr val="tx2"/>
        </a:buClr>
        <a:buFont typeface="Wingdings" pitchFamily="2" charset="2"/>
        <a:buChar char=""/>
        <a:defRPr sz="1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www.eba.europa.eu/documents/10180/1003460/EBA-DP-2015-01+DP+on+the+future+of+IRB+approach.pdf" TargetMode="Externa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26628" y="1869354"/>
            <a:ext cx="5276850" cy="2431435"/>
          </a:xfrm>
        </p:spPr>
        <p:txBody>
          <a:bodyPr/>
          <a:lstStyle/>
          <a:p>
            <a:r>
              <a:rPr lang="en-GB" sz="3600" dirty="0"/>
              <a:t/>
            </a:r>
            <a:br>
              <a:rPr lang="en-GB" sz="3600" dirty="0"/>
            </a:br>
            <a:r>
              <a:rPr lang="en-GB" dirty="0"/>
              <a:t>Future of the IRB </a:t>
            </a:r>
            <a:r>
              <a:rPr lang="en-GB" dirty="0" smtClean="0"/>
              <a:t>Approach</a:t>
            </a:r>
            <a:r>
              <a:rPr lang="en-GB" sz="3600" dirty="0" smtClean="0"/>
              <a:t/>
            </a:r>
            <a:br>
              <a:rPr lang="en-GB" sz="3600" dirty="0" smtClean="0"/>
            </a:br>
            <a:r>
              <a:rPr lang="en-GB" sz="2400" dirty="0" smtClean="0"/>
              <a:t>EBA Discussion Paper</a:t>
            </a:r>
            <a:br>
              <a:rPr lang="en-GB" sz="2400" dirty="0" smtClean="0"/>
            </a:br>
            <a:r>
              <a:rPr lang="en-GB" sz="2400" dirty="0"/>
              <a:t/>
            </a:r>
            <a:br>
              <a:rPr lang="en-GB" sz="2400" dirty="0"/>
            </a:br>
            <a:r>
              <a:rPr lang="en-GB" sz="1800" dirty="0" smtClean="0"/>
              <a:t>March 2015 </a:t>
            </a:r>
            <a:r>
              <a:rPr lang="en-GB" dirty="0" smtClean="0"/>
              <a:t/>
            </a:r>
            <a:br>
              <a:rPr lang="en-GB" dirty="0" smtClean="0"/>
            </a:br>
            <a:endParaRPr lang="en-GB" sz="2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type="body" sz="quarter" idx="10"/>
          </p:nvPr>
        </p:nvSpPr>
        <p:spPr>
          <a:xfrm>
            <a:off x="395536" y="836712"/>
            <a:ext cx="8403567" cy="5293288"/>
          </a:xfrm>
        </p:spPr>
        <p:txBody>
          <a:bodyPr>
            <a:noAutofit/>
          </a:bodyPr>
          <a:lstStyle/>
          <a:p>
            <a:pPr marL="269875" indent="-269875">
              <a:spcBef>
                <a:spcPts val="0"/>
              </a:spcBef>
              <a:spcAft>
                <a:spcPts val="0"/>
              </a:spcAft>
              <a:buClrTx/>
            </a:pPr>
            <a:r>
              <a:rPr lang="en-GB" dirty="0" smtClean="0"/>
              <a:t>On 4 March 2015 the EBA has published a Discussion Paper on ‘</a:t>
            </a:r>
            <a:r>
              <a:rPr lang="en-GB" b="1" dirty="0" smtClean="0"/>
              <a:t>The future of the IRB Approach</a:t>
            </a:r>
            <a:r>
              <a:rPr lang="en-GB" dirty="0" smtClean="0"/>
              <a:t>’.   </a:t>
            </a:r>
          </a:p>
          <a:p>
            <a:pPr marL="269875" indent="-269875">
              <a:spcBef>
                <a:spcPts val="0"/>
              </a:spcBef>
              <a:spcAft>
                <a:spcPts val="0"/>
              </a:spcAft>
              <a:buClrTx/>
            </a:pPr>
            <a:endParaRPr lang="en-GB" dirty="0" smtClean="0"/>
          </a:p>
          <a:p>
            <a:pPr marL="269875" indent="-269875">
              <a:spcBef>
                <a:spcPts val="0"/>
              </a:spcBef>
              <a:spcAft>
                <a:spcPts val="0"/>
              </a:spcAft>
              <a:buClrTx/>
            </a:pPr>
            <a:r>
              <a:rPr lang="en-GB" dirty="0" smtClean="0"/>
              <a:t>The EBA’s Discussion Paper follows on from its December 2013 Report on RWA Comparability and </a:t>
            </a:r>
            <a:r>
              <a:rPr lang="en-GB" dirty="0" err="1" smtClean="0"/>
              <a:t>Procycliality</a:t>
            </a:r>
            <a:r>
              <a:rPr lang="en-GB" dirty="0" smtClean="0"/>
              <a:t> in which the EBA concluded that the high degree of flexibility permitted by the IRB Approach has compromised the comparability of capital requirements between firms.    </a:t>
            </a:r>
          </a:p>
          <a:p>
            <a:pPr marL="269875" indent="-269875">
              <a:spcBef>
                <a:spcPts val="0"/>
              </a:spcBef>
              <a:spcAft>
                <a:spcPts val="0"/>
              </a:spcAft>
              <a:buClrTx/>
            </a:pPr>
            <a:endParaRPr lang="en-GB" dirty="0" smtClean="0"/>
          </a:p>
          <a:p>
            <a:pPr marL="269875" indent="-269875">
              <a:spcBef>
                <a:spcPts val="0"/>
              </a:spcBef>
              <a:spcAft>
                <a:spcPts val="0"/>
              </a:spcAft>
              <a:buClrTx/>
            </a:pPr>
            <a:r>
              <a:rPr lang="en-GB" dirty="0" smtClean="0"/>
              <a:t>The EBA is planning a number of changes to the IRB Approach.  The planned changes will affect virtually all aspects of the IRB Approach, including the definition of default, PD and LGD calibration, treatment of defaulted assets and scope of use of the IRB Approach and are ‘</a:t>
            </a:r>
            <a:r>
              <a:rPr lang="en-GB" b="1" i="1" dirty="0" smtClean="0"/>
              <a:t>expected to result in substantial burden for both institutions and their competent authorities as regards the efforts linked to the implementation and approval of the required changes</a:t>
            </a:r>
            <a:r>
              <a:rPr lang="en-GB" b="1" dirty="0" smtClean="0"/>
              <a:t>’.</a:t>
            </a:r>
            <a:r>
              <a:rPr lang="en-GB" dirty="0" smtClean="0"/>
              <a:t>  </a:t>
            </a:r>
          </a:p>
          <a:p>
            <a:pPr marL="269875" indent="-269875">
              <a:spcBef>
                <a:spcPts val="0"/>
              </a:spcBef>
              <a:spcAft>
                <a:spcPts val="0"/>
              </a:spcAft>
              <a:buClrTx/>
            </a:pPr>
            <a:endParaRPr lang="en-GB" dirty="0" smtClean="0"/>
          </a:p>
          <a:p>
            <a:pPr marL="269875" indent="-269875">
              <a:spcBef>
                <a:spcPts val="0"/>
              </a:spcBef>
              <a:spcAft>
                <a:spcPts val="0"/>
              </a:spcAft>
              <a:buClrTx/>
            </a:pPr>
            <a:r>
              <a:rPr lang="en-GB" dirty="0" smtClean="0"/>
              <a:t>The EBA has said that it is therefore consulting on the groupings and prioritisation of technical standards in order to enable the implementation of new requirements in the most operationally efficient manner.</a:t>
            </a:r>
          </a:p>
          <a:p>
            <a:pPr>
              <a:spcBef>
                <a:spcPts val="0"/>
              </a:spcBef>
              <a:spcAft>
                <a:spcPts val="0"/>
              </a:spcAft>
            </a:pPr>
            <a:endParaRPr lang="en-GB" dirty="0" smtClean="0"/>
          </a:p>
          <a:p>
            <a:pPr marL="269875" indent="-269875">
              <a:spcBef>
                <a:spcPts val="0"/>
              </a:spcBef>
              <a:spcAft>
                <a:spcPts val="0"/>
              </a:spcAft>
              <a:buClrTx/>
            </a:pPr>
            <a:r>
              <a:rPr lang="en-GB" dirty="0" smtClean="0"/>
              <a:t>The EBA proposes four phases/groupings:</a:t>
            </a:r>
          </a:p>
          <a:p>
            <a:pPr marL="541338" lvl="0" indent="-271463">
              <a:spcBef>
                <a:spcPts val="0"/>
              </a:spcBef>
              <a:spcAft>
                <a:spcPts val="0"/>
              </a:spcAft>
              <a:buFont typeface="Wingdings" pitchFamily="2" charset="2"/>
              <a:buChar char="Ø"/>
            </a:pPr>
            <a:endParaRPr lang="en-GB" u="sng" dirty="0" smtClean="0"/>
          </a:p>
          <a:p>
            <a:pPr marL="541338" lvl="0" indent="-271463">
              <a:spcBef>
                <a:spcPts val="0"/>
              </a:spcBef>
              <a:spcAft>
                <a:spcPts val="0"/>
              </a:spcAft>
              <a:buFont typeface="Wingdings" pitchFamily="2" charset="2"/>
              <a:buChar char="Ø"/>
            </a:pPr>
            <a:r>
              <a:rPr lang="en-GB" u="sng" dirty="0" smtClean="0"/>
              <a:t>Phase 1</a:t>
            </a:r>
            <a:r>
              <a:rPr lang="en-GB" dirty="0" smtClean="0"/>
              <a:t>: Will be focused on the development and implementation of the EBA RTS Assessment Methodology of the IRB Approach (now – end of 2015).  </a:t>
            </a:r>
          </a:p>
          <a:p>
            <a:pPr marL="541338" lvl="0" indent="-271463">
              <a:spcBef>
                <a:spcPts val="0"/>
              </a:spcBef>
              <a:spcAft>
                <a:spcPts val="0"/>
              </a:spcAft>
              <a:buNone/>
            </a:pPr>
            <a:endParaRPr lang="en-GB" dirty="0" smtClean="0"/>
          </a:p>
          <a:p>
            <a:pPr marL="541338" lvl="0" indent="-271463">
              <a:spcBef>
                <a:spcPts val="0"/>
              </a:spcBef>
              <a:spcAft>
                <a:spcPts val="0"/>
              </a:spcAft>
              <a:buFont typeface="Wingdings" pitchFamily="2" charset="2"/>
              <a:buChar char="Ø"/>
            </a:pPr>
            <a:r>
              <a:rPr lang="en-GB" u="sng" dirty="0" smtClean="0"/>
              <a:t>Phase 2</a:t>
            </a:r>
            <a:r>
              <a:rPr lang="en-GB" dirty="0" smtClean="0"/>
              <a:t>: Will be focused on the Definition of Default and the calibration or the risk parameters, PD and LGD (by mid 2016).  </a:t>
            </a:r>
          </a:p>
          <a:p>
            <a:pPr marL="541338" lvl="0" indent="-271463">
              <a:spcBef>
                <a:spcPts val="0"/>
              </a:spcBef>
              <a:spcAft>
                <a:spcPts val="0"/>
              </a:spcAft>
              <a:buNone/>
            </a:pPr>
            <a:endParaRPr lang="en-GB" dirty="0" smtClean="0"/>
          </a:p>
          <a:p>
            <a:pPr marL="541338" lvl="0" indent="-271463">
              <a:spcBef>
                <a:spcPts val="0"/>
              </a:spcBef>
              <a:spcAft>
                <a:spcPts val="0"/>
              </a:spcAft>
              <a:buFont typeface="Wingdings" pitchFamily="2" charset="2"/>
              <a:buChar char="Ø"/>
            </a:pPr>
            <a:r>
              <a:rPr lang="en-GB" u="sng" dirty="0" smtClean="0"/>
              <a:t>Phase 3</a:t>
            </a:r>
            <a:r>
              <a:rPr lang="en-GB" dirty="0" smtClean="0"/>
              <a:t>:  Will be focused on the estimation or risk parameters, including PD, downturn LGD, downturn conversion factors and the treatment of defaulted assets (by the end of 2016).  </a:t>
            </a:r>
          </a:p>
          <a:p>
            <a:pPr marL="541338" lvl="0" indent="-271463">
              <a:spcBef>
                <a:spcPts val="0"/>
              </a:spcBef>
              <a:spcAft>
                <a:spcPts val="0"/>
              </a:spcAft>
              <a:buNone/>
            </a:pPr>
            <a:endParaRPr lang="en-GB" dirty="0" smtClean="0"/>
          </a:p>
          <a:p>
            <a:pPr marL="541338" lvl="0" indent="-271463">
              <a:spcBef>
                <a:spcPts val="0"/>
              </a:spcBef>
              <a:spcAft>
                <a:spcPts val="0"/>
              </a:spcAft>
              <a:buFont typeface="Wingdings" pitchFamily="2" charset="2"/>
              <a:buChar char="Ø"/>
            </a:pPr>
            <a:r>
              <a:rPr lang="en-GB" u="sng" dirty="0" smtClean="0"/>
              <a:t>Phase 4</a:t>
            </a:r>
            <a:r>
              <a:rPr lang="en-GB" dirty="0" smtClean="0"/>
              <a:t>:  Will be focused on the mandates related to the CRM framework., focusing on RTS relating to (a) the recognition of conditional guarantees (b) liquid assets (c) internal models approach for  master netting agreements (by the end of 2017).</a:t>
            </a:r>
          </a:p>
          <a:p>
            <a:pPr>
              <a:spcBef>
                <a:spcPts val="0"/>
              </a:spcBef>
              <a:spcAft>
                <a:spcPts val="0"/>
              </a:spcAft>
              <a:buNone/>
            </a:pPr>
            <a:r>
              <a:rPr lang="en-GB" dirty="0" smtClean="0"/>
              <a:t> </a:t>
            </a:r>
          </a:p>
          <a:p>
            <a:pPr marL="269875" indent="-269875">
              <a:spcBef>
                <a:spcPts val="0"/>
              </a:spcBef>
              <a:spcAft>
                <a:spcPts val="0"/>
              </a:spcAft>
              <a:buClrTx/>
            </a:pPr>
            <a:r>
              <a:rPr lang="en-GB" dirty="0" smtClean="0"/>
              <a:t>The deadline for response to the paper is </a:t>
            </a:r>
            <a:r>
              <a:rPr lang="en-GB" b="1" dirty="0" smtClean="0"/>
              <a:t>5 May 2015</a:t>
            </a:r>
            <a:r>
              <a:rPr lang="en-GB" dirty="0" smtClean="0"/>
              <a:t>.</a:t>
            </a:r>
          </a:p>
          <a:p>
            <a:pPr>
              <a:spcBef>
                <a:spcPts val="0"/>
              </a:spcBef>
              <a:spcAft>
                <a:spcPts val="0"/>
              </a:spcAft>
              <a:buNone/>
            </a:pPr>
            <a:r>
              <a:rPr lang="en-GB" dirty="0" smtClean="0"/>
              <a:t> </a:t>
            </a:r>
          </a:p>
          <a:p>
            <a:pPr marL="269875">
              <a:spcBef>
                <a:spcPts val="0"/>
              </a:spcBef>
              <a:spcAft>
                <a:spcPts val="0"/>
              </a:spcAft>
              <a:buNone/>
            </a:pPr>
            <a:r>
              <a:rPr lang="en-GB" sz="900" dirty="0" smtClean="0"/>
              <a:t>Link: </a:t>
            </a:r>
            <a:r>
              <a:rPr lang="en-GB" sz="900" u="sng" dirty="0" smtClean="0">
                <a:hlinkClick r:id="rId2"/>
              </a:rPr>
              <a:t>http://www.eba.europa.eu/documents/10180/1003460/EBA-DP-2015-01+DP+on+the+future+of+IRB+approach.pdf</a:t>
            </a:r>
            <a:r>
              <a:rPr lang="en-GB" sz="900" dirty="0" smtClean="0"/>
              <a:t> </a:t>
            </a:r>
          </a:p>
          <a:p>
            <a:pPr marL="393779" indent="-395170">
              <a:spcBef>
                <a:spcPts val="600"/>
              </a:spcBef>
              <a:spcAft>
                <a:spcPts val="600"/>
              </a:spcAft>
              <a:buClr>
                <a:schemeClr val="tx1"/>
              </a:buClr>
              <a:buSzPct val="100000"/>
              <a:buNone/>
            </a:pPr>
            <a:endParaRPr lang="en-GB" dirty="0" smtClean="0">
              <a:latin typeface="Barclays Sans" pitchFamily="34" charset="0"/>
            </a:endParaRPr>
          </a:p>
          <a:p>
            <a:pPr marL="393779" indent="-395170">
              <a:spcBef>
                <a:spcPts val="600"/>
              </a:spcBef>
              <a:spcAft>
                <a:spcPts val="600"/>
              </a:spcAft>
              <a:buClr>
                <a:schemeClr val="tx1"/>
              </a:buClr>
              <a:buSzPct val="100000"/>
              <a:buNone/>
            </a:pPr>
            <a:endParaRPr lang="en-GB" dirty="0" smtClean="0">
              <a:latin typeface="Barclays Sans" pitchFamily="34" charset="0"/>
            </a:endParaRPr>
          </a:p>
          <a:p>
            <a:pPr>
              <a:spcBef>
                <a:spcPts val="600"/>
              </a:spcBef>
              <a:spcAft>
                <a:spcPts val="600"/>
              </a:spcAft>
              <a:buClr>
                <a:schemeClr val="tx1"/>
              </a:buClr>
              <a:buNone/>
            </a:pPr>
            <a:endParaRPr lang="en-GB" sz="1200" dirty="0" smtClean="0">
              <a:latin typeface="Barclays Sans" pitchFamily="34" charset="0"/>
            </a:endParaRPr>
          </a:p>
        </p:txBody>
      </p:sp>
      <p:cxnSp>
        <p:nvCxnSpPr>
          <p:cNvPr id="8" name="Straight Connector 7"/>
          <p:cNvCxnSpPr/>
          <p:nvPr/>
        </p:nvCxnSpPr>
        <p:spPr bwMode="auto">
          <a:xfrm>
            <a:off x="683570" y="980728"/>
            <a:ext cx="3528392" cy="0"/>
          </a:xfrm>
          <a:prstGeom prst="line">
            <a:avLst/>
          </a:prstGeom>
          <a:noFill/>
          <a:ln w="9525" cap="flat" cmpd="sng" algn="ctr">
            <a:noFill/>
            <a:prstDash val="solid"/>
            <a:round/>
            <a:headEnd type="none" w="med" len="med"/>
            <a:tailEnd type="none" w="med" len="med"/>
          </a:ln>
          <a:effectLst/>
        </p:spPr>
      </p:cxnSp>
      <p:sp>
        <p:nvSpPr>
          <p:cNvPr id="12" name="Title 6"/>
          <p:cNvSpPr>
            <a:spLocks noGrp="1"/>
          </p:cNvSpPr>
          <p:nvPr>
            <p:ph type="title"/>
          </p:nvPr>
        </p:nvSpPr>
        <p:spPr>
          <a:xfrm>
            <a:off x="386884" y="293736"/>
            <a:ext cx="8621370" cy="279151"/>
          </a:xfrm>
        </p:spPr>
        <p:txBody>
          <a:bodyPr/>
          <a:lstStyle/>
          <a:p>
            <a:r>
              <a:rPr lang="en-GB" sz="1800" b="1" dirty="0" smtClean="0">
                <a:solidFill>
                  <a:srgbClr val="00AEEF"/>
                </a:solidFill>
              </a:rPr>
              <a:t>Overview</a:t>
            </a:r>
            <a:endParaRPr lang="en-GB" sz="1800" b="1" dirty="0">
              <a:solidFill>
                <a:srgbClr val="00AEEF"/>
              </a:solidFill>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type="body" sz="quarter" idx="10"/>
          </p:nvPr>
        </p:nvSpPr>
        <p:spPr>
          <a:xfrm>
            <a:off x="370070" y="836712"/>
            <a:ext cx="8403567" cy="5293288"/>
          </a:xfrm>
        </p:spPr>
        <p:txBody>
          <a:bodyPr>
            <a:noAutofit/>
          </a:bodyPr>
          <a:lstStyle/>
          <a:p>
            <a:pPr marL="393779" indent="-395170">
              <a:spcBef>
                <a:spcPts val="526"/>
              </a:spcBef>
              <a:spcAft>
                <a:spcPts val="263"/>
              </a:spcAft>
              <a:buClr>
                <a:schemeClr val="tx1"/>
              </a:buClr>
              <a:buSzPct val="100000"/>
              <a:buNone/>
            </a:pPr>
            <a:r>
              <a:rPr lang="en-GB" sz="1200" b="1" dirty="0" smtClean="0">
                <a:solidFill>
                  <a:srgbClr val="00B0F0"/>
                </a:solidFill>
                <a:latin typeface="Barclays Sans" pitchFamily="34" charset="0"/>
              </a:rPr>
              <a:t>Overview</a:t>
            </a:r>
          </a:p>
          <a:p>
            <a:pPr marL="393779" indent="-395170">
              <a:spcBef>
                <a:spcPts val="526"/>
              </a:spcBef>
              <a:spcAft>
                <a:spcPts val="263"/>
              </a:spcAft>
              <a:buClr>
                <a:schemeClr val="tx1"/>
              </a:buClr>
              <a:buSzPct val="100000"/>
            </a:pPr>
            <a:r>
              <a:rPr lang="en-GB" dirty="0" smtClean="0">
                <a:latin typeface="Barclays Sans" pitchFamily="34" charset="0"/>
              </a:rPr>
              <a:t>Phase</a:t>
            </a:r>
            <a:endParaRPr lang="en-GB" sz="1200" b="1" dirty="0" smtClean="0">
              <a:solidFill>
                <a:srgbClr val="00B0F0"/>
              </a:solidFill>
              <a:latin typeface="Barclays Sans" pitchFamily="34" charset="0"/>
            </a:endParaRPr>
          </a:p>
          <a:p>
            <a:pPr marL="393779" indent="-395170">
              <a:spcBef>
                <a:spcPts val="0"/>
              </a:spcBef>
              <a:spcAft>
                <a:spcPts val="0"/>
              </a:spcAft>
              <a:buClr>
                <a:schemeClr val="tx1"/>
              </a:buClr>
              <a:buSzPct val="100000"/>
              <a:buNone/>
            </a:pPr>
            <a:endParaRPr lang="en-GB" sz="1200" b="1" dirty="0" smtClean="0">
              <a:solidFill>
                <a:srgbClr val="00B0F0"/>
              </a:solidFill>
              <a:latin typeface="Barclays Sans" pitchFamily="34" charset="0"/>
            </a:endParaRPr>
          </a:p>
          <a:p>
            <a:pPr marL="393779" indent="-395170">
              <a:spcBef>
                <a:spcPts val="0"/>
              </a:spcBef>
              <a:spcAft>
                <a:spcPts val="0"/>
              </a:spcAft>
              <a:buClr>
                <a:schemeClr val="tx1"/>
              </a:buClr>
              <a:buSzPct val="100000"/>
              <a:buNone/>
            </a:pPr>
            <a:r>
              <a:rPr lang="en-GB" sz="1200" b="1" dirty="0" smtClean="0">
                <a:solidFill>
                  <a:srgbClr val="00B0F0"/>
                </a:solidFill>
                <a:latin typeface="Barclays Sans" pitchFamily="34" charset="0"/>
              </a:rPr>
              <a:t>Summary of status and planned work</a:t>
            </a:r>
          </a:p>
          <a:p>
            <a:pPr>
              <a:spcBef>
                <a:spcPts val="526"/>
              </a:spcBef>
              <a:spcAft>
                <a:spcPts val="0"/>
              </a:spcAft>
              <a:buClr>
                <a:schemeClr val="tx1"/>
              </a:buClr>
              <a:buNone/>
            </a:pPr>
            <a:endParaRPr lang="en-GB" sz="1200" dirty="0" smtClean="0">
              <a:latin typeface="Barclays Sans" pitchFamily="34" charset="0"/>
            </a:endParaRPr>
          </a:p>
        </p:txBody>
      </p:sp>
      <p:cxnSp>
        <p:nvCxnSpPr>
          <p:cNvPr id="8" name="Straight Connector 7"/>
          <p:cNvCxnSpPr/>
          <p:nvPr/>
        </p:nvCxnSpPr>
        <p:spPr bwMode="auto">
          <a:xfrm>
            <a:off x="683570" y="980728"/>
            <a:ext cx="3528392" cy="0"/>
          </a:xfrm>
          <a:prstGeom prst="line">
            <a:avLst/>
          </a:prstGeom>
          <a:noFill/>
          <a:ln w="9525" cap="flat" cmpd="sng" algn="ctr">
            <a:noFill/>
            <a:prstDash val="solid"/>
            <a:round/>
            <a:headEnd type="none" w="med" len="med"/>
            <a:tailEnd type="none" w="med" len="med"/>
          </a:ln>
          <a:effectLst/>
        </p:spPr>
      </p:cxnSp>
      <p:sp>
        <p:nvSpPr>
          <p:cNvPr id="12" name="Title 6"/>
          <p:cNvSpPr>
            <a:spLocks noGrp="1"/>
          </p:cNvSpPr>
          <p:nvPr>
            <p:ph type="title"/>
          </p:nvPr>
        </p:nvSpPr>
        <p:spPr>
          <a:xfrm>
            <a:off x="386884" y="293736"/>
            <a:ext cx="8621370" cy="279151"/>
          </a:xfrm>
        </p:spPr>
        <p:txBody>
          <a:bodyPr/>
          <a:lstStyle/>
          <a:p>
            <a:r>
              <a:rPr lang="en-GB" sz="1800" b="1" dirty="0" smtClean="0">
                <a:solidFill>
                  <a:srgbClr val="00AEEF"/>
                </a:solidFill>
              </a:rPr>
              <a:t>Proposed Groupings and Prioritisation</a:t>
            </a:r>
            <a:endParaRPr lang="en-GB" sz="1800" b="1" dirty="0">
              <a:solidFill>
                <a:srgbClr val="00AEEF"/>
              </a:solidFill>
            </a:endParaRPr>
          </a:p>
        </p:txBody>
      </p:sp>
      <p:graphicFrame>
        <p:nvGraphicFramePr>
          <p:cNvPr id="5" name="Table 4"/>
          <p:cNvGraphicFramePr>
            <a:graphicFrameLocks noGrp="1"/>
          </p:cNvGraphicFramePr>
          <p:nvPr/>
        </p:nvGraphicFramePr>
        <p:xfrm>
          <a:off x="395536" y="1844824"/>
          <a:ext cx="8352928" cy="3675380"/>
        </p:xfrm>
        <a:graphic>
          <a:graphicData uri="http://schemas.openxmlformats.org/drawingml/2006/table">
            <a:tbl>
              <a:tblPr firstRow="1" bandRow="1">
                <a:tableStyleId>{5C22544A-7EE6-4342-B048-85BDC9FD1C3A}</a:tableStyleId>
              </a:tblPr>
              <a:tblGrid>
                <a:gridCol w="3123269"/>
                <a:gridCol w="1452683"/>
                <a:gridCol w="1119227"/>
                <a:gridCol w="1132432"/>
                <a:gridCol w="1525317"/>
              </a:tblGrid>
              <a:tr h="426720">
                <a:tc>
                  <a:txBody>
                    <a:bodyPr/>
                    <a:lstStyle/>
                    <a:p>
                      <a:r>
                        <a:rPr lang="en-GB" sz="1000" dirty="0" smtClean="0">
                          <a:solidFill>
                            <a:schemeClr val="tx1"/>
                          </a:solidFill>
                          <a:latin typeface="Barclays Sans" pitchFamily="34" charset="0"/>
                        </a:rPr>
                        <a:t>Proposed Groupings</a:t>
                      </a:r>
                      <a:endParaRPr lang="en-GB" sz="1000" dirty="0">
                        <a:solidFill>
                          <a:schemeClr val="tx1"/>
                        </a:solidFill>
                        <a:latin typeface="Barclays Sans" pitchFamily="34" charset="0"/>
                      </a:endParaRPr>
                    </a:p>
                  </a:txBody>
                  <a:tcPr>
                    <a:solidFill>
                      <a:srgbClr val="5D7BA7"/>
                    </a:solidFill>
                  </a:tcPr>
                </a:tc>
                <a:tc>
                  <a:txBody>
                    <a:bodyPr/>
                    <a:lstStyle/>
                    <a:p>
                      <a:r>
                        <a:rPr lang="en-GB" sz="1000" dirty="0" smtClean="0">
                          <a:solidFill>
                            <a:schemeClr val="tx1"/>
                          </a:solidFill>
                          <a:latin typeface="Barclays Sans" pitchFamily="34" charset="0"/>
                        </a:rPr>
                        <a:t>CRR Articles</a:t>
                      </a:r>
                      <a:endParaRPr lang="en-GB" sz="1000" dirty="0">
                        <a:solidFill>
                          <a:schemeClr val="tx1"/>
                        </a:solidFill>
                        <a:latin typeface="Barclays Sans" pitchFamily="34" charset="0"/>
                      </a:endParaRPr>
                    </a:p>
                  </a:txBody>
                  <a:tcPr>
                    <a:solidFill>
                      <a:srgbClr val="5D7BA7"/>
                    </a:solidFill>
                  </a:tcPr>
                </a:tc>
                <a:tc>
                  <a:txBody>
                    <a:bodyPr/>
                    <a:lstStyle/>
                    <a:p>
                      <a:r>
                        <a:rPr lang="en-GB" sz="1000" dirty="0" smtClean="0">
                          <a:solidFill>
                            <a:schemeClr val="tx1"/>
                          </a:solidFill>
                          <a:latin typeface="Barclays Sans" pitchFamily="34" charset="0"/>
                        </a:rPr>
                        <a:t>Current Status</a:t>
                      </a:r>
                      <a:endParaRPr lang="en-GB" sz="1000" dirty="0">
                        <a:solidFill>
                          <a:schemeClr val="tx1"/>
                        </a:solidFill>
                        <a:latin typeface="Barclays Sans" pitchFamily="34" charset="0"/>
                      </a:endParaRPr>
                    </a:p>
                  </a:txBody>
                  <a:tcPr>
                    <a:solidFill>
                      <a:srgbClr val="5D7BA7"/>
                    </a:solidFill>
                  </a:tcPr>
                </a:tc>
                <a:tc>
                  <a:txBody>
                    <a:bodyPr/>
                    <a:lstStyle/>
                    <a:p>
                      <a:r>
                        <a:rPr lang="en-GB" sz="1000" dirty="0" smtClean="0">
                          <a:solidFill>
                            <a:schemeClr val="tx1"/>
                          </a:solidFill>
                          <a:latin typeface="Barclays Sans" pitchFamily="34" charset="0"/>
                        </a:rPr>
                        <a:t>Priority</a:t>
                      </a:r>
                      <a:endParaRPr lang="en-GB" sz="1000" dirty="0">
                        <a:solidFill>
                          <a:schemeClr val="tx1"/>
                        </a:solidFill>
                        <a:latin typeface="Barclays Sans" pitchFamily="34" charset="0"/>
                      </a:endParaRPr>
                    </a:p>
                  </a:txBody>
                  <a:tcPr>
                    <a:solidFill>
                      <a:srgbClr val="5D7BA7"/>
                    </a:solidFill>
                  </a:tcPr>
                </a:tc>
                <a:tc>
                  <a:txBody>
                    <a:bodyPr/>
                    <a:lstStyle/>
                    <a:p>
                      <a:r>
                        <a:rPr lang="en-GB" sz="1000" smtClean="0">
                          <a:solidFill>
                            <a:schemeClr val="tx1"/>
                          </a:solidFill>
                          <a:latin typeface="Barclays Sans" pitchFamily="34" charset="0"/>
                        </a:rPr>
                        <a:t>Implementation</a:t>
                      </a:r>
                      <a:r>
                        <a:rPr lang="en-GB" sz="1000" baseline="0" smtClean="0">
                          <a:solidFill>
                            <a:schemeClr val="tx1"/>
                          </a:solidFill>
                          <a:latin typeface="Barclays Sans" pitchFamily="34" charset="0"/>
                        </a:rPr>
                        <a:t> Timetable</a:t>
                      </a:r>
                      <a:endParaRPr lang="en-GB" sz="1000" dirty="0">
                        <a:solidFill>
                          <a:schemeClr val="tx1"/>
                        </a:solidFill>
                        <a:latin typeface="Barclays Sans" pitchFamily="34" charset="0"/>
                      </a:endParaRPr>
                    </a:p>
                  </a:txBody>
                  <a:tcPr>
                    <a:solidFill>
                      <a:srgbClr val="5D7BA7"/>
                    </a:solidFill>
                  </a:tcPr>
                </a:tc>
              </a:tr>
              <a:tr h="370840">
                <a:tc>
                  <a:txBody>
                    <a:bodyPr/>
                    <a:lstStyle/>
                    <a:p>
                      <a:r>
                        <a:rPr lang="en-GB" sz="900" b="1" dirty="0" smtClean="0">
                          <a:latin typeface="Barclays Sans" pitchFamily="34" charset="0"/>
                        </a:rPr>
                        <a:t>Phase</a:t>
                      </a:r>
                      <a:r>
                        <a:rPr lang="en-GB" sz="900" b="1" baseline="0" dirty="0" smtClean="0">
                          <a:latin typeface="Barclays Sans" pitchFamily="34" charset="0"/>
                        </a:rPr>
                        <a:t> 1: </a:t>
                      </a:r>
                      <a:r>
                        <a:rPr lang="en-GB" sz="900" b="1" dirty="0" smtClean="0">
                          <a:latin typeface="Barclays Sans" pitchFamily="34" charset="0"/>
                        </a:rPr>
                        <a:t>Assessment Methodology</a:t>
                      </a:r>
                      <a:r>
                        <a:rPr lang="en-GB" sz="900" b="1" baseline="0" dirty="0" smtClean="0">
                          <a:latin typeface="Barclays Sans" pitchFamily="34" charset="0"/>
                        </a:rPr>
                        <a:t> </a:t>
                      </a:r>
                      <a:r>
                        <a:rPr lang="en-GB" sz="900" baseline="0" dirty="0" smtClean="0">
                          <a:latin typeface="Barclays Sans" pitchFamily="34" charset="0"/>
                        </a:rPr>
                        <a:t>(including aspects of PPU and roll out plans, internal governance, PD, LGD, treatment of defaulted assets CBM)</a:t>
                      </a:r>
                      <a:endParaRPr lang="en-GB" sz="900" dirty="0">
                        <a:latin typeface="Barclays Sans" pitchFamily="34" charset="0"/>
                      </a:endParaRPr>
                    </a:p>
                  </a:txBody>
                  <a:tcPr>
                    <a:solidFill>
                      <a:srgbClr val="DAE5FC"/>
                    </a:solidFill>
                  </a:tcPr>
                </a:tc>
                <a:tc>
                  <a:txBody>
                    <a:bodyPr/>
                    <a:lstStyle/>
                    <a:p>
                      <a:r>
                        <a:rPr lang="en-GB" sz="900" dirty="0" smtClean="0">
                          <a:latin typeface="Barclays Sans" pitchFamily="34" charset="0"/>
                        </a:rPr>
                        <a:t>RTS under Articles 144(2), 173(3),</a:t>
                      </a:r>
                      <a:r>
                        <a:rPr lang="en-GB" sz="900" baseline="0" dirty="0" smtClean="0">
                          <a:latin typeface="Barclays Sans" pitchFamily="34" charset="0"/>
                        </a:rPr>
                        <a:t> 180(3b) – on the assessment methodology</a:t>
                      </a:r>
                      <a:endParaRPr lang="en-GB" sz="900" dirty="0">
                        <a:latin typeface="Barclays Sans" pitchFamily="34" charset="0"/>
                      </a:endParaRPr>
                    </a:p>
                  </a:txBody>
                  <a:tcPr>
                    <a:solidFill>
                      <a:srgbClr val="DAE5FC"/>
                    </a:solidFill>
                  </a:tcPr>
                </a:tc>
                <a:tc>
                  <a:txBody>
                    <a:bodyPr/>
                    <a:lstStyle/>
                    <a:p>
                      <a:r>
                        <a:rPr lang="en-GB" sz="900" dirty="0" smtClean="0">
                          <a:latin typeface="Barclays Sans" pitchFamily="34" charset="0"/>
                        </a:rPr>
                        <a:t>Consultation closed, final RTS pending</a:t>
                      </a:r>
                      <a:endParaRPr lang="en-GB" sz="900" dirty="0">
                        <a:latin typeface="Barclays Sans" pitchFamily="34" charset="0"/>
                      </a:endParaRPr>
                    </a:p>
                  </a:txBody>
                  <a:tcPr>
                    <a:solidFill>
                      <a:srgbClr val="DAE5FC"/>
                    </a:solidFill>
                  </a:tcPr>
                </a:tc>
                <a:tc>
                  <a:txBody>
                    <a:bodyPr/>
                    <a:lstStyle/>
                    <a:p>
                      <a:r>
                        <a:rPr lang="en-GB" sz="900" dirty="0" smtClean="0">
                          <a:latin typeface="Barclays Sans" pitchFamily="34" charset="0"/>
                        </a:rPr>
                        <a:t>1</a:t>
                      </a:r>
                      <a:r>
                        <a:rPr lang="en-GB" sz="900" baseline="30000" dirty="0" smtClean="0">
                          <a:latin typeface="Barclays Sans" pitchFamily="34" charset="0"/>
                        </a:rPr>
                        <a:t>st</a:t>
                      </a:r>
                      <a:r>
                        <a:rPr lang="en-GB" sz="900" baseline="0" dirty="0" smtClean="0">
                          <a:latin typeface="Barclays Sans" pitchFamily="34" charset="0"/>
                        </a:rPr>
                        <a:t> Phase </a:t>
                      </a:r>
                    </a:p>
                    <a:p>
                      <a:r>
                        <a:rPr lang="en-GB" sz="900" baseline="0" dirty="0" smtClean="0">
                          <a:latin typeface="Barclays Sans" pitchFamily="34" charset="0"/>
                        </a:rPr>
                        <a:t>(by the end of 2015)</a:t>
                      </a:r>
                      <a:endParaRPr lang="en-GB" sz="900" dirty="0">
                        <a:latin typeface="Barclays Sans" pitchFamily="34" charset="0"/>
                      </a:endParaRPr>
                    </a:p>
                  </a:txBody>
                  <a:tcPr>
                    <a:solidFill>
                      <a:srgbClr val="DAE5FC"/>
                    </a:solidFill>
                  </a:tcPr>
                </a:tc>
                <a:tc>
                  <a:txBody>
                    <a:bodyPr/>
                    <a:lstStyle/>
                    <a:p>
                      <a:r>
                        <a:rPr lang="en-GB" sz="900" dirty="0" smtClean="0">
                          <a:latin typeface="Barclays Sans" pitchFamily="34" charset="0"/>
                        </a:rPr>
                        <a:t>Application at entry into force of the RTS</a:t>
                      </a:r>
                      <a:endParaRPr lang="en-GB" sz="900" dirty="0">
                        <a:latin typeface="Barclays Sans" pitchFamily="34" charset="0"/>
                      </a:endParaRPr>
                    </a:p>
                  </a:txBody>
                  <a:tcPr>
                    <a:solidFill>
                      <a:srgbClr val="DAE5FC"/>
                    </a:solidFill>
                  </a:tcPr>
                </a:tc>
              </a:tr>
              <a:tr h="370840">
                <a:tc>
                  <a:txBody>
                    <a:bodyPr/>
                    <a:lstStyle/>
                    <a:p>
                      <a:r>
                        <a:rPr lang="en-GB" sz="900" b="1" dirty="0" smtClean="0">
                          <a:latin typeface="Barclays Sans" pitchFamily="34" charset="0"/>
                        </a:rPr>
                        <a:t>Phase 2</a:t>
                      </a:r>
                      <a:r>
                        <a:rPr lang="en-GB" sz="900" dirty="0" smtClean="0">
                          <a:latin typeface="Barclays Sans" pitchFamily="34" charset="0"/>
                        </a:rPr>
                        <a:t>: </a:t>
                      </a:r>
                      <a:r>
                        <a:rPr lang="en-GB" sz="900" b="1" dirty="0" smtClean="0">
                          <a:latin typeface="Barclays Sans" pitchFamily="34" charset="0"/>
                        </a:rPr>
                        <a:t>Definition</a:t>
                      </a:r>
                      <a:r>
                        <a:rPr lang="en-GB" sz="900" b="1" baseline="0" dirty="0" smtClean="0">
                          <a:latin typeface="Barclays Sans" pitchFamily="34" charset="0"/>
                        </a:rPr>
                        <a:t> of Default</a:t>
                      </a:r>
                      <a:endParaRPr lang="en-GB" sz="900" b="1" dirty="0">
                        <a:latin typeface="Barclays Sans" pitchFamily="34" charset="0"/>
                      </a:endParaRPr>
                    </a:p>
                  </a:txBody>
                  <a:tcPr>
                    <a:solidFill>
                      <a:srgbClr val="DAE5FC"/>
                    </a:solidFill>
                  </a:tcPr>
                </a:tc>
                <a:tc>
                  <a:txBody>
                    <a:bodyPr/>
                    <a:lstStyle/>
                    <a:p>
                      <a:pPr marL="0" indent="0">
                        <a:buFont typeface="Wingdings" pitchFamily="2" charset="2"/>
                        <a:buNone/>
                      </a:pPr>
                      <a:r>
                        <a:rPr lang="en-GB" sz="900" dirty="0" smtClean="0">
                          <a:latin typeface="Barclays Sans" pitchFamily="34" charset="0"/>
                        </a:rPr>
                        <a:t>RTS under Article 178(6)</a:t>
                      </a:r>
                      <a:r>
                        <a:rPr lang="en-GB" sz="900" baseline="0" dirty="0" smtClean="0">
                          <a:latin typeface="Barclays Sans" pitchFamily="34" charset="0"/>
                        </a:rPr>
                        <a:t> on the materiality threshold. </a:t>
                      </a:r>
                    </a:p>
                    <a:p>
                      <a:pPr marL="0" indent="0">
                        <a:buFont typeface="Wingdings" pitchFamily="2" charset="2"/>
                        <a:buNone/>
                      </a:pPr>
                      <a:endParaRPr lang="en-GB" sz="900" baseline="0" dirty="0" smtClean="0">
                        <a:latin typeface="Barclays Sans" pitchFamily="34" charset="0"/>
                      </a:endParaRPr>
                    </a:p>
                    <a:p>
                      <a:pPr marL="0" indent="0">
                        <a:buFont typeface="Wingdings" pitchFamily="2" charset="2"/>
                        <a:buNone/>
                      </a:pPr>
                      <a:r>
                        <a:rPr lang="en-GB" sz="900" dirty="0" smtClean="0">
                          <a:latin typeface="Barclays Sans" pitchFamily="34" charset="0"/>
                        </a:rPr>
                        <a:t>GL under Article 178(7)</a:t>
                      </a:r>
                      <a:r>
                        <a:rPr lang="en-GB" sz="900" baseline="0" dirty="0" smtClean="0">
                          <a:latin typeface="Barclays Sans" pitchFamily="34" charset="0"/>
                        </a:rPr>
                        <a:t> on the application of the definition of default</a:t>
                      </a:r>
                      <a:endParaRPr lang="en-GB" sz="900" dirty="0">
                        <a:latin typeface="Barclays Sans" pitchFamily="34" charset="0"/>
                      </a:endParaRPr>
                    </a:p>
                  </a:txBody>
                  <a:tcPr>
                    <a:solidFill>
                      <a:srgbClr val="DAE5FC"/>
                    </a:solidFill>
                  </a:tcPr>
                </a:tc>
                <a:tc>
                  <a:txBody>
                    <a:bodyPr/>
                    <a:lstStyle/>
                    <a:p>
                      <a:r>
                        <a:rPr lang="en-GB" sz="900" dirty="0" smtClean="0">
                          <a:latin typeface="Barclays Sans" pitchFamily="34" charset="0"/>
                        </a:rPr>
                        <a:t>Consultation</a:t>
                      </a:r>
                      <a:r>
                        <a:rPr lang="en-GB" sz="900" baseline="0" dirty="0" smtClean="0">
                          <a:latin typeface="Barclays Sans" pitchFamily="34" charset="0"/>
                        </a:rPr>
                        <a:t> closed, final draft RTS pending.</a:t>
                      </a:r>
                    </a:p>
                    <a:p>
                      <a:endParaRPr lang="en-GB" sz="900" baseline="0" dirty="0" smtClean="0">
                        <a:latin typeface="Barclays Sans" pitchFamily="34" charset="0"/>
                      </a:endParaRPr>
                    </a:p>
                    <a:p>
                      <a:r>
                        <a:rPr lang="en-GB" sz="900" baseline="0" dirty="0" smtClean="0">
                          <a:latin typeface="Barclays Sans" pitchFamily="34" charset="0"/>
                        </a:rPr>
                        <a:t>EBA drafting the RTS</a:t>
                      </a:r>
                      <a:endParaRPr lang="en-GB" sz="900" dirty="0">
                        <a:latin typeface="Barclays Sans" pitchFamily="34" charset="0"/>
                      </a:endParaRPr>
                    </a:p>
                  </a:txBody>
                  <a:tcPr>
                    <a:solidFill>
                      <a:srgbClr val="DAE5FC"/>
                    </a:solidFill>
                  </a:tcPr>
                </a:tc>
                <a:tc>
                  <a:txBody>
                    <a:bodyPr/>
                    <a:lstStyle/>
                    <a:p>
                      <a:r>
                        <a:rPr lang="en-GB" sz="900" dirty="0" smtClean="0">
                          <a:latin typeface="Barclays Sans" pitchFamily="34" charset="0"/>
                        </a:rPr>
                        <a:t>Phase</a:t>
                      </a:r>
                      <a:r>
                        <a:rPr lang="en-GB" sz="900" baseline="0" dirty="0" smtClean="0">
                          <a:latin typeface="Barclays Sans" pitchFamily="34" charset="0"/>
                        </a:rPr>
                        <a:t> 2</a:t>
                      </a:r>
                    </a:p>
                    <a:p>
                      <a:r>
                        <a:rPr lang="en-GB" sz="900" baseline="0" dirty="0" smtClean="0">
                          <a:latin typeface="Barclays Sans" pitchFamily="34" charset="0"/>
                        </a:rPr>
                        <a:t>(by the end of 2016)</a:t>
                      </a:r>
                      <a:endParaRPr lang="en-GB" sz="900" dirty="0">
                        <a:latin typeface="Barclays Sans" pitchFamily="34" charset="0"/>
                      </a:endParaRPr>
                    </a:p>
                  </a:txBody>
                  <a:tcPr>
                    <a:solidFill>
                      <a:srgbClr val="DAE5FC"/>
                    </a:solidFill>
                  </a:tcPr>
                </a:tc>
                <a:tc>
                  <a:txBody>
                    <a:bodyPr/>
                    <a:lstStyle/>
                    <a:p>
                      <a:r>
                        <a:rPr lang="en-GB" sz="900" dirty="0" smtClean="0">
                          <a:latin typeface="Barclays Sans" pitchFamily="34" charset="0"/>
                        </a:rPr>
                        <a:t>2.5 years</a:t>
                      </a:r>
                      <a:endParaRPr lang="en-GB" sz="900" dirty="0">
                        <a:latin typeface="Barclays Sans" pitchFamily="34" charset="0"/>
                      </a:endParaRPr>
                    </a:p>
                  </a:txBody>
                  <a:tcPr>
                    <a:solidFill>
                      <a:srgbClr val="DAE5FC"/>
                    </a:solidFill>
                  </a:tcPr>
                </a:tc>
              </a:tr>
              <a:tr h="370840">
                <a:tc>
                  <a:txBody>
                    <a:bodyPr/>
                    <a:lstStyle/>
                    <a:p>
                      <a:pPr marL="0" indent="0">
                        <a:spcBef>
                          <a:spcPts val="526"/>
                        </a:spcBef>
                        <a:spcAft>
                          <a:spcPts val="263"/>
                        </a:spcAft>
                        <a:buClr>
                          <a:schemeClr val="tx1"/>
                        </a:buClr>
                        <a:buSzPct val="100000"/>
                      </a:pPr>
                      <a:r>
                        <a:rPr lang="en-GB" sz="900" b="1" dirty="0" smtClean="0">
                          <a:latin typeface="Barclays Sans" pitchFamily="34" charset="0"/>
                        </a:rPr>
                        <a:t>Phase</a:t>
                      </a:r>
                      <a:r>
                        <a:rPr lang="en-GB" sz="900" b="1" baseline="0" dirty="0" smtClean="0">
                          <a:latin typeface="Barclays Sans" pitchFamily="34" charset="0"/>
                        </a:rPr>
                        <a:t> 3: </a:t>
                      </a:r>
                      <a:r>
                        <a:rPr lang="en-GB" sz="900" b="1" dirty="0" smtClean="0">
                          <a:latin typeface="Barclays Sans" pitchFamily="34" charset="0"/>
                        </a:rPr>
                        <a:t>Estimation of Risk Parameters</a:t>
                      </a:r>
                      <a:r>
                        <a:rPr lang="en-GB" sz="900" b="1" baseline="0" dirty="0" smtClean="0">
                          <a:latin typeface="Barclays Sans" pitchFamily="34" charset="0"/>
                        </a:rPr>
                        <a:t> </a:t>
                      </a:r>
                      <a:r>
                        <a:rPr lang="en-GB" sz="900" baseline="0" dirty="0" smtClean="0">
                          <a:latin typeface="Barclays Sans" pitchFamily="34" charset="0"/>
                        </a:rPr>
                        <a:t>(</a:t>
                      </a:r>
                      <a:r>
                        <a:rPr lang="en-GB" sz="900" dirty="0" smtClean="0">
                          <a:latin typeface="Barclays Sans" pitchFamily="34" charset="0"/>
                        </a:rPr>
                        <a:t>including PD, downturn LGD and downturn conversion factors and the treatment of defaulted assets.</a:t>
                      </a:r>
                      <a:r>
                        <a:rPr lang="en-GB" sz="900" baseline="0" dirty="0" smtClean="0">
                          <a:latin typeface="Barclays Sans" pitchFamily="34" charset="0"/>
                        </a:rPr>
                        <a:t> </a:t>
                      </a:r>
                      <a:r>
                        <a:rPr lang="en-GB" sz="900" dirty="0" smtClean="0">
                          <a:latin typeface="Barclays Sans" pitchFamily="34" charset="0"/>
                        </a:rPr>
                        <a:t>The changes will be based on the modified Definition of Default. </a:t>
                      </a:r>
                    </a:p>
                    <a:p>
                      <a:endParaRPr lang="en-GB" sz="900" b="1" dirty="0">
                        <a:latin typeface="Barclays Sans" pitchFamily="34" charset="0"/>
                      </a:endParaRPr>
                    </a:p>
                  </a:txBody>
                  <a:tcPr>
                    <a:solidFill>
                      <a:srgbClr val="DAE5FC"/>
                    </a:solidFill>
                  </a:tcPr>
                </a:tc>
                <a:tc>
                  <a:txBody>
                    <a:bodyPr/>
                    <a:lstStyle/>
                    <a:p>
                      <a:endParaRPr lang="en-GB" sz="900" dirty="0">
                        <a:latin typeface="Barclays Sans" pitchFamily="34" charset="0"/>
                      </a:endParaRPr>
                    </a:p>
                  </a:txBody>
                  <a:tcPr>
                    <a:solidFill>
                      <a:srgbClr val="DAE5FC"/>
                    </a:solidFill>
                  </a:tcPr>
                </a:tc>
                <a:tc>
                  <a:txBody>
                    <a:bodyPr/>
                    <a:lstStyle/>
                    <a:p>
                      <a:endParaRPr lang="en-GB" sz="900" dirty="0">
                        <a:latin typeface="Barclays Sans" pitchFamily="34" charset="0"/>
                      </a:endParaRPr>
                    </a:p>
                  </a:txBody>
                  <a:tcPr>
                    <a:solidFill>
                      <a:srgbClr val="DAE5FC"/>
                    </a:solidFill>
                  </a:tcPr>
                </a:tc>
                <a:tc>
                  <a:txBody>
                    <a:bodyPr/>
                    <a:lstStyle/>
                    <a:p>
                      <a:endParaRPr lang="en-GB" sz="900" dirty="0">
                        <a:latin typeface="Barclays Sans" pitchFamily="34" charset="0"/>
                      </a:endParaRPr>
                    </a:p>
                  </a:txBody>
                  <a:tcPr>
                    <a:solidFill>
                      <a:srgbClr val="DAE5FC"/>
                    </a:solidFill>
                  </a:tcPr>
                </a:tc>
                <a:tc>
                  <a:txBody>
                    <a:bodyPr/>
                    <a:lstStyle/>
                    <a:p>
                      <a:r>
                        <a:rPr lang="en-GB" sz="900" dirty="0" smtClean="0">
                          <a:latin typeface="Barclays Sans" pitchFamily="34" charset="0"/>
                        </a:rPr>
                        <a:t>2 years</a:t>
                      </a:r>
                      <a:endParaRPr lang="en-GB" sz="900" dirty="0">
                        <a:latin typeface="Barclays Sans" pitchFamily="34" charset="0"/>
                      </a:endParaRPr>
                    </a:p>
                  </a:txBody>
                  <a:tcPr>
                    <a:solidFill>
                      <a:srgbClr val="DAE5FC"/>
                    </a:solidFill>
                  </a:tcPr>
                </a:tc>
              </a:tr>
              <a:tr h="370840">
                <a:tc>
                  <a:txBody>
                    <a:bodyPr/>
                    <a:lstStyle/>
                    <a:p>
                      <a:endParaRPr lang="en-GB" sz="900" dirty="0">
                        <a:latin typeface="Barclays Sans" pitchFamily="34" charset="0"/>
                      </a:endParaRPr>
                    </a:p>
                  </a:txBody>
                  <a:tcPr>
                    <a:solidFill>
                      <a:srgbClr val="DAE5FC"/>
                    </a:solidFill>
                  </a:tcPr>
                </a:tc>
                <a:tc>
                  <a:txBody>
                    <a:bodyPr/>
                    <a:lstStyle/>
                    <a:p>
                      <a:endParaRPr lang="en-GB" sz="900" dirty="0">
                        <a:latin typeface="Barclays Sans" pitchFamily="34" charset="0"/>
                      </a:endParaRPr>
                    </a:p>
                  </a:txBody>
                  <a:tcPr>
                    <a:solidFill>
                      <a:srgbClr val="DAE5FC"/>
                    </a:solidFill>
                  </a:tcPr>
                </a:tc>
                <a:tc>
                  <a:txBody>
                    <a:bodyPr/>
                    <a:lstStyle/>
                    <a:p>
                      <a:endParaRPr lang="en-GB" sz="900" dirty="0">
                        <a:latin typeface="Barclays Sans" pitchFamily="34" charset="0"/>
                      </a:endParaRPr>
                    </a:p>
                  </a:txBody>
                  <a:tcPr>
                    <a:solidFill>
                      <a:srgbClr val="DAE5FC"/>
                    </a:solidFill>
                  </a:tcPr>
                </a:tc>
                <a:tc>
                  <a:txBody>
                    <a:bodyPr/>
                    <a:lstStyle/>
                    <a:p>
                      <a:endParaRPr lang="en-GB" sz="900" dirty="0">
                        <a:latin typeface="Barclays Sans" pitchFamily="34" charset="0"/>
                      </a:endParaRPr>
                    </a:p>
                  </a:txBody>
                  <a:tcPr>
                    <a:solidFill>
                      <a:srgbClr val="DAE5FC"/>
                    </a:solidFill>
                  </a:tcPr>
                </a:tc>
                <a:tc>
                  <a:txBody>
                    <a:bodyPr/>
                    <a:lstStyle/>
                    <a:p>
                      <a:endParaRPr lang="en-GB" sz="900" dirty="0">
                        <a:latin typeface="Barclays Sans" pitchFamily="34" charset="0"/>
                      </a:endParaRPr>
                    </a:p>
                  </a:txBody>
                  <a:tcPr>
                    <a:solidFill>
                      <a:srgbClr val="DAE5FC"/>
                    </a:solidFill>
                  </a:tcPr>
                </a:tc>
              </a:tr>
              <a:tr h="370840">
                <a:tc>
                  <a:txBody>
                    <a:bodyPr/>
                    <a:lstStyle/>
                    <a:p>
                      <a:endParaRPr lang="en-GB" sz="900" dirty="0">
                        <a:latin typeface="Barclays Sans" pitchFamily="34" charset="0"/>
                      </a:endParaRPr>
                    </a:p>
                  </a:txBody>
                  <a:tcPr>
                    <a:solidFill>
                      <a:srgbClr val="DAE5FC"/>
                    </a:solidFill>
                  </a:tcPr>
                </a:tc>
                <a:tc>
                  <a:txBody>
                    <a:bodyPr/>
                    <a:lstStyle/>
                    <a:p>
                      <a:endParaRPr lang="en-GB" sz="900" dirty="0">
                        <a:latin typeface="Barclays Sans" pitchFamily="34" charset="0"/>
                      </a:endParaRPr>
                    </a:p>
                  </a:txBody>
                  <a:tcPr>
                    <a:solidFill>
                      <a:srgbClr val="DAE5FC"/>
                    </a:solidFill>
                  </a:tcPr>
                </a:tc>
                <a:tc>
                  <a:txBody>
                    <a:bodyPr/>
                    <a:lstStyle/>
                    <a:p>
                      <a:endParaRPr lang="en-GB" sz="900" dirty="0">
                        <a:latin typeface="Barclays Sans" pitchFamily="34" charset="0"/>
                      </a:endParaRPr>
                    </a:p>
                  </a:txBody>
                  <a:tcPr>
                    <a:solidFill>
                      <a:srgbClr val="DAE5FC"/>
                    </a:solidFill>
                  </a:tcPr>
                </a:tc>
                <a:tc>
                  <a:txBody>
                    <a:bodyPr/>
                    <a:lstStyle/>
                    <a:p>
                      <a:endParaRPr lang="en-GB" sz="900" dirty="0">
                        <a:latin typeface="Barclays Sans" pitchFamily="34" charset="0"/>
                      </a:endParaRPr>
                    </a:p>
                  </a:txBody>
                  <a:tcPr>
                    <a:solidFill>
                      <a:srgbClr val="DAE5FC"/>
                    </a:solidFill>
                  </a:tcPr>
                </a:tc>
                <a:tc>
                  <a:txBody>
                    <a:bodyPr/>
                    <a:lstStyle/>
                    <a:p>
                      <a:endParaRPr lang="en-GB" sz="900" dirty="0">
                        <a:latin typeface="Barclays Sans" pitchFamily="34" charset="0"/>
                      </a:endParaRPr>
                    </a:p>
                  </a:txBody>
                  <a:tcPr>
                    <a:solidFill>
                      <a:srgbClr val="DAE5FC"/>
                    </a:solidFill>
                  </a:tcPr>
                </a:tc>
              </a:tr>
            </a:tbl>
          </a:graphicData>
        </a:graphic>
      </p:graphicFrame>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type="body" sz="quarter" idx="10"/>
          </p:nvPr>
        </p:nvSpPr>
        <p:spPr>
          <a:xfrm>
            <a:off x="370070" y="836712"/>
            <a:ext cx="8403567" cy="5293288"/>
          </a:xfrm>
        </p:spPr>
        <p:txBody>
          <a:bodyPr>
            <a:noAutofit/>
          </a:bodyPr>
          <a:lstStyle/>
          <a:p>
            <a:pPr marL="393779" indent="-395170">
              <a:spcBef>
                <a:spcPts val="526"/>
              </a:spcBef>
              <a:spcAft>
                <a:spcPts val="263"/>
              </a:spcAft>
              <a:buClr>
                <a:schemeClr val="tx1"/>
              </a:buClr>
              <a:buSzPct val="100000"/>
              <a:buNone/>
            </a:pPr>
            <a:r>
              <a:rPr lang="en-GB" sz="1200" b="1" dirty="0" smtClean="0">
                <a:solidFill>
                  <a:srgbClr val="00B0F0"/>
                </a:solidFill>
                <a:latin typeface="Barclays Sans" pitchFamily="34" charset="0"/>
              </a:rPr>
              <a:t>Overview</a:t>
            </a:r>
          </a:p>
          <a:p>
            <a:pPr marL="393779" indent="-395170">
              <a:spcBef>
                <a:spcPts val="526"/>
              </a:spcBef>
              <a:spcAft>
                <a:spcPts val="263"/>
              </a:spcAft>
              <a:buClr>
                <a:schemeClr val="tx1"/>
              </a:buClr>
              <a:buSzPct val="100000"/>
            </a:pPr>
            <a:r>
              <a:rPr lang="en-GB" dirty="0" smtClean="0">
                <a:latin typeface="Barclays Sans" pitchFamily="34" charset="0"/>
              </a:rPr>
              <a:t>Phase 1 is focused on the development and implementation of the </a:t>
            </a:r>
            <a:r>
              <a:rPr lang="en-GB" b="1" dirty="0" smtClean="0">
                <a:latin typeface="Barclays Sans" pitchFamily="34" charset="0"/>
              </a:rPr>
              <a:t>EBA RTS Assessment Methodology of the IRB Approach</a:t>
            </a:r>
            <a:r>
              <a:rPr lang="en-GB" dirty="0" smtClean="0">
                <a:latin typeface="Barclays Sans" pitchFamily="34" charset="0"/>
              </a:rPr>
              <a:t>.</a:t>
            </a:r>
          </a:p>
          <a:p>
            <a:pPr marL="393779" indent="-395170">
              <a:spcBef>
                <a:spcPts val="526"/>
              </a:spcBef>
              <a:spcAft>
                <a:spcPts val="263"/>
              </a:spcAft>
              <a:buClr>
                <a:schemeClr val="tx1"/>
              </a:buClr>
              <a:buSzPct val="100000"/>
            </a:pPr>
            <a:r>
              <a:rPr lang="en-GB" dirty="0" smtClean="0">
                <a:latin typeface="Barclays Sans" pitchFamily="34" charset="0"/>
              </a:rPr>
              <a:t>The RTS will provide substantial clarification on the various areas to be addressed in Phases 2-4.</a:t>
            </a:r>
          </a:p>
          <a:p>
            <a:pPr marL="393779" indent="-395170">
              <a:spcBef>
                <a:spcPts val="526"/>
              </a:spcBef>
              <a:spcAft>
                <a:spcPts val="263"/>
              </a:spcAft>
              <a:buClr>
                <a:schemeClr val="tx1"/>
              </a:buClr>
              <a:buSzPct val="100000"/>
            </a:pPr>
            <a:r>
              <a:rPr lang="en-GB" dirty="0" smtClean="0">
                <a:latin typeface="Barclays Sans" pitchFamily="34" charset="0"/>
              </a:rPr>
              <a:t>The RTS will also address other aspects of the IRB Approach, including implementation of the IRB Approach and Internal Governance. </a:t>
            </a:r>
          </a:p>
          <a:p>
            <a:pPr marL="393779" indent="-395170">
              <a:spcBef>
                <a:spcPts val="526"/>
              </a:spcBef>
              <a:spcAft>
                <a:spcPts val="263"/>
              </a:spcAft>
              <a:buClr>
                <a:schemeClr val="tx1"/>
              </a:buClr>
              <a:buSzPct val="100000"/>
            </a:pPr>
            <a:r>
              <a:rPr lang="en-GB" dirty="0" smtClean="0">
                <a:latin typeface="Barclays Sans" pitchFamily="34" charset="0"/>
              </a:rPr>
              <a:t>The RTS will not be directly applicable to banks, but national supervisors will be required to use the methodology when carrying out assessments of the IRB Approach from when the RTS comes into force.</a:t>
            </a:r>
          </a:p>
          <a:p>
            <a:pPr marL="393779" indent="-395170">
              <a:spcBef>
                <a:spcPts val="0"/>
              </a:spcBef>
              <a:spcAft>
                <a:spcPts val="0"/>
              </a:spcAft>
              <a:buClr>
                <a:schemeClr val="tx1"/>
              </a:buClr>
              <a:buSzPct val="100000"/>
              <a:buNone/>
            </a:pPr>
            <a:endParaRPr lang="en-GB" sz="1200" b="1" dirty="0" smtClean="0">
              <a:solidFill>
                <a:srgbClr val="00B0F0"/>
              </a:solidFill>
              <a:latin typeface="Barclays Sans" pitchFamily="34" charset="0"/>
            </a:endParaRPr>
          </a:p>
          <a:p>
            <a:pPr marL="393779" indent="-395170">
              <a:spcBef>
                <a:spcPts val="0"/>
              </a:spcBef>
              <a:spcAft>
                <a:spcPts val="0"/>
              </a:spcAft>
              <a:buClr>
                <a:schemeClr val="tx1"/>
              </a:buClr>
              <a:buSzPct val="100000"/>
              <a:buNone/>
            </a:pPr>
            <a:r>
              <a:rPr lang="en-GB" sz="1200" b="1" dirty="0" smtClean="0">
                <a:solidFill>
                  <a:srgbClr val="00B0F0"/>
                </a:solidFill>
                <a:latin typeface="Barclays Sans" pitchFamily="34" charset="0"/>
              </a:rPr>
              <a:t>Summary of status and planned work</a:t>
            </a:r>
          </a:p>
          <a:p>
            <a:pPr>
              <a:spcBef>
                <a:spcPts val="526"/>
              </a:spcBef>
              <a:spcAft>
                <a:spcPts val="0"/>
              </a:spcAft>
              <a:buClr>
                <a:schemeClr val="tx1"/>
              </a:buClr>
              <a:buNone/>
            </a:pPr>
            <a:endParaRPr lang="en-GB" sz="1200" dirty="0" smtClean="0">
              <a:latin typeface="Barclays Sans" pitchFamily="34" charset="0"/>
            </a:endParaRPr>
          </a:p>
        </p:txBody>
      </p:sp>
      <p:cxnSp>
        <p:nvCxnSpPr>
          <p:cNvPr id="8" name="Straight Connector 7"/>
          <p:cNvCxnSpPr/>
          <p:nvPr/>
        </p:nvCxnSpPr>
        <p:spPr bwMode="auto">
          <a:xfrm>
            <a:off x="683570" y="980728"/>
            <a:ext cx="3528392" cy="0"/>
          </a:xfrm>
          <a:prstGeom prst="line">
            <a:avLst/>
          </a:prstGeom>
          <a:noFill/>
          <a:ln w="9525" cap="flat" cmpd="sng" algn="ctr">
            <a:noFill/>
            <a:prstDash val="solid"/>
            <a:round/>
            <a:headEnd type="none" w="med" len="med"/>
            <a:tailEnd type="none" w="med" len="med"/>
          </a:ln>
          <a:effectLst/>
        </p:spPr>
      </p:cxnSp>
      <p:sp>
        <p:nvSpPr>
          <p:cNvPr id="12" name="Title 6"/>
          <p:cNvSpPr>
            <a:spLocks noGrp="1"/>
          </p:cNvSpPr>
          <p:nvPr>
            <p:ph type="title"/>
          </p:nvPr>
        </p:nvSpPr>
        <p:spPr>
          <a:xfrm>
            <a:off x="386884" y="293736"/>
            <a:ext cx="8621370" cy="279151"/>
          </a:xfrm>
        </p:spPr>
        <p:txBody>
          <a:bodyPr/>
          <a:lstStyle/>
          <a:p>
            <a:r>
              <a:rPr lang="en-GB" sz="1800" b="1" dirty="0" smtClean="0">
                <a:solidFill>
                  <a:srgbClr val="00AEEF"/>
                </a:solidFill>
              </a:rPr>
              <a:t>Proposed Groupings and Prioritisation: Phase 1 (to end of 2015)</a:t>
            </a:r>
            <a:endParaRPr lang="en-GB" sz="1800" b="1" dirty="0">
              <a:solidFill>
                <a:srgbClr val="00AEEF"/>
              </a:solidFill>
            </a:endParaRPr>
          </a:p>
        </p:txBody>
      </p:sp>
      <p:graphicFrame>
        <p:nvGraphicFramePr>
          <p:cNvPr id="5" name="Table 4"/>
          <p:cNvGraphicFramePr>
            <a:graphicFrameLocks noGrp="1"/>
          </p:cNvGraphicFramePr>
          <p:nvPr/>
        </p:nvGraphicFramePr>
        <p:xfrm>
          <a:off x="395536" y="3068960"/>
          <a:ext cx="8280920" cy="1188720"/>
        </p:xfrm>
        <a:graphic>
          <a:graphicData uri="http://schemas.openxmlformats.org/drawingml/2006/table">
            <a:tbl>
              <a:tblPr firstRow="1" bandRow="1">
                <a:tableStyleId>{5C22544A-7EE6-4342-B048-85BDC9FD1C3A}</a:tableStyleId>
              </a:tblPr>
              <a:tblGrid>
                <a:gridCol w="2520280"/>
                <a:gridCol w="2016224"/>
                <a:gridCol w="1109578"/>
                <a:gridCol w="1122670"/>
                <a:gridCol w="1512168"/>
              </a:tblGrid>
              <a:tr h="426720">
                <a:tc>
                  <a:txBody>
                    <a:bodyPr/>
                    <a:lstStyle/>
                    <a:p>
                      <a:r>
                        <a:rPr lang="en-GB" sz="1100" dirty="0" smtClean="0">
                          <a:solidFill>
                            <a:schemeClr val="tx1"/>
                          </a:solidFill>
                          <a:latin typeface="Barclays Sans" pitchFamily="34" charset="0"/>
                        </a:rPr>
                        <a:t>Topic</a:t>
                      </a:r>
                      <a:endParaRPr lang="en-GB" sz="1100" dirty="0">
                        <a:solidFill>
                          <a:schemeClr val="tx1"/>
                        </a:solidFill>
                        <a:latin typeface="Barclays Sans" pitchFamily="34" charset="0"/>
                      </a:endParaRPr>
                    </a:p>
                  </a:txBody>
                  <a:tcPr>
                    <a:solidFill>
                      <a:srgbClr val="8DB2EF"/>
                    </a:solidFill>
                  </a:tcPr>
                </a:tc>
                <a:tc>
                  <a:txBody>
                    <a:bodyPr/>
                    <a:lstStyle/>
                    <a:p>
                      <a:r>
                        <a:rPr lang="en-GB" sz="1100" dirty="0" smtClean="0">
                          <a:solidFill>
                            <a:schemeClr val="tx1"/>
                          </a:solidFill>
                          <a:latin typeface="Barclays Sans" pitchFamily="34" charset="0"/>
                        </a:rPr>
                        <a:t>Regulatory</a:t>
                      </a:r>
                      <a:r>
                        <a:rPr lang="en-GB" sz="1100" baseline="0" dirty="0" smtClean="0">
                          <a:solidFill>
                            <a:schemeClr val="tx1"/>
                          </a:solidFill>
                          <a:latin typeface="Barclays Sans" pitchFamily="34" charset="0"/>
                        </a:rPr>
                        <a:t> Products</a:t>
                      </a:r>
                      <a:endParaRPr lang="en-GB" sz="1100" dirty="0">
                        <a:solidFill>
                          <a:schemeClr val="tx1"/>
                        </a:solidFill>
                        <a:latin typeface="Barclays Sans" pitchFamily="34" charset="0"/>
                      </a:endParaRPr>
                    </a:p>
                  </a:txBody>
                  <a:tcPr>
                    <a:solidFill>
                      <a:srgbClr val="8DB2EF"/>
                    </a:solidFill>
                  </a:tcPr>
                </a:tc>
                <a:tc>
                  <a:txBody>
                    <a:bodyPr/>
                    <a:lstStyle/>
                    <a:p>
                      <a:r>
                        <a:rPr lang="en-GB" sz="1100" dirty="0" smtClean="0">
                          <a:solidFill>
                            <a:schemeClr val="tx1"/>
                          </a:solidFill>
                          <a:latin typeface="Barclays Sans" pitchFamily="34" charset="0"/>
                        </a:rPr>
                        <a:t>Current Status</a:t>
                      </a:r>
                      <a:endParaRPr lang="en-GB" sz="1100" dirty="0">
                        <a:solidFill>
                          <a:schemeClr val="tx1"/>
                        </a:solidFill>
                        <a:latin typeface="Barclays Sans" pitchFamily="34" charset="0"/>
                      </a:endParaRPr>
                    </a:p>
                  </a:txBody>
                  <a:tcPr>
                    <a:solidFill>
                      <a:srgbClr val="8DB2EF"/>
                    </a:solidFill>
                  </a:tcPr>
                </a:tc>
                <a:tc>
                  <a:txBody>
                    <a:bodyPr/>
                    <a:lstStyle/>
                    <a:p>
                      <a:r>
                        <a:rPr lang="en-GB" sz="1100" dirty="0" smtClean="0">
                          <a:solidFill>
                            <a:schemeClr val="tx1"/>
                          </a:solidFill>
                          <a:latin typeface="Barclays Sans" pitchFamily="34" charset="0"/>
                        </a:rPr>
                        <a:t>Priority</a:t>
                      </a:r>
                      <a:endParaRPr lang="en-GB" sz="1100" dirty="0">
                        <a:solidFill>
                          <a:schemeClr val="tx1"/>
                        </a:solidFill>
                        <a:latin typeface="Barclays Sans" pitchFamily="34" charset="0"/>
                      </a:endParaRPr>
                    </a:p>
                  </a:txBody>
                  <a:tcPr>
                    <a:solidFill>
                      <a:srgbClr val="8DB2EF"/>
                    </a:solidFill>
                  </a:tcPr>
                </a:tc>
                <a:tc>
                  <a:txBody>
                    <a:bodyPr/>
                    <a:lstStyle/>
                    <a:p>
                      <a:r>
                        <a:rPr lang="en-GB" sz="1100" dirty="0" smtClean="0">
                          <a:solidFill>
                            <a:schemeClr val="tx1"/>
                          </a:solidFill>
                          <a:latin typeface="Barclays Sans" pitchFamily="34" charset="0"/>
                        </a:rPr>
                        <a:t>Implementation</a:t>
                      </a:r>
                      <a:r>
                        <a:rPr lang="en-GB" sz="1100" baseline="0" dirty="0" smtClean="0">
                          <a:solidFill>
                            <a:schemeClr val="tx1"/>
                          </a:solidFill>
                          <a:latin typeface="Barclays Sans" pitchFamily="34" charset="0"/>
                        </a:rPr>
                        <a:t> Timeline</a:t>
                      </a:r>
                      <a:endParaRPr lang="en-GB" sz="1100" dirty="0">
                        <a:solidFill>
                          <a:schemeClr val="tx1"/>
                        </a:solidFill>
                        <a:latin typeface="Barclays Sans" pitchFamily="34" charset="0"/>
                      </a:endParaRPr>
                    </a:p>
                  </a:txBody>
                  <a:tcPr>
                    <a:solidFill>
                      <a:srgbClr val="8DB2EF"/>
                    </a:solidFill>
                  </a:tcPr>
                </a:tc>
              </a:tr>
              <a:tr h="370840">
                <a:tc>
                  <a:txBody>
                    <a:bodyPr/>
                    <a:lstStyle/>
                    <a:p>
                      <a:r>
                        <a:rPr lang="en-GB" sz="1100" dirty="0" smtClean="0">
                          <a:latin typeface="Barclays Sans" pitchFamily="34" charset="0"/>
                        </a:rPr>
                        <a:t>Assessment Methodology,</a:t>
                      </a:r>
                      <a:r>
                        <a:rPr lang="en-GB" sz="1100" baseline="0" dirty="0" smtClean="0">
                          <a:latin typeface="Barclays Sans" pitchFamily="34" charset="0"/>
                        </a:rPr>
                        <a:t> including aspects of PPU and roll out plans, internal governance, PD, LGD, treatment of defaulted assets CBM</a:t>
                      </a:r>
                      <a:endParaRPr lang="en-GB" sz="1100" dirty="0">
                        <a:latin typeface="Barclays Sans" pitchFamily="34" charset="0"/>
                      </a:endParaRPr>
                    </a:p>
                  </a:txBody>
                  <a:tcPr>
                    <a:solidFill>
                      <a:srgbClr val="DAE5FC"/>
                    </a:solidFill>
                  </a:tcPr>
                </a:tc>
                <a:tc>
                  <a:txBody>
                    <a:bodyPr/>
                    <a:lstStyle/>
                    <a:p>
                      <a:r>
                        <a:rPr lang="en-GB" sz="1100" dirty="0" smtClean="0">
                          <a:latin typeface="Barclays Sans" pitchFamily="34" charset="0"/>
                        </a:rPr>
                        <a:t>RTS under Articles 144(2), 173(3),</a:t>
                      </a:r>
                      <a:r>
                        <a:rPr lang="en-GB" sz="1100" baseline="0" dirty="0" smtClean="0">
                          <a:latin typeface="Barclays Sans" pitchFamily="34" charset="0"/>
                        </a:rPr>
                        <a:t> 180(3b) – on the assessment methodology</a:t>
                      </a:r>
                      <a:endParaRPr lang="en-GB" sz="1100" dirty="0">
                        <a:latin typeface="Barclays Sans" pitchFamily="34" charset="0"/>
                      </a:endParaRPr>
                    </a:p>
                  </a:txBody>
                  <a:tcPr>
                    <a:solidFill>
                      <a:srgbClr val="DAE5FC"/>
                    </a:solidFill>
                  </a:tcPr>
                </a:tc>
                <a:tc>
                  <a:txBody>
                    <a:bodyPr/>
                    <a:lstStyle/>
                    <a:p>
                      <a:r>
                        <a:rPr lang="en-GB" sz="1100" dirty="0" smtClean="0">
                          <a:latin typeface="Barclays Sans" pitchFamily="34" charset="0"/>
                        </a:rPr>
                        <a:t>Consultation issued</a:t>
                      </a:r>
                      <a:endParaRPr lang="en-GB" sz="1100" dirty="0">
                        <a:latin typeface="Barclays Sans" pitchFamily="34" charset="0"/>
                      </a:endParaRPr>
                    </a:p>
                  </a:txBody>
                  <a:tcPr>
                    <a:solidFill>
                      <a:srgbClr val="DAE5FC"/>
                    </a:solidFill>
                  </a:tcPr>
                </a:tc>
                <a:tc>
                  <a:txBody>
                    <a:bodyPr/>
                    <a:lstStyle/>
                    <a:p>
                      <a:r>
                        <a:rPr lang="en-GB" sz="1100" dirty="0" smtClean="0">
                          <a:latin typeface="Barclays Sans" pitchFamily="34" charset="0"/>
                        </a:rPr>
                        <a:t>1</a:t>
                      </a:r>
                      <a:r>
                        <a:rPr lang="en-GB" sz="1100" baseline="30000" dirty="0" smtClean="0">
                          <a:latin typeface="Barclays Sans" pitchFamily="34" charset="0"/>
                        </a:rPr>
                        <a:t>st</a:t>
                      </a:r>
                      <a:r>
                        <a:rPr lang="en-GB" sz="1100" baseline="0" dirty="0" smtClean="0">
                          <a:latin typeface="Barclays Sans" pitchFamily="34" charset="0"/>
                        </a:rPr>
                        <a:t> Phase </a:t>
                      </a:r>
                    </a:p>
                    <a:p>
                      <a:r>
                        <a:rPr lang="en-GB" sz="1100" baseline="0" dirty="0" smtClean="0">
                          <a:latin typeface="Barclays Sans" pitchFamily="34" charset="0"/>
                        </a:rPr>
                        <a:t>(by the end of 2015)</a:t>
                      </a:r>
                      <a:endParaRPr lang="en-GB" sz="1100" dirty="0">
                        <a:latin typeface="Barclays Sans" pitchFamily="34" charset="0"/>
                      </a:endParaRPr>
                    </a:p>
                  </a:txBody>
                  <a:tcPr>
                    <a:solidFill>
                      <a:srgbClr val="DAE5FC"/>
                    </a:solidFill>
                  </a:tcPr>
                </a:tc>
                <a:tc>
                  <a:txBody>
                    <a:bodyPr/>
                    <a:lstStyle/>
                    <a:p>
                      <a:r>
                        <a:rPr lang="en-GB" sz="1100" dirty="0" smtClean="0">
                          <a:latin typeface="Barclays Sans" pitchFamily="34" charset="0"/>
                        </a:rPr>
                        <a:t>Application at entry into force of the RTS</a:t>
                      </a:r>
                      <a:endParaRPr lang="en-GB" sz="1100" dirty="0">
                        <a:latin typeface="Barclays Sans" pitchFamily="34" charset="0"/>
                      </a:endParaRPr>
                    </a:p>
                  </a:txBody>
                  <a:tcPr>
                    <a:solidFill>
                      <a:srgbClr val="DAE5FC"/>
                    </a:solidFill>
                  </a:tcPr>
                </a:tc>
              </a:tr>
            </a:tbl>
          </a:graphicData>
        </a:graphic>
      </p:graphicFrame>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type="body" sz="quarter" idx="10"/>
          </p:nvPr>
        </p:nvSpPr>
        <p:spPr>
          <a:xfrm>
            <a:off x="370070" y="836712"/>
            <a:ext cx="8403567" cy="5293288"/>
          </a:xfrm>
        </p:spPr>
        <p:txBody>
          <a:bodyPr>
            <a:noAutofit/>
          </a:bodyPr>
          <a:lstStyle/>
          <a:p>
            <a:pPr marL="393779" indent="-395170">
              <a:spcBef>
                <a:spcPts val="526"/>
              </a:spcBef>
              <a:spcAft>
                <a:spcPts val="263"/>
              </a:spcAft>
              <a:buClr>
                <a:schemeClr val="tx1"/>
              </a:buClr>
              <a:buSzPct val="100000"/>
              <a:buNone/>
            </a:pPr>
            <a:r>
              <a:rPr lang="en-GB" sz="1200" b="1" dirty="0" smtClean="0">
                <a:solidFill>
                  <a:schemeClr val="bg2"/>
                </a:solidFill>
                <a:latin typeface="Barclays Sans" pitchFamily="34" charset="0"/>
              </a:rPr>
              <a:t>Overview</a:t>
            </a:r>
          </a:p>
          <a:p>
            <a:pPr marL="393779" indent="-395170">
              <a:spcBef>
                <a:spcPts val="526"/>
              </a:spcBef>
              <a:spcAft>
                <a:spcPts val="263"/>
              </a:spcAft>
              <a:buClr>
                <a:schemeClr val="tx1"/>
              </a:buClr>
              <a:buSzPct val="100000"/>
            </a:pPr>
            <a:r>
              <a:rPr lang="en-GB" dirty="0" smtClean="0">
                <a:latin typeface="Barclays Sans" pitchFamily="34" charset="0"/>
              </a:rPr>
              <a:t>Phase 2 will be focused on the </a:t>
            </a:r>
            <a:r>
              <a:rPr lang="en-GB" b="1" dirty="0" smtClean="0">
                <a:latin typeface="Barclays Sans" pitchFamily="34" charset="0"/>
              </a:rPr>
              <a:t>Definition of Default </a:t>
            </a:r>
            <a:r>
              <a:rPr lang="en-GB" dirty="0" smtClean="0">
                <a:latin typeface="Barclays Sans" pitchFamily="34" charset="0"/>
              </a:rPr>
              <a:t>and in particular the calibration of risk parameters, PD and LGD.</a:t>
            </a:r>
          </a:p>
          <a:p>
            <a:pPr marL="393779" indent="-395170">
              <a:spcBef>
                <a:spcPts val="526"/>
              </a:spcBef>
              <a:spcAft>
                <a:spcPts val="263"/>
              </a:spcAft>
              <a:buClr>
                <a:schemeClr val="tx1"/>
              </a:buClr>
              <a:buSzPct val="100000"/>
            </a:pPr>
            <a:r>
              <a:rPr lang="en-GB" dirty="0" smtClean="0">
                <a:latin typeface="Barclays Sans" pitchFamily="34" charset="0"/>
              </a:rPr>
              <a:t>The recalibration of PD and LGD envisaged will be based on an already adjusted definition of default.</a:t>
            </a:r>
          </a:p>
          <a:p>
            <a:pPr marL="393779" indent="-395170">
              <a:spcBef>
                <a:spcPts val="526"/>
              </a:spcBef>
              <a:spcAft>
                <a:spcPts val="263"/>
              </a:spcAft>
              <a:buClr>
                <a:schemeClr val="tx1"/>
              </a:buClr>
              <a:buSzPct val="100000"/>
            </a:pPr>
            <a:r>
              <a:rPr lang="en-GB" dirty="0" smtClean="0">
                <a:latin typeface="Barclays Sans" pitchFamily="34" charset="0"/>
              </a:rPr>
              <a:t>The EBA will require the modified Definition of Default to be implemented in both current policies and procedures and also will required historical data to be adjusted to comply with the Definition of Default.  </a:t>
            </a:r>
          </a:p>
          <a:p>
            <a:pPr marL="393779" indent="-395170">
              <a:spcBef>
                <a:spcPts val="526"/>
              </a:spcBef>
              <a:spcAft>
                <a:spcPts val="263"/>
              </a:spcAft>
              <a:buClr>
                <a:schemeClr val="tx1"/>
              </a:buClr>
              <a:buSzPct val="100000"/>
            </a:pPr>
            <a:r>
              <a:rPr lang="en-GB" dirty="0" smtClean="0">
                <a:latin typeface="Barclays Sans" pitchFamily="34" charset="0"/>
              </a:rPr>
              <a:t>The EBA is proposing a 2-2.5 year implementation period for the adjustments of the definition of default in all relevant areas.</a:t>
            </a:r>
          </a:p>
          <a:p>
            <a:pPr marL="393779" indent="-395170">
              <a:spcBef>
                <a:spcPts val="0"/>
              </a:spcBef>
              <a:spcAft>
                <a:spcPts val="0"/>
              </a:spcAft>
              <a:buClr>
                <a:schemeClr val="tx1"/>
              </a:buClr>
              <a:buSzPct val="100000"/>
              <a:buNone/>
            </a:pPr>
            <a:endParaRPr lang="en-GB" b="1" dirty="0" smtClean="0">
              <a:solidFill>
                <a:srgbClr val="00B0F0"/>
              </a:solidFill>
              <a:latin typeface="Barclays Sans" pitchFamily="34" charset="0"/>
            </a:endParaRPr>
          </a:p>
          <a:p>
            <a:pPr marL="393779" indent="-395170">
              <a:spcBef>
                <a:spcPts val="0"/>
              </a:spcBef>
              <a:spcAft>
                <a:spcPts val="0"/>
              </a:spcAft>
              <a:buClr>
                <a:schemeClr val="tx1"/>
              </a:buClr>
              <a:buSzPct val="100000"/>
              <a:buNone/>
            </a:pPr>
            <a:r>
              <a:rPr lang="en-GB" sz="1200" b="1" dirty="0" smtClean="0">
                <a:solidFill>
                  <a:srgbClr val="00B0F0"/>
                </a:solidFill>
                <a:latin typeface="Barclays Sans" pitchFamily="34" charset="0"/>
              </a:rPr>
              <a:t>Summary of status and planned work</a:t>
            </a:r>
          </a:p>
          <a:p>
            <a:pPr marL="393779" indent="-395170">
              <a:spcBef>
                <a:spcPts val="526"/>
              </a:spcBef>
              <a:spcAft>
                <a:spcPts val="263"/>
              </a:spcAft>
              <a:buClr>
                <a:schemeClr val="tx1"/>
              </a:buClr>
              <a:buSzPct val="100000"/>
              <a:buNone/>
            </a:pPr>
            <a:endParaRPr lang="en-GB" dirty="0" smtClean="0">
              <a:latin typeface="Barclays Sans" pitchFamily="34" charset="0"/>
            </a:endParaRPr>
          </a:p>
        </p:txBody>
      </p:sp>
      <p:cxnSp>
        <p:nvCxnSpPr>
          <p:cNvPr id="8" name="Straight Connector 7"/>
          <p:cNvCxnSpPr/>
          <p:nvPr/>
        </p:nvCxnSpPr>
        <p:spPr bwMode="auto">
          <a:xfrm>
            <a:off x="683570" y="980728"/>
            <a:ext cx="3528392" cy="0"/>
          </a:xfrm>
          <a:prstGeom prst="line">
            <a:avLst/>
          </a:prstGeom>
          <a:noFill/>
          <a:ln w="9525" cap="flat" cmpd="sng" algn="ctr">
            <a:noFill/>
            <a:prstDash val="solid"/>
            <a:round/>
            <a:headEnd type="none" w="med" len="med"/>
            <a:tailEnd type="none" w="med" len="med"/>
          </a:ln>
          <a:effectLst/>
        </p:spPr>
      </p:cxnSp>
      <p:sp>
        <p:nvSpPr>
          <p:cNvPr id="12" name="Title 6"/>
          <p:cNvSpPr>
            <a:spLocks noGrp="1"/>
          </p:cNvSpPr>
          <p:nvPr>
            <p:ph type="title"/>
          </p:nvPr>
        </p:nvSpPr>
        <p:spPr>
          <a:xfrm>
            <a:off x="386884" y="293736"/>
            <a:ext cx="8621370" cy="279151"/>
          </a:xfrm>
        </p:spPr>
        <p:txBody>
          <a:bodyPr/>
          <a:lstStyle/>
          <a:p>
            <a:r>
              <a:rPr lang="en-GB" sz="1800" b="1" dirty="0" smtClean="0">
                <a:solidFill>
                  <a:srgbClr val="00AEEF"/>
                </a:solidFill>
              </a:rPr>
              <a:t>Proposed Groupings and Prioritisation: Phase 2 (by mid 2016)</a:t>
            </a:r>
            <a:endParaRPr lang="en-GB" sz="1800" b="1" dirty="0">
              <a:solidFill>
                <a:srgbClr val="00AEEF"/>
              </a:solidFill>
            </a:endParaRPr>
          </a:p>
        </p:txBody>
      </p:sp>
      <p:graphicFrame>
        <p:nvGraphicFramePr>
          <p:cNvPr id="5" name="Table 4"/>
          <p:cNvGraphicFramePr>
            <a:graphicFrameLocks noGrp="1"/>
          </p:cNvGraphicFramePr>
          <p:nvPr/>
        </p:nvGraphicFramePr>
        <p:xfrm>
          <a:off x="395536" y="2924944"/>
          <a:ext cx="8136905" cy="1524000"/>
        </p:xfrm>
        <a:graphic>
          <a:graphicData uri="http://schemas.openxmlformats.org/drawingml/2006/table">
            <a:tbl>
              <a:tblPr firstRow="1" bandRow="1">
                <a:tableStyleId>{5C22544A-7EE6-4342-B048-85BDC9FD1C3A}</a:tableStyleId>
              </a:tblPr>
              <a:tblGrid>
                <a:gridCol w="1657518"/>
                <a:gridCol w="1883543"/>
                <a:gridCol w="1657518"/>
                <a:gridCol w="1582176"/>
                <a:gridCol w="1356150"/>
              </a:tblGrid>
              <a:tr h="426720">
                <a:tc>
                  <a:txBody>
                    <a:bodyPr/>
                    <a:lstStyle/>
                    <a:p>
                      <a:r>
                        <a:rPr lang="en-GB" sz="1100" dirty="0" smtClean="0">
                          <a:solidFill>
                            <a:schemeClr val="tx1"/>
                          </a:solidFill>
                        </a:rPr>
                        <a:t>Topic</a:t>
                      </a:r>
                      <a:endParaRPr lang="en-GB" sz="1100" dirty="0">
                        <a:solidFill>
                          <a:schemeClr val="tx1"/>
                        </a:solidFill>
                      </a:endParaRPr>
                    </a:p>
                  </a:txBody>
                  <a:tcPr>
                    <a:solidFill>
                      <a:srgbClr val="8DB2EF"/>
                    </a:solidFill>
                  </a:tcPr>
                </a:tc>
                <a:tc>
                  <a:txBody>
                    <a:bodyPr/>
                    <a:lstStyle/>
                    <a:p>
                      <a:r>
                        <a:rPr lang="en-GB" sz="1100" dirty="0" smtClean="0">
                          <a:solidFill>
                            <a:schemeClr val="tx1"/>
                          </a:solidFill>
                        </a:rPr>
                        <a:t>Regulatory</a:t>
                      </a:r>
                      <a:r>
                        <a:rPr lang="en-GB" sz="1100" baseline="0" dirty="0" smtClean="0">
                          <a:solidFill>
                            <a:schemeClr val="tx1"/>
                          </a:solidFill>
                        </a:rPr>
                        <a:t> Products</a:t>
                      </a:r>
                      <a:endParaRPr lang="en-GB" sz="1100" dirty="0">
                        <a:solidFill>
                          <a:schemeClr val="tx1"/>
                        </a:solidFill>
                      </a:endParaRPr>
                    </a:p>
                  </a:txBody>
                  <a:tcPr>
                    <a:solidFill>
                      <a:srgbClr val="8DB2EF"/>
                    </a:solidFill>
                  </a:tcPr>
                </a:tc>
                <a:tc>
                  <a:txBody>
                    <a:bodyPr/>
                    <a:lstStyle/>
                    <a:p>
                      <a:r>
                        <a:rPr lang="en-GB" sz="1100" dirty="0" smtClean="0">
                          <a:solidFill>
                            <a:schemeClr val="tx1"/>
                          </a:solidFill>
                        </a:rPr>
                        <a:t>Current</a:t>
                      </a:r>
                      <a:r>
                        <a:rPr lang="en-GB" sz="1100" baseline="0" dirty="0" smtClean="0">
                          <a:solidFill>
                            <a:schemeClr val="tx1"/>
                          </a:solidFill>
                        </a:rPr>
                        <a:t> Status</a:t>
                      </a:r>
                      <a:endParaRPr lang="en-GB" sz="1100" dirty="0">
                        <a:solidFill>
                          <a:schemeClr val="tx1"/>
                        </a:solidFill>
                      </a:endParaRPr>
                    </a:p>
                  </a:txBody>
                  <a:tcPr>
                    <a:solidFill>
                      <a:srgbClr val="8DB2EF"/>
                    </a:solidFill>
                  </a:tcPr>
                </a:tc>
                <a:tc>
                  <a:txBody>
                    <a:bodyPr/>
                    <a:lstStyle/>
                    <a:p>
                      <a:r>
                        <a:rPr lang="en-GB" sz="1100" dirty="0" smtClean="0">
                          <a:solidFill>
                            <a:schemeClr val="tx1"/>
                          </a:solidFill>
                        </a:rPr>
                        <a:t>Priority</a:t>
                      </a:r>
                      <a:endParaRPr lang="en-GB" sz="1100" dirty="0">
                        <a:solidFill>
                          <a:schemeClr val="tx1"/>
                        </a:solidFill>
                      </a:endParaRPr>
                    </a:p>
                  </a:txBody>
                  <a:tcPr>
                    <a:solidFill>
                      <a:srgbClr val="8DB2EF"/>
                    </a:solidFill>
                  </a:tcPr>
                </a:tc>
                <a:tc>
                  <a:txBody>
                    <a:bodyPr/>
                    <a:lstStyle/>
                    <a:p>
                      <a:r>
                        <a:rPr lang="en-GB" sz="1100" dirty="0" smtClean="0">
                          <a:solidFill>
                            <a:schemeClr val="tx1"/>
                          </a:solidFill>
                        </a:rPr>
                        <a:t>Implementation Timeline</a:t>
                      </a:r>
                      <a:endParaRPr lang="en-GB" sz="1100" dirty="0">
                        <a:solidFill>
                          <a:schemeClr val="tx1"/>
                        </a:solidFill>
                      </a:endParaRPr>
                    </a:p>
                  </a:txBody>
                  <a:tcPr>
                    <a:solidFill>
                      <a:srgbClr val="8DB2EF"/>
                    </a:solidFill>
                  </a:tcPr>
                </a:tc>
              </a:tr>
              <a:tr h="741680">
                <a:tc>
                  <a:txBody>
                    <a:bodyPr/>
                    <a:lstStyle/>
                    <a:p>
                      <a:r>
                        <a:rPr lang="en-GB" sz="1100" dirty="0" smtClean="0"/>
                        <a:t>Definition</a:t>
                      </a:r>
                      <a:r>
                        <a:rPr lang="en-GB" sz="1100" baseline="0" dirty="0" smtClean="0"/>
                        <a:t> of Default</a:t>
                      </a:r>
                      <a:endParaRPr lang="en-GB" sz="1100" dirty="0"/>
                    </a:p>
                  </a:txBody>
                  <a:tcPr>
                    <a:solidFill>
                      <a:srgbClr val="DAE5FC"/>
                    </a:solidFill>
                  </a:tcPr>
                </a:tc>
                <a:tc>
                  <a:txBody>
                    <a:bodyPr/>
                    <a:lstStyle/>
                    <a:p>
                      <a:pPr marL="182563" indent="-182563">
                        <a:buFont typeface="Wingdings" pitchFamily="2" charset="2"/>
                        <a:buChar char="§"/>
                      </a:pPr>
                      <a:r>
                        <a:rPr lang="en-GB" sz="1100" dirty="0" smtClean="0"/>
                        <a:t>RTS under Article 178(6)</a:t>
                      </a:r>
                      <a:r>
                        <a:rPr lang="en-GB" sz="1100" baseline="0" dirty="0" smtClean="0"/>
                        <a:t> on the materiality threshold</a:t>
                      </a:r>
                      <a:endParaRPr lang="en-GB" sz="1100" dirty="0"/>
                    </a:p>
                    <a:p>
                      <a:pPr marL="182563" indent="-182563">
                        <a:buFont typeface="Wingdings" pitchFamily="2" charset="2"/>
                        <a:buChar char="§"/>
                      </a:pPr>
                      <a:r>
                        <a:rPr lang="en-GB" sz="1100" dirty="0" smtClean="0"/>
                        <a:t>GL under Article 178(7)</a:t>
                      </a:r>
                      <a:r>
                        <a:rPr lang="en-GB" sz="1100" baseline="0" dirty="0" smtClean="0"/>
                        <a:t> on the application of the definition of default</a:t>
                      </a:r>
                      <a:endParaRPr lang="en-GB" sz="1100" dirty="0"/>
                    </a:p>
                  </a:txBody>
                  <a:tcPr>
                    <a:solidFill>
                      <a:srgbClr val="DAE5FC"/>
                    </a:solidFill>
                  </a:tcPr>
                </a:tc>
                <a:tc>
                  <a:txBody>
                    <a:bodyPr/>
                    <a:lstStyle/>
                    <a:p>
                      <a:r>
                        <a:rPr lang="en-GB" sz="1100" dirty="0" smtClean="0"/>
                        <a:t>The EBA is currently analysing</a:t>
                      </a:r>
                      <a:r>
                        <a:rPr lang="en-GB" sz="1100" baseline="0" dirty="0" smtClean="0"/>
                        <a:t> the responses received to the consultation</a:t>
                      </a:r>
                      <a:endParaRPr lang="en-GB" sz="1100" dirty="0"/>
                    </a:p>
                  </a:txBody>
                  <a:tcPr>
                    <a:solidFill>
                      <a:srgbClr val="DAE5FC"/>
                    </a:solidFill>
                  </a:tcPr>
                </a:tc>
                <a:tc>
                  <a:txBody>
                    <a:bodyPr/>
                    <a:lstStyle/>
                    <a:p>
                      <a:r>
                        <a:rPr lang="en-GB" sz="1100" dirty="0" smtClean="0"/>
                        <a:t>Phase</a:t>
                      </a:r>
                      <a:r>
                        <a:rPr lang="en-GB" sz="1100" baseline="0" dirty="0" smtClean="0"/>
                        <a:t> 2</a:t>
                      </a:r>
                    </a:p>
                    <a:p>
                      <a:r>
                        <a:rPr lang="en-GB" sz="1100" baseline="0" dirty="0" smtClean="0"/>
                        <a:t>(by the end of 2016)</a:t>
                      </a:r>
                      <a:endParaRPr lang="en-GB" sz="1100" dirty="0"/>
                    </a:p>
                  </a:txBody>
                  <a:tcPr>
                    <a:solidFill>
                      <a:srgbClr val="DAE5FC"/>
                    </a:solidFill>
                  </a:tcPr>
                </a:tc>
                <a:tc>
                  <a:txBody>
                    <a:bodyPr/>
                    <a:lstStyle/>
                    <a:p>
                      <a:r>
                        <a:rPr lang="en-GB" sz="1100" dirty="0" smtClean="0"/>
                        <a:t>2.5 years</a:t>
                      </a:r>
                      <a:endParaRPr lang="en-GB" sz="1100" dirty="0"/>
                    </a:p>
                  </a:txBody>
                  <a:tcPr>
                    <a:solidFill>
                      <a:srgbClr val="DAE5FC"/>
                    </a:solidFill>
                  </a:tcPr>
                </a:tc>
              </a:tr>
            </a:tbl>
          </a:graphicData>
        </a:graphic>
      </p:graphicFrame>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type="body" sz="quarter" idx="10"/>
          </p:nvPr>
        </p:nvSpPr>
        <p:spPr>
          <a:xfrm>
            <a:off x="370070" y="836712"/>
            <a:ext cx="8403567" cy="5293288"/>
          </a:xfrm>
        </p:spPr>
        <p:txBody>
          <a:bodyPr>
            <a:noAutofit/>
          </a:bodyPr>
          <a:lstStyle/>
          <a:p>
            <a:pPr marL="393779" indent="-395170">
              <a:spcBef>
                <a:spcPts val="526"/>
              </a:spcBef>
              <a:spcAft>
                <a:spcPts val="263"/>
              </a:spcAft>
              <a:buClr>
                <a:schemeClr val="tx1"/>
              </a:buClr>
              <a:buSzPct val="100000"/>
              <a:buNone/>
            </a:pPr>
            <a:r>
              <a:rPr lang="en-GB" sz="1200" b="1" dirty="0" smtClean="0">
                <a:solidFill>
                  <a:srgbClr val="00B0F0"/>
                </a:solidFill>
              </a:rPr>
              <a:t>Overview</a:t>
            </a:r>
          </a:p>
          <a:p>
            <a:pPr marL="393779" indent="-395170">
              <a:spcBef>
                <a:spcPts val="526"/>
              </a:spcBef>
              <a:spcAft>
                <a:spcPts val="263"/>
              </a:spcAft>
              <a:buClr>
                <a:schemeClr val="tx1"/>
              </a:buClr>
              <a:buSzPct val="100000"/>
            </a:pPr>
            <a:r>
              <a:rPr lang="en-GB" dirty="0" smtClean="0"/>
              <a:t>Phase 3 will focus on the estimation of risk parameters, including PD, downturn LGD and downturn conversion factors and the treatment of defaulted assets.</a:t>
            </a:r>
          </a:p>
          <a:p>
            <a:pPr marL="393779" indent="-395170">
              <a:spcBef>
                <a:spcPts val="526"/>
              </a:spcBef>
              <a:spcAft>
                <a:spcPts val="263"/>
              </a:spcAft>
              <a:buClr>
                <a:schemeClr val="tx1"/>
              </a:buClr>
              <a:buSzPct val="100000"/>
            </a:pPr>
            <a:r>
              <a:rPr lang="en-GB" dirty="0" smtClean="0">
                <a:latin typeface="Barclays Sans" pitchFamily="34" charset="0"/>
              </a:rPr>
              <a:t>The changes will be based on the modified Definition of Default.</a:t>
            </a:r>
          </a:p>
          <a:p>
            <a:pPr marL="393779" indent="-395170">
              <a:spcBef>
                <a:spcPts val="526"/>
              </a:spcBef>
              <a:spcAft>
                <a:spcPts val="263"/>
              </a:spcAft>
              <a:buClr>
                <a:schemeClr val="tx1"/>
              </a:buClr>
              <a:buSzPct val="100000"/>
            </a:pPr>
            <a:r>
              <a:rPr lang="en-GB" dirty="0" smtClean="0">
                <a:latin typeface="Barclays Sans" pitchFamily="34" charset="0"/>
              </a:rPr>
              <a:t>A 2 year implementation period is proposed.</a:t>
            </a:r>
          </a:p>
          <a:p>
            <a:pPr>
              <a:spcBef>
                <a:spcPts val="526"/>
              </a:spcBef>
              <a:spcAft>
                <a:spcPts val="0"/>
              </a:spcAft>
              <a:buClr>
                <a:schemeClr val="tx1"/>
              </a:buClr>
              <a:buNone/>
            </a:pPr>
            <a:endParaRPr lang="en-GB" sz="1200" dirty="0" smtClean="0">
              <a:latin typeface="Barclays Sans" pitchFamily="34" charset="0"/>
            </a:endParaRPr>
          </a:p>
        </p:txBody>
      </p:sp>
      <p:cxnSp>
        <p:nvCxnSpPr>
          <p:cNvPr id="8" name="Straight Connector 7"/>
          <p:cNvCxnSpPr/>
          <p:nvPr/>
        </p:nvCxnSpPr>
        <p:spPr bwMode="auto">
          <a:xfrm>
            <a:off x="683570" y="980728"/>
            <a:ext cx="3528392" cy="0"/>
          </a:xfrm>
          <a:prstGeom prst="line">
            <a:avLst/>
          </a:prstGeom>
          <a:noFill/>
          <a:ln w="9525" cap="flat" cmpd="sng" algn="ctr">
            <a:noFill/>
            <a:prstDash val="solid"/>
            <a:round/>
            <a:headEnd type="none" w="med" len="med"/>
            <a:tailEnd type="none" w="med" len="med"/>
          </a:ln>
          <a:effectLst/>
        </p:spPr>
      </p:cxnSp>
      <p:sp>
        <p:nvSpPr>
          <p:cNvPr id="12" name="Title 6"/>
          <p:cNvSpPr>
            <a:spLocks noGrp="1"/>
          </p:cNvSpPr>
          <p:nvPr>
            <p:ph type="title"/>
          </p:nvPr>
        </p:nvSpPr>
        <p:spPr>
          <a:xfrm>
            <a:off x="386884" y="293736"/>
            <a:ext cx="8621370" cy="279151"/>
          </a:xfrm>
        </p:spPr>
        <p:txBody>
          <a:bodyPr/>
          <a:lstStyle/>
          <a:p>
            <a:r>
              <a:rPr lang="en-GB" sz="1800" b="1" dirty="0" smtClean="0">
                <a:solidFill>
                  <a:srgbClr val="00AEEF"/>
                </a:solidFill>
              </a:rPr>
              <a:t>Proposed Groupings and Prioritisation: Phase 3 (by end 2016)</a:t>
            </a:r>
            <a:endParaRPr lang="en-GB" sz="1800" b="1" dirty="0">
              <a:solidFill>
                <a:srgbClr val="00AEEF"/>
              </a:solidFill>
            </a:endParaRPr>
          </a:p>
        </p:txBody>
      </p:sp>
      <p:graphicFrame>
        <p:nvGraphicFramePr>
          <p:cNvPr id="6" name="Table 5"/>
          <p:cNvGraphicFramePr>
            <a:graphicFrameLocks noGrp="1"/>
          </p:cNvGraphicFramePr>
          <p:nvPr/>
        </p:nvGraphicFramePr>
        <p:xfrm>
          <a:off x="467544" y="2492896"/>
          <a:ext cx="8064897" cy="3622288"/>
        </p:xfrm>
        <a:graphic>
          <a:graphicData uri="http://schemas.openxmlformats.org/drawingml/2006/table">
            <a:tbl>
              <a:tblPr firstRow="1" bandRow="1">
                <a:tableStyleId>{5C22544A-7EE6-4342-B048-85BDC9FD1C3A}</a:tableStyleId>
              </a:tblPr>
              <a:tblGrid>
                <a:gridCol w="1642850"/>
                <a:gridCol w="1866874"/>
                <a:gridCol w="1642850"/>
                <a:gridCol w="1568174"/>
                <a:gridCol w="1344149"/>
              </a:tblGrid>
              <a:tr h="432048">
                <a:tc>
                  <a:txBody>
                    <a:bodyPr/>
                    <a:lstStyle/>
                    <a:p>
                      <a:r>
                        <a:rPr lang="en-GB" sz="1100" dirty="0" smtClean="0">
                          <a:solidFill>
                            <a:schemeClr val="tx1"/>
                          </a:solidFill>
                        </a:rPr>
                        <a:t>Topic</a:t>
                      </a:r>
                      <a:endParaRPr lang="en-GB" sz="1100" dirty="0">
                        <a:solidFill>
                          <a:schemeClr val="tx1"/>
                        </a:solidFill>
                      </a:endParaRPr>
                    </a:p>
                  </a:txBody>
                  <a:tcPr>
                    <a:solidFill>
                      <a:srgbClr val="8DB2EF"/>
                    </a:solidFill>
                  </a:tcPr>
                </a:tc>
                <a:tc>
                  <a:txBody>
                    <a:bodyPr/>
                    <a:lstStyle/>
                    <a:p>
                      <a:r>
                        <a:rPr lang="en-GB" sz="1100" dirty="0" smtClean="0">
                          <a:solidFill>
                            <a:schemeClr val="tx1"/>
                          </a:solidFill>
                        </a:rPr>
                        <a:t>Regulatory</a:t>
                      </a:r>
                      <a:r>
                        <a:rPr lang="en-GB" sz="1100" baseline="0" dirty="0" smtClean="0">
                          <a:solidFill>
                            <a:schemeClr val="tx1"/>
                          </a:solidFill>
                        </a:rPr>
                        <a:t> Products</a:t>
                      </a:r>
                      <a:endParaRPr lang="en-GB" sz="1100" dirty="0">
                        <a:solidFill>
                          <a:schemeClr val="tx1"/>
                        </a:solidFill>
                      </a:endParaRPr>
                    </a:p>
                  </a:txBody>
                  <a:tcPr>
                    <a:solidFill>
                      <a:srgbClr val="8DB2EF"/>
                    </a:solidFill>
                  </a:tcPr>
                </a:tc>
                <a:tc>
                  <a:txBody>
                    <a:bodyPr/>
                    <a:lstStyle/>
                    <a:p>
                      <a:r>
                        <a:rPr lang="en-GB" sz="1100" dirty="0" smtClean="0">
                          <a:solidFill>
                            <a:schemeClr val="tx1"/>
                          </a:solidFill>
                        </a:rPr>
                        <a:t>Current</a:t>
                      </a:r>
                      <a:r>
                        <a:rPr lang="en-GB" sz="1100" baseline="0" dirty="0" smtClean="0">
                          <a:solidFill>
                            <a:schemeClr val="tx1"/>
                          </a:solidFill>
                        </a:rPr>
                        <a:t> Status</a:t>
                      </a:r>
                      <a:endParaRPr lang="en-GB" sz="1100" dirty="0">
                        <a:solidFill>
                          <a:schemeClr val="tx1"/>
                        </a:solidFill>
                      </a:endParaRPr>
                    </a:p>
                  </a:txBody>
                  <a:tcPr>
                    <a:solidFill>
                      <a:srgbClr val="8DB2EF"/>
                    </a:solidFill>
                  </a:tcPr>
                </a:tc>
                <a:tc>
                  <a:txBody>
                    <a:bodyPr/>
                    <a:lstStyle/>
                    <a:p>
                      <a:r>
                        <a:rPr lang="en-GB" sz="1100" dirty="0" smtClean="0">
                          <a:solidFill>
                            <a:schemeClr val="tx1"/>
                          </a:solidFill>
                        </a:rPr>
                        <a:t>Priority</a:t>
                      </a:r>
                    </a:p>
                    <a:p>
                      <a:endParaRPr lang="en-GB" sz="1100" dirty="0">
                        <a:solidFill>
                          <a:schemeClr val="tx1"/>
                        </a:solidFill>
                      </a:endParaRPr>
                    </a:p>
                  </a:txBody>
                  <a:tcPr>
                    <a:solidFill>
                      <a:srgbClr val="8DB2EF"/>
                    </a:solidFill>
                  </a:tcPr>
                </a:tc>
                <a:tc>
                  <a:txBody>
                    <a:bodyPr/>
                    <a:lstStyle/>
                    <a:p>
                      <a:r>
                        <a:rPr lang="en-GB" sz="1100" dirty="0" smtClean="0">
                          <a:solidFill>
                            <a:schemeClr val="tx1"/>
                          </a:solidFill>
                        </a:rPr>
                        <a:t>Implementation Timeline</a:t>
                      </a:r>
                      <a:endParaRPr lang="en-GB" sz="1100" dirty="0">
                        <a:solidFill>
                          <a:schemeClr val="tx1"/>
                        </a:solidFill>
                      </a:endParaRPr>
                    </a:p>
                  </a:txBody>
                  <a:tcPr>
                    <a:solidFill>
                      <a:srgbClr val="8DB2EF"/>
                    </a:solidFill>
                  </a:tcPr>
                </a:tc>
              </a:tr>
              <a:tr h="741680">
                <a:tc>
                  <a:txBody>
                    <a:bodyPr/>
                    <a:lstStyle/>
                    <a:p>
                      <a:r>
                        <a:rPr lang="en-GB" sz="1000" dirty="0" smtClean="0"/>
                        <a:t>LGD and</a:t>
                      </a:r>
                      <a:r>
                        <a:rPr lang="en-GB" sz="1000" baseline="0" dirty="0" smtClean="0"/>
                        <a:t> conversion factor estimation</a:t>
                      </a:r>
                      <a:endParaRPr lang="en-GB" sz="1000" dirty="0"/>
                    </a:p>
                  </a:txBody>
                  <a:tcPr>
                    <a:solidFill>
                      <a:srgbClr val="DAE5FC"/>
                    </a:solidFill>
                  </a:tcPr>
                </a:tc>
                <a:tc>
                  <a:txBody>
                    <a:bodyPr/>
                    <a:lstStyle/>
                    <a:p>
                      <a:pPr marL="182563" indent="-182563">
                        <a:buFont typeface="Wingdings" pitchFamily="2" charset="2"/>
                        <a:buChar char="§"/>
                      </a:pPr>
                      <a:r>
                        <a:rPr lang="en-GB" sz="1000" dirty="0" smtClean="0"/>
                        <a:t>RTS under Articles</a:t>
                      </a:r>
                      <a:r>
                        <a:rPr lang="en-GB" sz="1000" baseline="0" dirty="0" smtClean="0"/>
                        <a:t> 181(3a), 182 (4a) – on the nature, severity and duration of economic </a:t>
                      </a:r>
                      <a:r>
                        <a:rPr lang="en-GB" sz="1000" baseline="0" smtClean="0"/>
                        <a:t>downturn.</a:t>
                      </a:r>
                      <a:endParaRPr lang="en-GB" sz="1000" dirty="0"/>
                    </a:p>
                  </a:txBody>
                  <a:tcPr>
                    <a:solidFill>
                      <a:srgbClr val="DAE5FC"/>
                    </a:solidFill>
                  </a:tcPr>
                </a:tc>
                <a:tc>
                  <a:txBody>
                    <a:bodyPr/>
                    <a:lstStyle/>
                    <a:p>
                      <a:r>
                        <a:rPr lang="en-GB" sz="1000" dirty="0" smtClean="0"/>
                        <a:t>Preparation</a:t>
                      </a:r>
                      <a:r>
                        <a:rPr lang="en-GB" sz="1000" baseline="0" dirty="0" smtClean="0"/>
                        <a:t> of consultation paper</a:t>
                      </a:r>
                      <a:endParaRPr lang="en-GB" sz="1000" dirty="0"/>
                    </a:p>
                  </a:txBody>
                  <a:tcPr>
                    <a:solidFill>
                      <a:srgbClr val="DAE5FC"/>
                    </a:solidFill>
                  </a:tcPr>
                </a:tc>
                <a:tc>
                  <a:txBody>
                    <a:bodyPr/>
                    <a:lstStyle/>
                    <a:p>
                      <a:r>
                        <a:rPr lang="en-GB" sz="1000" dirty="0" smtClean="0"/>
                        <a:t>3</a:t>
                      </a:r>
                      <a:r>
                        <a:rPr lang="en-GB" sz="1000" baseline="30000" dirty="0" smtClean="0"/>
                        <a:t>rd</a:t>
                      </a:r>
                      <a:r>
                        <a:rPr lang="en-GB" sz="1000" dirty="0" smtClean="0"/>
                        <a:t> phase</a:t>
                      </a:r>
                    </a:p>
                    <a:p>
                      <a:r>
                        <a:rPr lang="en-GB" sz="1000" dirty="0" smtClean="0"/>
                        <a:t>(by end 2016)</a:t>
                      </a:r>
                      <a:endParaRPr lang="en-GB" sz="1000" dirty="0"/>
                    </a:p>
                  </a:txBody>
                  <a:tcPr>
                    <a:solidFill>
                      <a:srgbClr val="DAE5FC"/>
                    </a:solidFill>
                  </a:tcPr>
                </a:tc>
                <a:tc>
                  <a:txBody>
                    <a:bodyPr/>
                    <a:lstStyle/>
                    <a:p>
                      <a:r>
                        <a:rPr lang="en-GB" sz="1000" dirty="0" smtClean="0"/>
                        <a:t>2 years</a:t>
                      </a:r>
                      <a:endParaRPr lang="en-GB" sz="1000" dirty="0"/>
                    </a:p>
                  </a:txBody>
                  <a:tcPr>
                    <a:solidFill>
                      <a:srgbClr val="DAE5FC"/>
                    </a:solidFill>
                  </a:tcPr>
                </a:tc>
              </a:tr>
              <a:tr h="741680">
                <a:tc>
                  <a:txBody>
                    <a:bodyPr/>
                    <a:lstStyle/>
                    <a:p>
                      <a:endParaRPr lang="en-GB" sz="1000" dirty="0"/>
                    </a:p>
                  </a:txBody>
                  <a:tcPr>
                    <a:solidFill>
                      <a:srgbClr val="DAE5FC"/>
                    </a:solidFill>
                  </a:tcPr>
                </a:tc>
                <a:tc>
                  <a:txBody>
                    <a:bodyPr/>
                    <a:lstStyle/>
                    <a:p>
                      <a:pPr marL="182563" indent="-182563">
                        <a:buFont typeface="Wingdings" pitchFamily="2" charset="2"/>
                        <a:buChar char="§"/>
                      </a:pPr>
                      <a:r>
                        <a:rPr lang="en-GB" sz="1000" baseline="0" dirty="0" smtClean="0"/>
                        <a:t>GL on downturn LGD calculation – EBA own initiatives (Report Article 502). </a:t>
                      </a:r>
                      <a:endParaRPr lang="en-GB" sz="1000" dirty="0"/>
                    </a:p>
                  </a:txBody>
                  <a:tcPr>
                    <a:solidFill>
                      <a:srgbClr val="DAE5FC"/>
                    </a:solidFill>
                  </a:tcPr>
                </a:tc>
                <a:tc>
                  <a:txBody>
                    <a:bodyPr/>
                    <a:lstStyle/>
                    <a:p>
                      <a:endParaRPr lang="en-GB" sz="1000" dirty="0"/>
                    </a:p>
                  </a:txBody>
                  <a:tcPr>
                    <a:solidFill>
                      <a:srgbClr val="DAE5FC"/>
                    </a:solidFill>
                  </a:tcPr>
                </a:tc>
                <a:tc>
                  <a:txBody>
                    <a:bodyPr/>
                    <a:lstStyle/>
                    <a:p>
                      <a:endParaRPr lang="en-GB" sz="1000" dirty="0"/>
                    </a:p>
                  </a:txBody>
                  <a:tcPr>
                    <a:solidFill>
                      <a:srgbClr val="DAE5FC"/>
                    </a:solidFill>
                  </a:tcPr>
                </a:tc>
                <a:tc>
                  <a:txBody>
                    <a:bodyPr/>
                    <a:lstStyle/>
                    <a:p>
                      <a:endParaRPr lang="en-GB" sz="1000" dirty="0"/>
                    </a:p>
                  </a:txBody>
                  <a:tcPr>
                    <a:solidFill>
                      <a:srgbClr val="DAE5FC"/>
                    </a:solidFill>
                  </a:tcPr>
                </a:tc>
              </a:tr>
              <a:tr h="741680">
                <a:tc>
                  <a:txBody>
                    <a:bodyPr/>
                    <a:lstStyle/>
                    <a:p>
                      <a:r>
                        <a:rPr lang="en-GB" sz="1000" dirty="0" smtClean="0"/>
                        <a:t>PD Estimation</a:t>
                      </a:r>
                      <a:endParaRPr lang="en-GB" sz="1000" dirty="0"/>
                    </a:p>
                  </a:txBody>
                  <a:tcPr>
                    <a:solidFill>
                      <a:srgbClr val="DAE5FC"/>
                    </a:solidFill>
                  </a:tcPr>
                </a:tc>
                <a:tc>
                  <a:txBody>
                    <a:bodyPr/>
                    <a:lstStyle/>
                    <a:p>
                      <a:pPr marL="182563" indent="-182563">
                        <a:buFont typeface="Wingdings" pitchFamily="2" charset="2"/>
                        <a:buChar char="§"/>
                      </a:pPr>
                      <a:r>
                        <a:rPr lang="en-GB" sz="1000" dirty="0" smtClean="0"/>
                        <a:t>GL</a:t>
                      </a:r>
                      <a:r>
                        <a:rPr lang="en-GB" sz="1000" baseline="0" dirty="0" smtClean="0"/>
                        <a:t> on PD computation – EBA own initiatives (Report Article 502)</a:t>
                      </a:r>
                      <a:endParaRPr lang="en-GB" sz="1000" dirty="0"/>
                    </a:p>
                  </a:txBody>
                  <a:tcPr>
                    <a:solidFill>
                      <a:srgbClr val="DAE5FC"/>
                    </a:solidFill>
                  </a:tcPr>
                </a:tc>
                <a:tc>
                  <a:txBody>
                    <a:bodyPr/>
                    <a:lstStyle/>
                    <a:p>
                      <a:r>
                        <a:rPr lang="en-GB" sz="1000" dirty="0" smtClean="0"/>
                        <a:t>Work not started yet</a:t>
                      </a:r>
                      <a:endParaRPr lang="en-GB" sz="1000" dirty="0"/>
                    </a:p>
                  </a:txBody>
                  <a:tcPr>
                    <a:solidFill>
                      <a:srgbClr val="DAE5FC"/>
                    </a:solidFill>
                  </a:tcPr>
                </a:tc>
                <a:tc>
                  <a:txBody>
                    <a:bodyPr/>
                    <a:lstStyle/>
                    <a:p>
                      <a:endParaRPr lang="en-GB" sz="1000" dirty="0"/>
                    </a:p>
                  </a:txBody>
                  <a:tcPr>
                    <a:solidFill>
                      <a:srgbClr val="DAE5FC"/>
                    </a:solidFill>
                  </a:tcPr>
                </a:tc>
                <a:tc>
                  <a:txBody>
                    <a:bodyPr/>
                    <a:lstStyle/>
                    <a:p>
                      <a:endParaRPr lang="en-GB" sz="1000" dirty="0"/>
                    </a:p>
                  </a:txBody>
                  <a:tcPr>
                    <a:solidFill>
                      <a:srgbClr val="DAE5FC"/>
                    </a:solidFill>
                  </a:tcPr>
                </a:tc>
              </a:tr>
              <a:tr h="741680">
                <a:tc>
                  <a:txBody>
                    <a:bodyPr/>
                    <a:lstStyle/>
                    <a:p>
                      <a:r>
                        <a:rPr lang="en-GB" sz="1000" dirty="0" smtClean="0"/>
                        <a:t>Treatment of Defaulted</a:t>
                      </a:r>
                      <a:r>
                        <a:rPr lang="en-GB" sz="1000" baseline="0" dirty="0" smtClean="0"/>
                        <a:t> Assets</a:t>
                      </a:r>
                      <a:endParaRPr lang="en-GB" sz="1000" dirty="0"/>
                    </a:p>
                  </a:txBody>
                  <a:tcPr>
                    <a:solidFill>
                      <a:srgbClr val="DAE5FC"/>
                    </a:solidFill>
                  </a:tcPr>
                </a:tc>
                <a:tc>
                  <a:txBody>
                    <a:bodyPr/>
                    <a:lstStyle/>
                    <a:p>
                      <a:pPr marL="182563" indent="-182563">
                        <a:buFont typeface="Wingdings" pitchFamily="2" charset="2"/>
                        <a:buChar char="§"/>
                      </a:pPr>
                      <a:r>
                        <a:rPr lang="en-GB" sz="1000" dirty="0" smtClean="0"/>
                        <a:t>GL on LGD in default,</a:t>
                      </a:r>
                      <a:r>
                        <a:rPr lang="en-GB" sz="1000" baseline="0" dirty="0" smtClean="0"/>
                        <a:t> ELBE and IRB shortfall calculation – EBA own initiatives (Report on Article 502)</a:t>
                      </a:r>
                      <a:endParaRPr lang="en-GB" sz="1000" dirty="0"/>
                    </a:p>
                  </a:txBody>
                  <a:tcPr>
                    <a:solidFill>
                      <a:srgbClr val="DAE5FC"/>
                    </a:solidFill>
                  </a:tcPr>
                </a:tc>
                <a:tc>
                  <a:txBody>
                    <a:bodyPr/>
                    <a:lstStyle/>
                    <a:p>
                      <a:r>
                        <a:rPr lang="en-GB" sz="1000" dirty="0" smtClean="0"/>
                        <a:t>Work not</a:t>
                      </a:r>
                      <a:r>
                        <a:rPr lang="en-GB" sz="1000" baseline="0" dirty="0" smtClean="0"/>
                        <a:t> started yet</a:t>
                      </a:r>
                      <a:endParaRPr lang="en-GB" sz="1000" dirty="0"/>
                    </a:p>
                  </a:txBody>
                  <a:tcPr>
                    <a:solidFill>
                      <a:srgbClr val="DAE5FC"/>
                    </a:solidFill>
                  </a:tcPr>
                </a:tc>
                <a:tc>
                  <a:txBody>
                    <a:bodyPr/>
                    <a:lstStyle/>
                    <a:p>
                      <a:endParaRPr lang="en-GB" sz="1000" dirty="0"/>
                    </a:p>
                  </a:txBody>
                  <a:tcPr>
                    <a:solidFill>
                      <a:srgbClr val="DAE5FC"/>
                    </a:solidFill>
                  </a:tcPr>
                </a:tc>
                <a:tc>
                  <a:txBody>
                    <a:bodyPr/>
                    <a:lstStyle/>
                    <a:p>
                      <a:endParaRPr lang="en-GB" sz="1000" dirty="0"/>
                    </a:p>
                  </a:txBody>
                  <a:tcPr>
                    <a:solidFill>
                      <a:srgbClr val="DAE5FC"/>
                    </a:solidFill>
                  </a:tcPr>
                </a:tc>
              </a:tr>
            </a:tbl>
          </a:graphicData>
        </a:graphic>
      </p:graphicFrame>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type="body" sz="quarter" idx="10"/>
          </p:nvPr>
        </p:nvSpPr>
        <p:spPr>
          <a:xfrm>
            <a:off x="370070" y="836712"/>
            <a:ext cx="8403567" cy="5293288"/>
          </a:xfrm>
        </p:spPr>
        <p:txBody>
          <a:bodyPr>
            <a:noAutofit/>
          </a:bodyPr>
          <a:lstStyle/>
          <a:p>
            <a:pPr marL="393779" indent="-395170">
              <a:spcBef>
                <a:spcPts val="526"/>
              </a:spcBef>
              <a:spcAft>
                <a:spcPts val="263"/>
              </a:spcAft>
              <a:buClr>
                <a:schemeClr val="tx1"/>
              </a:buClr>
              <a:buSzPct val="100000"/>
            </a:pPr>
            <a:r>
              <a:rPr lang="en-GB" dirty="0" smtClean="0"/>
              <a:t>The</a:t>
            </a:r>
            <a:endParaRPr lang="en-GB" dirty="0" smtClean="0">
              <a:latin typeface="Barclays Sans" pitchFamily="34" charset="0"/>
            </a:endParaRPr>
          </a:p>
          <a:p>
            <a:pPr>
              <a:spcBef>
                <a:spcPts val="526"/>
              </a:spcBef>
              <a:spcAft>
                <a:spcPts val="0"/>
              </a:spcAft>
              <a:buClr>
                <a:schemeClr val="tx1"/>
              </a:buClr>
              <a:buNone/>
            </a:pPr>
            <a:endParaRPr lang="en-GB" sz="1200" dirty="0" smtClean="0">
              <a:latin typeface="Barclays Sans" pitchFamily="34" charset="0"/>
            </a:endParaRPr>
          </a:p>
        </p:txBody>
      </p:sp>
      <p:cxnSp>
        <p:nvCxnSpPr>
          <p:cNvPr id="8" name="Straight Connector 7"/>
          <p:cNvCxnSpPr/>
          <p:nvPr/>
        </p:nvCxnSpPr>
        <p:spPr bwMode="auto">
          <a:xfrm>
            <a:off x="683570" y="980728"/>
            <a:ext cx="3528392" cy="0"/>
          </a:xfrm>
          <a:prstGeom prst="line">
            <a:avLst/>
          </a:prstGeom>
          <a:noFill/>
          <a:ln w="9525" cap="flat" cmpd="sng" algn="ctr">
            <a:noFill/>
            <a:prstDash val="solid"/>
            <a:round/>
            <a:headEnd type="none" w="med" len="med"/>
            <a:tailEnd type="none" w="med" len="med"/>
          </a:ln>
          <a:effectLst/>
        </p:spPr>
      </p:cxnSp>
      <p:sp>
        <p:nvSpPr>
          <p:cNvPr id="12" name="Title 6"/>
          <p:cNvSpPr>
            <a:spLocks noGrp="1"/>
          </p:cNvSpPr>
          <p:nvPr>
            <p:ph type="title"/>
          </p:nvPr>
        </p:nvSpPr>
        <p:spPr>
          <a:xfrm>
            <a:off x="386884" y="293736"/>
            <a:ext cx="8621370" cy="279151"/>
          </a:xfrm>
        </p:spPr>
        <p:txBody>
          <a:bodyPr/>
          <a:lstStyle/>
          <a:p>
            <a:r>
              <a:rPr lang="en-GB" sz="1800" b="1" dirty="0" smtClean="0">
                <a:solidFill>
                  <a:srgbClr val="00AEEF"/>
                </a:solidFill>
              </a:rPr>
              <a:t>Proposed Groupings and Prioritisation: Phase 4 (by end of 2017)</a:t>
            </a:r>
            <a:endParaRPr lang="en-GB" sz="1800" b="1" dirty="0">
              <a:solidFill>
                <a:srgbClr val="00AEEF"/>
              </a:solidFill>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LAN041_Barclays_Template_021612_1a">
  <a:themeElements>
    <a:clrScheme name="LAN041_Barclays_Template_021612_1a 1">
      <a:dk1>
        <a:srgbClr val="000000"/>
      </a:dk1>
      <a:lt1>
        <a:srgbClr val="FFFFFF"/>
      </a:lt1>
      <a:dk2>
        <a:srgbClr val="969696"/>
      </a:dk2>
      <a:lt2>
        <a:srgbClr val="00AEEF"/>
      </a:lt2>
      <a:accent1>
        <a:srgbClr val="FBDB81"/>
      </a:accent1>
      <a:accent2>
        <a:srgbClr val="EC8A40"/>
      </a:accent2>
      <a:accent3>
        <a:srgbClr val="FFFFFF"/>
      </a:accent3>
      <a:accent4>
        <a:srgbClr val="000000"/>
      </a:accent4>
      <a:accent5>
        <a:srgbClr val="FDEAC1"/>
      </a:accent5>
      <a:accent6>
        <a:srgbClr val="D67D39"/>
      </a:accent6>
      <a:hlink>
        <a:srgbClr val="CB5151"/>
      </a:hlink>
      <a:folHlink>
        <a:srgbClr val="00395C"/>
      </a:folHlink>
    </a:clrScheme>
    <a:fontScheme name="Barclays_template_fonts">
      <a:majorFont>
        <a:latin typeface="Expert Sans Regular"/>
        <a:ea typeface=""/>
        <a:cs typeface=""/>
      </a:majorFont>
      <a:minorFont>
        <a:latin typeface="Expert Sans Regular"/>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2"/>
        </a:solidFill>
        <a:ln w="9525" cap="flat" cmpd="sng" algn="ctr">
          <a:noFill/>
          <a:prstDash val="solid"/>
          <a:round/>
          <a:headEnd type="none" w="med" len="med"/>
          <a:tailEnd type="none" w="med" len="med"/>
        </a:ln>
        <a:effectLst/>
      </a:spPr>
      <a:bodyPr vert="horz" wrap="square" lIns="0" tIns="0" rIns="0" bIns="0" numCol="1" rtlCol="0"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sz="3600" b="0" i="0" u="none" strike="noStrike" cap="none" normalizeH="0" baseline="0" smtClean="0">
            <a:ln>
              <a:noFill/>
            </a:ln>
            <a:solidFill>
              <a:schemeClr val="bg2"/>
            </a:solidFill>
            <a:effectLst/>
            <a:latin typeface="Arial"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3600" b="0" i="0" u="none" strike="noStrike" cap="none" normalizeH="0" baseline="0" smtClean="0">
            <a:ln>
              <a:noFill/>
            </a:ln>
            <a:solidFill>
              <a:schemeClr val="bg2"/>
            </a:solidFill>
            <a:effectLst/>
            <a:latin typeface="Arial" pitchFamily="34" charset="0"/>
          </a:defRPr>
        </a:defPPr>
      </a:lstStyle>
    </a:lnDef>
    <a:txDef>
      <a:spPr>
        <a:noFill/>
      </a:spPr>
      <a:bodyPr wrap="square" lIns="0" tIns="0" rIns="0" bIns="0" rtlCol="0">
        <a:spAutoFit/>
      </a:bodyPr>
      <a:lstStyle>
        <a:defPPr>
          <a:defRPr sz="2000" dirty="0" err="1" smtClean="0">
            <a:solidFill>
              <a:schemeClr val="tx1"/>
            </a:solidFill>
            <a:latin typeface="+mn-lt"/>
          </a:defRPr>
        </a:defPPr>
      </a:lstStyle>
    </a:txDef>
  </a:objectDefaults>
  <a:extraClrSchemeLst>
    <a:extraClrScheme>
      <a:clrScheme name="LAN041_Barclays_Template_021612_1a 1">
        <a:dk1>
          <a:srgbClr val="000000"/>
        </a:dk1>
        <a:lt1>
          <a:srgbClr val="FFFFFF"/>
        </a:lt1>
        <a:dk2>
          <a:srgbClr val="969696"/>
        </a:dk2>
        <a:lt2>
          <a:srgbClr val="00AEEF"/>
        </a:lt2>
        <a:accent1>
          <a:srgbClr val="FBDB81"/>
        </a:accent1>
        <a:accent2>
          <a:srgbClr val="EC8A40"/>
        </a:accent2>
        <a:accent3>
          <a:srgbClr val="FFFFFF"/>
        </a:accent3>
        <a:accent4>
          <a:srgbClr val="000000"/>
        </a:accent4>
        <a:accent5>
          <a:srgbClr val="FDEAC1"/>
        </a:accent5>
        <a:accent6>
          <a:srgbClr val="D67D39"/>
        </a:accent6>
        <a:hlink>
          <a:srgbClr val="CB5151"/>
        </a:hlink>
        <a:folHlink>
          <a:srgbClr val="00395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75D0E88594F8F4BB3F58E2B3315C5C9" ma:contentTypeVersion="0" ma:contentTypeDescription="Create a new document." ma:contentTypeScope="" ma:versionID="6853277ad1682688fe39a0de85ce3ba4">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A4145A9-822C-46CC-A8D9-B2688A929832}">
  <ds:schemaRefs>
    <ds:schemaRef ds:uri="http://schemas.microsoft.com/sharepoint/v3/contenttype/forms"/>
  </ds:schemaRefs>
</ds:datastoreItem>
</file>

<file path=customXml/itemProps2.xml><?xml version="1.0" encoding="utf-8"?>
<ds:datastoreItem xmlns:ds="http://schemas.openxmlformats.org/officeDocument/2006/customXml" ds:itemID="{36D82554-4961-4566-B7C1-FE815D6758E7}">
  <ds:schemaRefs>
    <ds:schemaRef ds:uri="http://schemas.microsoft.com/office/2006/documentManagement/types"/>
    <ds:schemaRef ds:uri="http://purl.org/dc/elements/1.1/"/>
    <ds:schemaRef ds:uri="http://purl.org/dc/terms/"/>
    <ds:schemaRef ds:uri="http://purl.org/dc/dcmitype/"/>
    <ds:schemaRef ds:uri="http://www.w3.org/XML/1998/namespace"/>
    <ds:schemaRef ds:uri="http://schemas.microsoft.com/office/2006/metadata/properties"/>
    <ds:schemaRef ds:uri="http://schemas.openxmlformats.org/package/2006/metadata/core-properties"/>
    <ds:schemaRef ds:uri="http://schemas.microsoft.com/office/infopath/2007/PartnerControls"/>
  </ds:schemaRefs>
</ds:datastoreItem>
</file>

<file path=customXml/itemProps3.xml><?xml version="1.0" encoding="utf-8"?>
<ds:datastoreItem xmlns:ds="http://schemas.openxmlformats.org/officeDocument/2006/customXml" ds:itemID="{0167C3C6-BC92-4DAA-833B-73FFC8274E9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3409</TotalTime>
  <Words>733</Words>
  <Application>Microsoft Office PowerPoint</Application>
  <PresentationFormat>On-screen Show (4:3)</PresentationFormat>
  <Paragraphs>117</Paragraphs>
  <Slides>7</Slides>
  <Notes>1</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LAN041_Barclays_Template_021612_1a</vt:lpstr>
      <vt:lpstr> Future of the IRB Approach EBA Discussion Paper  March 2015  </vt:lpstr>
      <vt:lpstr>Overview</vt:lpstr>
      <vt:lpstr>Proposed Groupings and Prioritisation</vt:lpstr>
      <vt:lpstr>Proposed Groupings and Prioritisation: Phase 1 (to end of 2015)</vt:lpstr>
      <vt:lpstr>Proposed Groupings and Prioritisation: Phase 2 (by mid 2016)</vt:lpstr>
      <vt:lpstr>Proposed Groupings and Prioritisation: Phase 3 (by end 2016)</vt:lpstr>
      <vt:lpstr>Proposed Groupings and Prioritisation: Phase 4 (by end of 2017)</vt:lpstr>
    </vt:vector>
  </TitlesOfParts>
  <Company>Barclays Capital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Objectives</dc:title>
  <dc:creator>yuhan1</dc:creator>
  <cp:lastModifiedBy>roberang</cp:lastModifiedBy>
  <cp:revision>166</cp:revision>
  <dcterms:created xsi:type="dcterms:W3CDTF">2014-09-22T13:03:33Z</dcterms:created>
  <dcterms:modified xsi:type="dcterms:W3CDTF">2015-04-01T14:29:53Z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AuthorEmail">
    <vt:lpwstr>Dawn.Simpson@barclayscorp.com</vt:lpwstr>
  </property>
  <property fmtid="{D5CDD505-2E9C-101B-9397-08002B2CF9AE}" pid="4" name="_AuthorEmailDisplayName">
    <vt:lpwstr>Simpson, Dawn : UK RBB RISK</vt:lpwstr>
  </property>
  <property fmtid="{D5CDD505-2E9C-101B-9397-08002B2CF9AE}" pid="5" name="_AdHocReviewCycleID">
    <vt:i4>-1396803614</vt:i4>
  </property>
  <property fmtid="{D5CDD505-2E9C-101B-9397-08002B2CF9AE}" pid="6" name="_EmailSubject">
    <vt:lpwstr>PRA PPT</vt:lpwstr>
  </property>
  <property fmtid="{D5CDD505-2E9C-101B-9397-08002B2CF9AE}" pid="7" name="ContentTypeId">
    <vt:lpwstr>0x010100775D0E88594F8F4BB3F58E2B3315C5C9</vt:lpwstr>
  </property>
</Properties>
</file>