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9" r:id="rId2"/>
    <p:sldId id="338" r:id="rId3"/>
    <p:sldId id="451" r:id="rId4"/>
    <p:sldId id="450" r:id="rId5"/>
    <p:sldId id="443" r:id="rId6"/>
    <p:sldId id="447" r:id="rId7"/>
    <p:sldId id="340" r:id="rId8"/>
    <p:sldId id="339" r:id="rId9"/>
  </p:sldIdLst>
  <p:sldSz cx="10668000" cy="8001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6E6E6"/>
    <a:srgbClr val="F0F0F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547" autoAdjust="0"/>
    <p:restoredTop sz="91548" autoAdjust="0"/>
  </p:normalViewPr>
  <p:slideViewPr>
    <p:cSldViewPr showGuides="1">
      <p:cViewPr>
        <p:scale>
          <a:sx n="80" d="100"/>
          <a:sy n="80" d="100"/>
        </p:scale>
        <p:origin x="-2280" y="-498"/>
      </p:cViewPr>
      <p:guideLst>
        <p:guide orient="horz" pos="2520"/>
        <p:guide pos="3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15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2582FA-E353-4BB7-874B-2393294A2578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952DBA8C-3956-43A5-AEA3-CC7E74BC54A3}">
      <dgm:prSet phldrT="[Text]"/>
      <dgm:spPr/>
      <dgm:t>
        <a:bodyPr/>
        <a:lstStyle/>
        <a:p>
          <a:r>
            <a:rPr lang="en-US" b="0" noProof="0" dirty="0" smtClean="0"/>
            <a:t>Final responsibility for prudential  supervision by </a:t>
          </a:r>
          <a:r>
            <a:rPr lang="en-US" b="0" noProof="0" dirty="0" err="1" smtClean="0"/>
            <a:t>BaFin</a:t>
          </a:r>
          <a:r>
            <a:rPr lang="en-US" b="0" noProof="0" dirty="0" smtClean="0"/>
            <a:t>, in close cooperation with Deutsche Bundesbank </a:t>
          </a:r>
          <a:endParaRPr lang="en-US" b="0" noProof="0" dirty="0"/>
        </a:p>
      </dgm:t>
    </dgm:pt>
    <dgm:pt modelId="{2B023EE5-C863-4FE3-9AE8-70D2A23F8D5A}" type="parTrans" cxnId="{058DEEF9-DB6A-4713-B301-5AD00FFFCFE5}">
      <dgm:prSet/>
      <dgm:spPr/>
      <dgm:t>
        <a:bodyPr/>
        <a:lstStyle/>
        <a:p>
          <a:endParaRPr lang="de-DE"/>
        </a:p>
      </dgm:t>
    </dgm:pt>
    <dgm:pt modelId="{30A1350E-5737-46DA-AA8C-13CB63D7AAF8}" type="sibTrans" cxnId="{058DEEF9-DB6A-4713-B301-5AD00FFFCFE5}">
      <dgm:prSet/>
      <dgm:spPr/>
      <dgm:t>
        <a:bodyPr/>
        <a:lstStyle/>
        <a:p>
          <a:endParaRPr lang="de-DE"/>
        </a:p>
      </dgm:t>
    </dgm:pt>
    <dgm:pt modelId="{0A498E02-6DC6-4C89-A59E-72EB78F78C5F}">
      <dgm:prSet phldrT="[Text]"/>
      <dgm:spPr/>
      <dgm:t>
        <a:bodyPr/>
        <a:lstStyle/>
        <a:p>
          <a:r>
            <a:rPr lang="en-US" b="0" noProof="0" dirty="0" smtClean="0">
              <a:solidFill>
                <a:schemeClr val="tx1"/>
              </a:solidFill>
            </a:rPr>
            <a:t>special audits (sect. 44 Banking Act)  by Deutsche Bundesbank and external auditors</a:t>
          </a:r>
          <a:endParaRPr lang="en-US" b="0" noProof="0" dirty="0">
            <a:solidFill>
              <a:schemeClr val="tx1"/>
            </a:solidFill>
          </a:endParaRPr>
        </a:p>
      </dgm:t>
    </dgm:pt>
    <dgm:pt modelId="{EDE0D87F-DABE-4F58-B8C9-57940EC46FB0}" type="parTrans" cxnId="{5E4B7EA3-0706-4B42-95BF-64869634F379}">
      <dgm:prSet/>
      <dgm:spPr/>
      <dgm:t>
        <a:bodyPr/>
        <a:lstStyle/>
        <a:p>
          <a:endParaRPr lang="de-DE"/>
        </a:p>
      </dgm:t>
    </dgm:pt>
    <dgm:pt modelId="{C4DBA118-3F68-4F06-A88E-1EFB8DC39E9A}" type="sibTrans" cxnId="{5E4B7EA3-0706-4B42-95BF-64869634F379}">
      <dgm:prSet/>
      <dgm:spPr/>
      <dgm:t>
        <a:bodyPr/>
        <a:lstStyle/>
        <a:p>
          <a:endParaRPr lang="de-DE"/>
        </a:p>
      </dgm:t>
    </dgm:pt>
    <dgm:pt modelId="{8994D2F0-DE9C-4460-A145-EF5A6C709642}">
      <dgm:prSet phldrT="[Text]"/>
      <dgm:spPr/>
      <dgm:t>
        <a:bodyPr/>
        <a:lstStyle/>
        <a:p>
          <a:r>
            <a:rPr lang="en-US" noProof="0" dirty="0" smtClean="0"/>
            <a:t>Internal controls and risk management  </a:t>
          </a:r>
        </a:p>
        <a:p>
          <a:r>
            <a:rPr lang="en-US" noProof="0" dirty="0" smtClean="0"/>
            <a:t>of the </a:t>
          </a:r>
          <a:r>
            <a:rPr lang="en-US" strike="noStrike" noProof="0" dirty="0" smtClean="0">
              <a:solidFill>
                <a:schemeClr val="tx1"/>
              </a:solidFill>
            </a:rPr>
            <a:t>institutions</a:t>
          </a:r>
          <a:endParaRPr lang="en-US" strike="noStrike" noProof="0" dirty="0">
            <a:solidFill>
              <a:schemeClr val="tx1"/>
            </a:solidFill>
          </a:endParaRPr>
        </a:p>
      </dgm:t>
    </dgm:pt>
    <dgm:pt modelId="{C45AA587-8CAC-4165-BC78-AF8500BEEB27}" type="parTrans" cxnId="{20592D85-95CE-448D-95C5-83884BC37437}">
      <dgm:prSet/>
      <dgm:spPr/>
      <dgm:t>
        <a:bodyPr/>
        <a:lstStyle/>
        <a:p>
          <a:endParaRPr lang="de-DE"/>
        </a:p>
      </dgm:t>
    </dgm:pt>
    <dgm:pt modelId="{1C284B6C-47B1-4E95-8C02-BC150624DBDD}" type="sibTrans" cxnId="{20592D85-95CE-448D-95C5-83884BC37437}">
      <dgm:prSet/>
      <dgm:spPr/>
      <dgm:t>
        <a:bodyPr/>
        <a:lstStyle/>
        <a:p>
          <a:endParaRPr lang="de-DE"/>
        </a:p>
      </dgm:t>
    </dgm:pt>
    <dgm:pt modelId="{C527E39F-26D8-43AA-BB4C-D0BF4461634E}">
      <dgm:prSet phldrT="[Text]"/>
      <dgm:spPr/>
      <dgm:t>
        <a:bodyPr/>
        <a:lstStyle/>
        <a:p>
          <a:r>
            <a:rPr lang="en-US" noProof="0" dirty="0" smtClean="0"/>
            <a:t>Off-site supervision  by using v</a:t>
          </a:r>
          <a:r>
            <a:rPr lang="en-US" b="0" noProof="0" dirty="0" smtClean="0">
              <a:solidFill>
                <a:schemeClr val="tx1"/>
              </a:solidFill>
            </a:rPr>
            <a:t>arious information sources for daily supervision and risk assessment; including</a:t>
          </a:r>
          <a:r>
            <a:rPr lang="en-US" noProof="0" dirty="0" smtClean="0"/>
            <a:t>  the auditors long form report as a central element </a:t>
          </a:r>
          <a:endParaRPr lang="en-US" noProof="0" dirty="0"/>
        </a:p>
      </dgm:t>
    </dgm:pt>
    <dgm:pt modelId="{34AA2DF8-F9C9-4932-AEF7-6BE85B967870}" type="parTrans" cxnId="{D8827EB6-C300-4593-B0F2-49A48A9DB80E}">
      <dgm:prSet/>
      <dgm:spPr/>
      <dgm:t>
        <a:bodyPr/>
        <a:lstStyle/>
        <a:p>
          <a:endParaRPr lang="de-DE"/>
        </a:p>
      </dgm:t>
    </dgm:pt>
    <dgm:pt modelId="{A4729E3F-BE5B-4519-94DB-1C2599F62541}" type="sibTrans" cxnId="{D8827EB6-C300-4593-B0F2-49A48A9DB80E}">
      <dgm:prSet/>
      <dgm:spPr/>
      <dgm:t>
        <a:bodyPr/>
        <a:lstStyle/>
        <a:p>
          <a:endParaRPr lang="de-DE"/>
        </a:p>
      </dgm:t>
    </dgm:pt>
    <dgm:pt modelId="{20D52B6B-6323-44AD-B3B7-BD5962587318}" type="pres">
      <dgm:prSet presAssocID="{752582FA-E353-4BB7-874B-2393294A2578}" presName="compositeShape" presStyleCnt="0">
        <dgm:presLayoutVars>
          <dgm:dir/>
          <dgm:resizeHandles/>
        </dgm:presLayoutVars>
      </dgm:prSet>
      <dgm:spPr/>
    </dgm:pt>
    <dgm:pt modelId="{39034736-52EE-4A7E-8EDE-EA6C62939AF4}" type="pres">
      <dgm:prSet presAssocID="{752582FA-E353-4BB7-874B-2393294A2578}" presName="pyramid" presStyleLbl="node1" presStyleIdx="0" presStyleCnt="1"/>
      <dgm:spPr/>
    </dgm:pt>
    <dgm:pt modelId="{6548C747-B46A-405B-8F2E-CCC0D2ACFAD3}" type="pres">
      <dgm:prSet presAssocID="{752582FA-E353-4BB7-874B-2393294A2578}" presName="theList" presStyleCnt="0"/>
      <dgm:spPr/>
    </dgm:pt>
    <dgm:pt modelId="{4463DEBD-743A-44D6-AF8E-CF4E17C911F6}" type="pres">
      <dgm:prSet presAssocID="{952DBA8C-3956-43A5-AEA3-CC7E74BC54A3}" presName="aNode" presStyleLbl="fgAcc1" presStyleIdx="0" presStyleCnt="4" custScaleY="5714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6A96970-5C13-4108-983D-E4F721AE7ABE}" type="pres">
      <dgm:prSet presAssocID="{952DBA8C-3956-43A5-AEA3-CC7E74BC54A3}" presName="aSpace" presStyleCnt="0"/>
      <dgm:spPr/>
    </dgm:pt>
    <dgm:pt modelId="{A6371C1D-119A-4BAE-8B76-CB5DE0A029EE}" type="pres">
      <dgm:prSet presAssocID="{C527E39F-26D8-43AA-BB4C-D0BF4461634E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483AA7D-8D05-484E-A258-473B49021027}" type="pres">
      <dgm:prSet presAssocID="{C527E39F-26D8-43AA-BB4C-D0BF4461634E}" presName="aSpace" presStyleCnt="0"/>
      <dgm:spPr/>
    </dgm:pt>
    <dgm:pt modelId="{41EA17EC-5C0D-4354-A956-502A3C57349D}" type="pres">
      <dgm:prSet presAssocID="{0A498E02-6DC6-4C89-A59E-72EB78F78C5F}" presName="aNode" presStyleLbl="fgAcc1" presStyleIdx="2" presStyleCnt="4" custScaleY="6154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6CAFD6D-7852-460E-9E56-527A0E249A86}" type="pres">
      <dgm:prSet presAssocID="{0A498E02-6DC6-4C89-A59E-72EB78F78C5F}" presName="aSpace" presStyleCnt="0"/>
      <dgm:spPr/>
    </dgm:pt>
    <dgm:pt modelId="{E4BC82EC-CA0C-4DE5-B971-857D22F4D766}" type="pres">
      <dgm:prSet presAssocID="{8994D2F0-DE9C-4460-A145-EF5A6C709642}" presName="aNode" presStyleLbl="fgAcc1" presStyleIdx="3" presStyleCnt="4" custScaleY="5555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87AA521-3360-47D5-8CB9-A8968335C757}" type="pres">
      <dgm:prSet presAssocID="{8994D2F0-DE9C-4460-A145-EF5A6C709642}" presName="aSpace" presStyleCnt="0"/>
      <dgm:spPr/>
    </dgm:pt>
  </dgm:ptLst>
  <dgm:cxnLst>
    <dgm:cxn modelId="{20592D85-95CE-448D-95C5-83884BC37437}" srcId="{752582FA-E353-4BB7-874B-2393294A2578}" destId="{8994D2F0-DE9C-4460-A145-EF5A6C709642}" srcOrd="3" destOrd="0" parTransId="{C45AA587-8CAC-4165-BC78-AF8500BEEB27}" sibTransId="{1C284B6C-47B1-4E95-8C02-BC150624DBDD}"/>
    <dgm:cxn modelId="{5E4B7EA3-0706-4B42-95BF-64869634F379}" srcId="{752582FA-E353-4BB7-874B-2393294A2578}" destId="{0A498E02-6DC6-4C89-A59E-72EB78F78C5F}" srcOrd="2" destOrd="0" parTransId="{EDE0D87F-DABE-4F58-B8C9-57940EC46FB0}" sibTransId="{C4DBA118-3F68-4F06-A88E-1EFB8DC39E9A}"/>
    <dgm:cxn modelId="{B340ECC8-C630-4F8F-82C1-436EC1B6AE4A}" type="presOf" srcId="{C527E39F-26D8-43AA-BB4C-D0BF4461634E}" destId="{A6371C1D-119A-4BAE-8B76-CB5DE0A029EE}" srcOrd="0" destOrd="0" presId="urn:microsoft.com/office/officeart/2005/8/layout/pyramid2"/>
    <dgm:cxn modelId="{D8827EB6-C300-4593-B0F2-49A48A9DB80E}" srcId="{752582FA-E353-4BB7-874B-2393294A2578}" destId="{C527E39F-26D8-43AA-BB4C-D0BF4461634E}" srcOrd="1" destOrd="0" parTransId="{34AA2DF8-F9C9-4932-AEF7-6BE85B967870}" sibTransId="{A4729E3F-BE5B-4519-94DB-1C2599F62541}"/>
    <dgm:cxn modelId="{B9DBA40C-6F04-4BB9-BF87-107034E70C67}" type="presOf" srcId="{8994D2F0-DE9C-4460-A145-EF5A6C709642}" destId="{E4BC82EC-CA0C-4DE5-B971-857D22F4D766}" srcOrd="0" destOrd="0" presId="urn:microsoft.com/office/officeart/2005/8/layout/pyramid2"/>
    <dgm:cxn modelId="{939C568A-2713-4835-B88C-4B3938271D50}" type="presOf" srcId="{0A498E02-6DC6-4C89-A59E-72EB78F78C5F}" destId="{41EA17EC-5C0D-4354-A956-502A3C57349D}" srcOrd="0" destOrd="0" presId="urn:microsoft.com/office/officeart/2005/8/layout/pyramid2"/>
    <dgm:cxn modelId="{70131631-77EE-4014-BA71-5D42C3505CDF}" type="presOf" srcId="{752582FA-E353-4BB7-874B-2393294A2578}" destId="{20D52B6B-6323-44AD-B3B7-BD5962587318}" srcOrd="0" destOrd="0" presId="urn:microsoft.com/office/officeart/2005/8/layout/pyramid2"/>
    <dgm:cxn modelId="{058DEEF9-DB6A-4713-B301-5AD00FFFCFE5}" srcId="{752582FA-E353-4BB7-874B-2393294A2578}" destId="{952DBA8C-3956-43A5-AEA3-CC7E74BC54A3}" srcOrd="0" destOrd="0" parTransId="{2B023EE5-C863-4FE3-9AE8-70D2A23F8D5A}" sibTransId="{30A1350E-5737-46DA-AA8C-13CB63D7AAF8}"/>
    <dgm:cxn modelId="{3C8DA3FE-F776-4F80-8D96-F0432B57ACC5}" type="presOf" srcId="{952DBA8C-3956-43A5-AEA3-CC7E74BC54A3}" destId="{4463DEBD-743A-44D6-AF8E-CF4E17C911F6}" srcOrd="0" destOrd="0" presId="urn:microsoft.com/office/officeart/2005/8/layout/pyramid2"/>
    <dgm:cxn modelId="{3B02A510-886F-4D63-B34B-0BE9F9268C2F}" type="presParOf" srcId="{20D52B6B-6323-44AD-B3B7-BD5962587318}" destId="{39034736-52EE-4A7E-8EDE-EA6C62939AF4}" srcOrd="0" destOrd="0" presId="urn:microsoft.com/office/officeart/2005/8/layout/pyramid2"/>
    <dgm:cxn modelId="{D9EBBABC-558C-48D9-9BE9-D8BC8E9D5653}" type="presParOf" srcId="{20D52B6B-6323-44AD-B3B7-BD5962587318}" destId="{6548C747-B46A-405B-8F2E-CCC0D2ACFAD3}" srcOrd="1" destOrd="0" presId="urn:microsoft.com/office/officeart/2005/8/layout/pyramid2"/>
    <dgm:cxn modelId="{2F96CBFB-6366-4108-A0A6-0B296985B90D}" type="presParOf" srcId="{6548C747-B46A-405B-8F2E-CCC0D2ACFAD3}" destId="{4463DEBD-743A-44D6-AF8E-CF4E17C911F6}" srcOrd="0" destOrd="0" presId="urn:microsoft.com/office/officeart/2005/8/layout/pyramid2"/>
    <dgm:cxn modelId="{42247000-7C1A-4D12-9DD4-544BA4EA59AA}" type="presParOf" srcId="{6548C747-B46A-405B-8F2E-CCC0D2ACFAD3}" destId="{96A96970-5C13-4108-983D-E4F721AE7ABE}" srcOrd="1" destOrd="0" presId="urn:microsoft.com/office/officeart/2005/8/layout/pyramid2"/>
    <dgm:cxn modelId="{55D16BF1-401B-461A-85FF-238051893302}" type="presParOf" srcId="{6548C747-B46A-405B-8F2E-CCC0D2ACFAD3}" destId="{A6371C1D-119A-4BAE-8B76-CB5DE0A029EE}" srcOrd="2" destOrd="0" presId="urn:microsoft.com/office/officeart/2005/8/layout/pyramid2"/>
    <dgm:cxn modelId="{B9742608-1FF9-498E-A621-E4481D60292C}" type="presParOf" srcId="{6548C747-B46A-405B-8F2E-CCC0D2ACFAD3}" destId="{0483AA7D-8D05-484E-A258-473B49021027}" srcOrd="3" destOrd="0" presId="urn:microsoft.com/office/officeart/2005/8/layout/pyramid2"/>
    <dgm:cxn modelId="{05B67B78-CF3C-49B1-B1B5-8A9B6B740A4B}" type="presParOf" srcId="{6548C747-B46A-405B-8F2E-CCC0D2ACFAD3}" destId="{41EA17EC-5C0D-4354-A956-502A3C57349D}" srcOrd="4" destOrd="0" presId="urn:microsoft.com/office/officeart/2005/8/layout/pyramid2"/>
    <dgm:cxn modelId="{9F26494A-82BC-4294-B8A4-9988071B979B}" type="presParOf" srcId="{6548C747-B46A-405B-8F2E-CCC0D2ACFAD3}" destId="{56CAFD6D-7852-460E-9E56-527A0E249A86}" srcOrd="5" destOrd="0" presId="urn:microsoft.com/office/officeart/2005/8/layout/pyramid2"/>
    <dgm:cxn modelId="{44E6E6BB-2FDA-4049-8A03-0D012B6F29B9}" type="presParOf" srcId="{6548C747-B46A-405B-8F2E-CCC0D2ACFAD3}" destId="{E4BC82EC-CA0C-4DE5-B971-857D22F4D766}" srcOrd="6" destOrd="0" presId="urn:microsoft.com/office/officeart/2005/8/layout/pyramid2"/>
    <dgm:cxn modelId="{B4FF0142-AC74-4AE5-8578-FEC50AA52532}" type="presParOf" srcId="{6548C747-B46A-405B-8F2E-CCC0D2ACFAD3}" destId="{087AA521-3360-47D5-8CB9-A8968335C757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269F0E-D361-48AE-8E4F-9B41972DB939}" type="doc">
      <dgm:prSet loTypeId="urn:microsoft.com/office/officeart/2005/8/layout/default" loCatId="list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de-DE"/>
        </a:p>
      </dgm:t>
    </dgm:pt>
    <dgm:pt modelId="{EBF13CE4-1585-4839-9D52-9FD449A9106D}">
      <dgm:prSet phldrT="[Text]" custT="1"/>
      <dgm:spPr/>
      <dgm:t>
        <a:bodyPr/>
        <a:lstStyle/>
        <a:p>
          <a:r>
            <a:rPr lang="de-DE" sz="1100" dirty="0" err="1" smtClean="0">
              <a:solidFill>
                <a:schemeClr val="tx1"/>
              </a:solidFill>
            </a:rPr>
            <a:t>Lending</a:t>
          </a:r>
          <a:r>
            <a:rPr lang="de-DE" sz="1100" dirty="0" smtClean="0">
              <a:solidFill>
                <a:schemeClr val="tx1"/>
              </a:solidFill>
            </a:rPr>
            <a:t> </a:t>
          </a:r>
          <a:r>
            <a:rPr lang="de-DE" sz="1100" dirty="0" err="1" smtClean="0">
              <a:solidFill>
                <a:schemeClr val="tx1"/>
              </a:solidFill>
            </a:rPr>
            <a:t>business</a:t>
          </a:r>
          <a:endParaRPr lang="de-DE" sz="1100" dirty="0">
            <a:solidFill>
              <a:schemeClr val="tx1"/>
            </a:solidFill>
          </a:endParaRPr>
        </a:p>
      </dgm:t>
    </dgm:pt>
    <dgm:pt modelId="{5B95A8C3-A047-4587-9A4E-328865E0C00F}" type="parTrans" cxnId="{0E6AAD8C-D3A3-41AB-8262-C7C05F29ECE9}">
      <dgm:prSet/>
      <dgm:spPr/>
      <dgm:t>
        <a:bodyPr/>
        <a:lstStyle/>
        <a:p>
          <a:endParaRPr lang="de-DE"/>
        </a:p>
      </dgm:t>
    </dgm:pt>
    <dgm:pt modelId="{9DA67FB7-5E00-4672-823F-61EFD3FDAD75}" type="sibTrans" cxnId="{0E6AAD8C-D3A3-41AB-8262-C7C05F29ECE9}">
      <dgm:prSet/>
      <dgm:spPr/>
      <dgm:t>
        <a:bodyPr/>
        <a:lstStyle/>
        <a:p>
          <a:endParaRPr lang="de-DE"/>
        </a:p>
      </dgm:t>
    </dgm:pt>
    <dgm:pt modelId="{441A1A4E-C3C4-4CDA-9251-2CC66D8E0DA7}">
      <dgm:prSet phldrT="[Text]" custT="1"/>
      <dgm:spPr/>
      <dgm:t>
        <a:bodyPr/>
        <a:lstStyle/>
        <a:p>
          <a:r>
            <a:rPr lang="de-DE" sz="1100" dirty="0" err="1" smtClean="0">
              <a:solidFill>
                <a:schemeClr val="tx1"/>
              </a:solidFill>
            </a:rPr>
            <a:t>Trading</a:t>
          </a:r>
          <a:r>
            <a:rPr lang="de-DE" sz="1100" dirty="0" smtClean="0">
              <a:solidFill>
                <a:schemeClr val="tx1"/>
              </a:solidFill>
            </a:rPr>
            <a:t> </a:t>
          </a:r>
          <a:r>
            <a:rPr lang="de-DE" sz="1100" dirty="0" err="1" smtClean="0">
              <a:solidFill>
                <a:schemeClr val="tx1"/>
              </a:solidFill>
            </a:rPr>
            <a:t>business</a:t>
          </a:r>
          <a:endParaRPr lang="de-DE" sz="1100" dirty="0">
            <a:solidFill>
              <a:schemeClr val="tx1"/>
            </a:solidFill>
          </a:endParaRPr>
        </a:p>
      </dgm:t>
    </dgm:pt>
    <dgm:pt modelId="{976870DE-17C0-4694-AA58-4DCBC088C81B}" type="parTrans" cxnId="{2A500671-C946-44A9-9D7E-6FEC8B069C90}">
      <dgm:prSet/>
      <dgm:spPr/>
      <dgm:t>
        <a:bodyPr/>
        <a:lstStyle/>
        <a:p>
          <a:endParaRPr lang="de-DE"/>
        </a:p>
      </dgm:t>
    </dgm:pt>
    <dgm:pt modelId="{AF09F1A6-0E91-41F0-8AFD-01661903A2EE}" type="sibTrans" cxnId="{2A500671-C946-44A9-9D7E-6FEC8B069C90}">
      <dgm:prSet/>
      <dgm:spPr/>
      <dgm:t>
        <a:bodyPr/>
        <a:lstStyle/>
        <a:p>
          <a:endParaRPr lang="de-DE"/>
        </a:p>
      </dgm:t>
    </dgm:pt>
    <dgm:pt modelId="{757C8D17-E341-4083-82D6-7CACBE5FC350}" type="pres">
      <dgm:prSet presAssocID="{DB269F0E-D361-48AE-8E4F-9B41972DB93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697885E3-D666-4BE9-B701-19BC068C5B16}" type="pres">
      <dgm:prSet presAssocID="{EBF13CE4-1585-4839-9D52-9FD449A9106D}" presName="node" presStyleLbl="node1" presStyleIdx="0" presStyleCnt="2" custLinFactNeighborX="-50716" custLinFactNeighborY="4908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92A5706-9CBD-425E-9463-E18E8D326952}" type="pres">
      <dgm:prSet presAssocID="{9DA67FB7-5E00-4672-823F-61EFD3FDAD75}" presName="sibTrans" presStyleCnt="0"/>
      <dgm:spPr/>
    </dgm:pt>
    <dgm:pt modelId="{21BBED79-78BE-4F41-B696-5FB856B75237}" type="pres">
      <dgm:prSet presAssocID="{441A1A4E-C3C4-4CDA-9251-2CC66D8E0DA7}" presName="node" presStyleLbl="node1" presStyleIdx="1" presStyleCnt="2" custLinFactNeighborX="-1973" custLinFactNeighborY="1111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0E6AAD8C-D3A3-41AB-8262-C7C05F29ECE9}" srcId="{DB269F0E-D361-48AE-8E4F-9B41972DB939}" destId="{EBF13CE4-1585-4839-9D52-9FD449A9106D}" srcOrd="0" destOrd="0" parTransId="{5B95A8C3-A047-4587-9A4E-328865E0C00F}" sibTransId="{9DA67FB7-5E00-4672-823F-61EFD3FDAD75}"/>
    <dgm:cxn modelId="{B3B2D40D-F99D-4D02-B696-815EF8D6EB4A}" type="presOf" srcId="{EBF13CE4-1585-4839-9D52-9FD449A9106D}" destId="{697885E3-D666-4BE9-B701-19BC068C5B16}" srcOrd="0" destOrd="0" presId="urn:microsoft.com/office/officeart/2005/8/layout/default"/>
    <dgm:cxn modelId="{2A500671-C946-44A9-9D7E-6FEC8B069C90}" srcId="{DB269F0E-D361-48AE-8E4F-9B41972DB939}" destId="{441A1A4E-C3C4-4CDA-9251-2CC66D8E0DA7}" srcOrd="1" destOrd="0" parTransId="{976870DE-17C0-4694-AA58-4DCBC088C81B}" sibTransId="{AF09F1A6-0E91-41F0-8AFD-01661903A2EE}"/>
    <dgm:cxn modelId="{84CF37F6-8954-4885-A227-638C89EF5939}" type="presOf" srcId="{441A1A4E-C3C4-4CDA-9251-2CC66D8E0DA7}" destId="{21BBED79-78BE-4F41-B696-5FB856B75237}" srcOrd="0" destOrd="0" presId="urn:microsoft.com/office/officeart/2005/8/layout/default"/>
    <dgm:cxn modelId="{E81C053E-CFB3-4F5E-931F-27DF92A673B3}" type="presOf" srcId="{DB269F0E-D361-48AE-8E4F-9B41972DB939}" destId="{757C8D17-E341-4083-82D6-7CACBE5FC350}" srcOrd="0" destOrd="0" presId="urn:microsoft.com/office/officeart/2005/8/layout/default"/>
    <dgm:cxn modelId="{6343E710-9119-46EF-96CF-6E5E84DC9125}" type="presParOf" srcId="{757C8D17-E341-4083-82D6-7CACBE5FC350}" destId="{697885E3-D666-4BE9-B701-19BC068C5B16}" srcOrd="0" destOrd="0" presId="urn:microsoft.com/office/officeart/2005/8/layout/default"/>
    <dgm:cxn modelId="{0F44FD0B-45BD-4424-BA06-59CAEB7F0B51}" type="presParOf" srcId="{757C8D17-E341-4083-82D6-7CACBE5FC350}" destId="{192A5706-9CBD-425E-9463-E18E8D326952}" srcOrd="1" destOrd="0" presId="urn:microsoft.com/office/officeart/2005/8/layout/default"/>
    <dgm:cxn modelId="{6F84A3C2-8508-43B7-9073-C6EC735614D9}" type="presParOf" srcId="{757C8D17-E341-4083-82D6-7CACBE5FC350}" destId="{21BBED79-78BE-4F41-B696-5FB856B7523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269F0E-D361-48AE-8E4F-9B41972DB939}" type="doc">
      <dgm:prSet loTypeId="urn:microsoft.com/office/officeart/2005/8/layout/default" loCatId="list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de-DE"/>
        </a:p>
      </dgm:t>
    </dgm:pt>
    <dgm:pt modelId="{EBF13CE4-1585-4839-9D52-9FD449A9106D}">
      <dgm:prSet phldrT="[Text]"/>
      <dgm:spPr/>
      <dgm:t>
        <a:bodyPr/>
        <a:lstStyle/>
        <a:p>
          <a:r>
            <a:rPr lang="de-DE" dirty="0" smtClean="0"/>
            <a:t>Counterparty </a:t>
          </a:r>
          <a:r>
            <a:rPr lang="de-DE" dirty="0" err="1" smtClean="0"/>
            <a:t>risk</a:t>
          </a:r>
          <a:endParaRPr lang="de-DE" dirty="0"/>
        </a:p>
      </dgm:t>
    </dgm:pt>
    <dgm:pt modelId="{5B95A8C3-A047-4587-9A4E-328865E0C00F}" type="parTrans" cxnId="{0E6AAD8C-D3A3-41AB-8262-C7C05F29ECE9}">
      <dgm:prSet/>
      <dgm:spPr/>
      <dgm:t>
        <a:bodyPr/>
        <a:lstStyle/>
        <a:p>
          <a:endParaRPr lang="de-DE"/>
        </a:p>
      </dgm:t>
    </dgm:pt>
    <dgm:pt modelId="{9DA67FB7-5E00-4672-823F-61EFD3FDAD75}" type="sibTrans" cxnId="{0E6AAD8C-D3A3-41AB-8262-C7C05F29ECE9}">
      <dgm:prSet/>
      <dgm:spPr/>
      <dgm:t>
        <a:bodyPr/>
        <a:lstStyle/>
        <a:p>
          <a:endParaRPr lang="de-DE"/>
        </a:p>
      </dgm:t>
    </dgm:pt>
    <dgm:pt modelId="{441A1A4E-C3C4-4CDA-9251-2CC66D8E0DA7}">
      <dgm:prSet phldrT="[Text]"/>
      <dgm:spPr/>
      <dgm:t>
        <a:bodyPr/>
        <a:lstStyle/>
        <a:p>
          <a:r>
            <a:rPr lang="de-DE" dirty="0" smtClean="0"/>
            <a:t>Market </a:t>
          </a:r>
          <a:r>
            <a:rPr lang="de-DE" dirty="0" err="1" smtClean="0"/>
            <a:t>price</a:t>
          </a:r>
          <a:r>
            <a:rPr lang="de-DE" dirty="0" smtClean="0"/>
            <a:t> </a:t>
          </a:r>
          <a:r>
            <a:rPr lang="de-DE" dirty="0" err="1" smtClean="0"/>
            <a:t>risk</a:t>
          </a:r>
          <a:endParaRPr lang="de-DE" dirty="0"/>
        </a:p>
      </dgm:t>
    </dgm:pt>
    <dgm:pt modelId="{976870DE-17C0-4694-AA58-4DCBC088C81B}" type="parTrans" cxnId="{2A500671-C946-44A9-9D7E-6FEC8B069C90}">
      <dgm:prSet/>
      <dgm:spPr/>
      <dgm:t>
        <a:bodyPr/>
        <a:lstStyle/>
        <a:p>
          <a:endParaRPr lang="de-DE"/>
        </a:p>
      </dgm:t>
    </dgm:pt>
    <dgm:pt modelId="{AF09F1A6-0E91-41F0-8AFD-01661903A2EE}" type="sibTrans" cxnId="{2A500671-C946-44A9-9D7E-6FEC8B069C90}">
      <dgm:prSet/>
      <dgm:spPr/>
      <dgm:t>
        <a:bodyPr/>
        <a:lstStyle/>
        <a:p>
          <a:endParaRPr lang="de-DE"/>
        </a:p>
      </dgm:t>
    </dgm:pt>
    <dgm:pt modelId="{289FD374-4135-4859-90A9-2F8AB9C70B5A}">
      <dgm:prSet phldrT="[Text]"/>
      <dgm:spPr/>
      <dgm:t>
        <a:bodyPr/>
        <a:lstStyle/>
        <a:p>
          <a:r>
            <a:rPr lang="de-DE" dirty="0" err="1" smtClean="0"/>
            <a:t>Liquidity</a:t>
          </a:r>
          <a:r>
            <a:rPr lang="de-DE" dirty="0" smtClean="0"/>
            <a:t> </a:t>
          </a:r>
        </a:p>
        <a:p>
          <a:r>
            <a:rPr lang="de-DE" dirty="0" err="1" smtClean="0"/>
            <a:t>risk</a:t>
          </a:r>
          <a:endParaRPr lang="de-DE" dirty="0"/>
        </a:p>
      </dgm:t>
    </dgm:pt>
    <dgm:pt modelId="{A574413D-FF92-4383-B182-011C82A70D53}" type="parTrans" cxnId="{64E7091C-CDEB-4312-86BF-806CFEF629A1}">
      <dgm:prSet/>
      <dgm:spPr/>
      <dgm:t>
        <a:bodyPr/>
        <a:lstStyle/>
        <a:p>
          <a:endParaRPr lang="de-DE"/>
        </a:p>
      </dgm:t>
    </dgm:pt>
    <dgm:pt modelId="{606645F5-68B2-4AC4-9709-60A627F6AAA4}" type="sibTrans" cxnId="{64E7091C-CDEB-4312-86BF-806CFEF629A1}">
      <dgm:prSet/>
      <dgm:spPr/>
      <dgm:t>
        <a:bodyPr/>
        <a:lstStyle/>
        <a:p>
          <a:endParaRPr lang="de-DE"/>
        </a:p>
      </dgm:t>
    </dgm:pt>
    <dgm:pt modelId="{110DC43B-2D75-4F29-8114-0F8E41135AD3}">
      <dgm:prSet phldrT="[Text]"/>
      <dgm:spPr/>
      <dgm:t>
        <a:bodyPr/>
        <a:lstStyle/>
        <a:p>
          <a:r>
            <a:rPr lang="de-DE" dirty="0" smtClean="0"/>
            <a:t>Operational </a:t>
          </a:r>
          <a:r>
            <a:rPr lang="de-DE" dirty="0" err="1" smtClean="0"/>
            <a:t>risk</a:t>
          </a:r>
          <a:endParaRPr lang="de-DE" dirty="0"/>
        </a:p>
      </dgm:t>
    </dgm:pt>
    <dgm:pt modelId="{F3A11677-8614-4658-8D3B-5396556DF484}" type="parTrans" cxnId="{A1021808-2C43-4B37-BC53-982DF83A6350}">
      <dgm:prSet/>
      <dgm:spPr/>
      <dgm:t>
        <a:bodyPr/>
        <a:lstStyle/>
        <a:p>
          <a:endParaRPr lang="de-DE"/>
        </a:p>
      </dgm:t>
    </dgm:pt>
    <dgm:pt modelId="{7C09C9F3-D8BD-4D08-8AF7-33DFAC013A9A}" type="sibTrans" cxnId="{A1021808-2C43-4B37-BC53-982DF83A6350}">
      <dgm:prSet/>
      <dgm:spPr/>
      <dgm:t>
        <a:bodyPr/>
        <a:lstStyle/>
        <a:p>
          <a:endParaRPr lang="de-DE"/>
        </a:p>
      </dgm:t>
    </dgm:pt>
    <dgm:pt modelId="{757C8D17-E341-4083-82D6-7CACBE5FC350}" type="pres">
      <dgm:prSet presAssocID="{DB269F0E-D361-48AE-8E4F-9B41972DB93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697885E3-D666-4BE9-B701-19BC068C5B16}" type="pres">
      <dgm:prSet presAssocID="{EBF13CE4-1585-4839-9D52-9FD449A9106D}" presName="node" presStyleLbl="node1" presStyleIdx="0" presStyleCnt="4" custLinFactNeighborX="-50716" custLinFactNeighborY="4908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92A5706-9CBD-425E-9463-E18E8D326952}" type="pres">
      <dgm:prSet presAssocID="{9DA67FB7-5E00-4672-823F-61EFD3FDAD75}" presName="sibTrans" presStyleCnt="0"/>
      <dgm:spPr/>
    </dgm:pt>
    <dgm:pt modelId="{21BBED79-78BE-4F41-B696-5FB856B75237}" type="pres">
      <dgm:prSet presAssocID="{441A1A4E-C3C4-4CDA-9251-2CC66D8E0DA7}" presName="node" presStyleLbl="node1" presStyleIdx="1" presStyleCnt="4" custLinFactNeighborX="-1973" custLinFactNeighborY="1111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E9D553D-B36C-435D-85C6-02B9033A0E90}" type="pres">
      <dgm:prSet presAssocID="{AF09F1A6-0E91-41F0-8AFD-01661903A2EE}" presName="sibTrans" presStyleCnt="0"/>
      <dgm:spPr/>
    </dgm:pt>
    <dgm:pt modelId="{3E947FE5-24AB-4D15-A995-FD436B5A35A8}" type="pres">
      <dgm:prSet presAssocID="{289FD374-4135-4859-90A9-2F8AB9C70B5A}" presName="node" presStyleLbl="node1" presStyleIdx="2" presStyleCnt="4" custLinFactNeighborY="1361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DBDF4A-9893-4590-9685-AAC08E066B79}" type="pres">
      <dgm:prSet presAssocID="{606645F5-68B2-4AC4-9709-60A627F6AAA4}" presName="sibTrans" presStyleCnt="0"/>
      <dgm:spPr/>
    </dgm:pt>
    <dgm:pt modelId="{F6FC155E-2E0D-4806-9F7B-A88612D1BB5E}" type="pres">
      <dgm:prSet presAssocID="{110DC43B-2D75-4F29-8114-0F8E41135AD3}" presName="node" presStyleLbl="node1" presStyleIdx="3" presStyleCnt="4" custLinFactNeighborY="2108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CE9EC14-FAD3-48B6-BA06-B4D6C4911FE8}" type="presOf" srcId="{441A1A4E-C3C4-4CDA-9251-2CC66D8E0DA7}" destId="{21BBED79-78BE-4F41-B696-5FB856B75237}" srcOrd="0" destOrd="0" presId="urn:microsoft.com/office/officeart/2005/8/layout/default"/>
    <dgm:cxn modelId="{8300D090-FA58-4603-A8F5-070B438AB2E2}" type="presOf" srcId="{289FD374-4135-4859-90A9-2F8AB9C70B5A}" destId="{3E947FE5-24AB-4D15-A995-FD436B5A35A8}" srcOrd="0" destOrd="0" presId="urn:microsoft.com/office/officeart/2005/8/layout/default"/>
    <dgm:cxn modelId="{64E7091C-CDEB-4312-86BF-806CFEF629A1}" srcId="{DB269F0E-D361-48AE-8E4F-9B41972DB939}" destId="{289FD374-4135-4859-90A9-2F8AB9C70B5A}" srcOrd="2" destOrd="0" parTransId="{A574413D-FF92-4383-B182-011C82A70D53}" sibTransId="{606645F5-68B2-4AC4-9709-60A627F6AAA4}"/>
    <dgm:cxn modelId="{A1021808-2C43-4B37-BC53-982DF83A6350}" srcId="{DB269F0E-D361-48AE-8E4F-9B41972DB939}" destId="{110DC43B-2D75-4F29-8114-0F8E41135AD3}" srcOrd="3" destOrd="0" parTransId="{F3A11677-8614-4658-8D3B-5396556DF484}" sibTransId="{7C09C9F3-D8BD-4D08-8AF7-33DFAC013A9A}"/>
    <dgm:cxn modelId="{2A500671-C946-44A9-9D7E-6FEC8B069C90}" srcId="{DB269F0E-D361-48AE-8E4F-9B41972DB939}" destId="{441A1A4E-C3C4-4CDA-9251-2CC66D8E0DA7}" srcOrd="1" destOrd="0" parTransId="{976870DE-17C0-4694-AA58-4DCBC088C81B}" sibTransId="{AF09F1A6-0E91-41F0-8AFD-01661903A2EE}"/>
    <dgm:cxn modelId="{0E6AAD8C-D3A3-41AB-8262-C7C05F29ECE9}" srcId="{DB269F0E-D361-48AE-8E4F-9B41972DB939}" destId="{EBF13CE4-1585-4839-9D52-9FD449A9106D}" srcOrd="0" destOrd="0" parTransId="{5B95A8C3-A047-4587-9A4E-328865E0C00F}" sibTransId="{9DA67FB7-5E00-4672-823F-61EFD3FDAD75}"/>
    <dgm:cxn modelId="{882D6A81-068F-4496-978A-2E1F5D51E0E9}" type="presOf" srcId="{DB269F0E-D361-48AE-8E4F-9B41972DB939}" destId="{757C8D17-E341-4083-82D6-7CACBE5FC350}" srcOrd="0" destOrd="0" presId="urn:microsoft.com/office/officeart/2005/8/layout/default"/>
    <dgm:cxn modelId="{2A28E5B5-3C50-410B-9A3C-0E4F8797F4F6}" type="presOf" srcId="{110DC43B-2D75-4F29-8114-0F8E41135AD3}" destId="{F6FC155E-2E0D-4806-9F7B-A88612D1BB5E}" srcOrd="0" destOrd="0" presId="urn:microsoft.com/office/officeart/2005/8/layout/default"/>
    <dgm:cxn modelId="{34995B73-0B59-412A-BC73-522DA2126F49}" type="presOf" srcId="{EBF13CE4-1585-4839-9D52-9FD449A9106D}" destId="{697885E3-D666-4BE9-B701-19BC068C5B16}" srcOrd="0" destOrd="0" presId="urn:microsoft.com/office/officeart/2005/8/layout/default"/>
    <dgm:cxn modelId="{A344AF14-5AC2-4DEA-878E-4689839288B8}" type="presParOf" srcId="{757C8D17-E341-4083-82D6-7CACBE5FC350}" destId="{697885E3-D666-4BE9-B701-19BC068C5B16}" srcOrd="0" destOrd="0" presId="urn:microsoft.com/office/officeart/2005/8/layout/default"/>
    <dgm:cxn modelId="{8B7C1267-028F-4F48-9FA0-BEB4D4F4414D}" type="presParOf" srcId="{757C8D17-E341-4083-82D6-7CACBE5FC350}" destId="{192A5706-9CBD-425E-9463-E18E8D326952}" srcOrd="1" destOrd="0" presId="urn:microsoft.com/office/officeart/2005/8/layout/default"/>
    <dgm:cxn modelId="{4068975A-E054-47A3-864A-B64BF18EE44F}" type="presParOf" srcId="{757C8D17-E341-4083-82D6-7CACBE5FC350}" destId="{21BBED79-78BE-4F41-B696-5FB856B75237}" srcOrd="2" destOrd="0" presId="urn:microsoft.com/office/officeart/2005/8/layout/default"/>
    <dgm:cxn modelId="{B049F7C2-3AA5-4D37-A548-D4F9BFF54D16}" type="presParOf" srcId="{757C8D17-E341-4083-82D6-7CACBE5FC350}" destId="{4E9D553D-B36C-435D-85C6-02B9033A0E90}" srcOrd="3" destOrd="0" presId="urn:microsoft.com/office/officeart/2005/8/layout/default"/>
    <dgm:cxn modelId="{A7EA8D7D-3990-49F4-BF52-24B05748818A}" type="presParOf" srcId="{757C8D17-E341-4083-82D6-7CACBE5FC350}" destId="{3E947FE5-24AB-4D15-A995-FD436B5A35A8}" srcOrd="4" destOrd="0" presId="urn:microsoft.com/office/officeart/2005/8/layout/default"/>
    <dgm:cxn modelId="{6C955FEF-803A-4C2F-A490-6FBB819AFF35}" type="presParOf" srcId="{757C8D17-E341-4083-82D6-7CACBE5FC350}" destId="{41DBDF4A-9893-4590-9685-AAC08E066B79}" srcOrd="5" destOrd="0" presId="urn:microsoft.com/office/officeart/2005/8/layout/default"/>
    <dgm:cxn modelId="{AC5DE5A6-B0DB-46F0-BD76-E97E2BD17D44}" type="presParOf" srcId="{757C8D17-E341-4083-82D6-7CACBE5FC350}" destId="{F6FC155E-2E0D-4806-9F7B-A88612D1BB5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034736-52EE-4A7E-8EDE-EA6C62939AF4}">
      <dsp:nvSpPr>
        <dsp:cNvPr id="0" name=""/>
        <dsp:cNvSpPr/>
      </dsp:nvSpPr>
      <dsp:spPr>
        <a:xfrm>
          <a:off x="1827202" y="0"/>
          <a:ext cx="3960440" cy="396044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63DEBD-743A-44D6-AF8E-CF4E17C911F6}">
      <dsp:nvSpPr>
        <dsp:cNvPr id="0" name=""/>
        <dsp:cNvSpPr/>
      </dsp:nvSpPr>
      <dsp:spPr>
        <a:xfrm>
          <a:off x="3807422" y="397626"/>
          <a:ext cx="2574286" cy="5578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0" kern="1200" noProof="0" dirty="0" smtClean="0"/>
            <a:t>Final responsibility for prudential  supervision by </a:t>
          </a:r>
          <a:r>
            <a:rPr lang="en-US" sz="900" b="0" kern="1200" noProof="0" dirty="0" err="1" smtClean="0"/>
            <a:t>BaFin</a:t>
          </a:r>
          <a:r>
            <a:rPr lang="en-US" sz="900" b="0" kern="1200" noProof="0" dirty="0" smtClean="0"/>
            <a:t>, in close cooperation with Deutsche Bundesbank </a:t>
          </a:r>
          <a:endParaRPr lang="en-US" sz="900" b="0" kern="1200" noProof="0" dirty="0"/>
        </a:p>
      </dsp:txBody>
      <dsp:txXfrm>
        <a:off x="3807422" y="397626"/>
        <a:ext cx="2574286" cy="557812"/>
      </dsp:txXfrm>
    </dsp:sp>
    <dsp:sp modelId="{A6371C1D-119A-4BAE-8B76-CB5DE0A029EE}">
      <dsp:nvSpPr>
        <dsp:cNvPr id="0" name=""/>
        <dsp:cNvSpPr/>
      </dsp:nvSpPr>
      <dsp:spPr>
        <a:xfrm>
          <a:off x="3807422" y="1077462"/>
          <a:ext cx="2574286" cy="976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/>
            <a:t>Off-site supervision  by using v</a:t>
          </a:r>
          <a:r>
            <a:rPr lang="en-US" sz="900" b="0" kern="1200" noProof="0" dirty="0" smtClean="0">
              <a:solidFill>
                <a:schemeClr val="tx1"/>
              </a:solidFill>
            </a:rPr>
            <a:t>arious information sources for daily supervision and risk assessment; including</a:t>
          </a:r>
          <a:r>
            <a:rPr lang="en-US" sz="900" kern="1200" noProof="0" dirty="0" smtClean="0"/>
            <a:t>  the auditors long form report as a central element </a:t>
          </a:r>
          <a:endParaRPr lang="en-US" sz="900" kern="1200" noProof="0" dirty="0"/>
        </a:p>
      </dsp:txBody>
      <dsp:txXfrm>
        <a:off x="3807422" y="1077462"/>
        <a:ext cx="2574286" cy="976186"/>
      </dsp:txXfrm>
    </dsp:sp>
    <dsp:sp modelId="{41EA17EC-5C0D-4354-A956-502A3C57349D}">
      <dsp:nvSpPr>
        <dsp:cNvPr id="0" name=""/>
        <dsp:cNvSpPr/>
      </dsp:nvSpPr>
      <dsp:spPr>
        <a:xfrm>
          <a:off x="3807422" y="2175672"/>
          <a:ext cx="2574286" cy="60082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0" kern="1200" noProof="0" dirty="0" smtClean="0">
              <a:solidFill>
                <a:schemeClr val="tx1"/>
              </a:solidFill>
            </a:rPr>
            <a:t>special audits (sect. 44 Banking Act)  by Deutsche Bundesbank and external auditors</a:t>
          </a:r>
          <a:endParaRPr lang="en-US" sz="900" b="0" kern="1200" noProof="0" dirty="0">
            <a:solidFill>
              <a:schemeClr val="tx1"/>
            </a:solidFill>
          </a:endParaRPr>
        </a:p>
      </dsp:txBody>
      <dsp:txXfrm>
        <a:off x="3807422" y="2175672"/>
        <a:ext cx="2574286" cy="600823"/>
      </dsp:txXfrm>
    </dsp:sp>
    <dsp:sp modelId="{E4BC82EC-CA0C-4DE5-B971-857D22F4D766}">
      <dsp:nvSpPr>
        <dsp:cNvPr id="0" name=""/>
        <dsp:cNvSpPr/>
      </dsp:nvSpPr>
      <dsp:spPr>
        <a:xfrm>
          <a:off x="3807422" y="2898518"/>
          <a:ext cx="2574286" cy="54227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/>
            <a:t>Internal controls and risk management 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noProof="0" dirty="0" smtClean="0"/>
            <a:t>of the </a:t>
          </a:r>
          <a:r>
            <a:rPr lang="en-US" sz="900" strike="noStrike" kern="1200" noProof="0" dirty="0" smtClean="0">
              <a:solidFill>
                <a:schemeClr val="tx1"/>
              </a:solidFill>
            </a:rPr>
            <a:t>institutions</a:t>
          </a:r>
          <a:endParaRPr lang="en-US" sz="900" strike="noStrike" kern="1200" noProof="0" dirty="0">
            <a:solidFill>
              <a:schemeClr val="tx1"/>
            </a:solidFill>
          </a:endParaRPr>
        </a:p>
      </dsp:txBody>
      <dsp:txXfrm>
        <a:off x="3807422" y="2898518"/>
        <a:ext cx="2574286" cy="54227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7885E3-D666-4BE9-B701-19BC068C5B16}">
      <dsp:nvSpPr>
        <dsp:cNvPr id="0" name=""/>
        <dsp:cNvSpPr/>
      </dsp:nvSpPr>
      <dsp:spPr>
        <a:xfrm>
          <a:off x="0" y="801"/>
          <a:ext cx="1078783" cy="64727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err="1" smtClean="0">
              <a:solidFill>
                <a:schemeClr val="tx1"/>
              </a:solidFill>
            </a:rPr>
            <a:t>Lending</a:t>
          </a:r>
          <a:r>
            <a:rPr lang="de-DE" sz="1100" kern="1200" dirty="0" smtClean="0">
              <a:solidFill>
                <a:schemeClr val="tx1"/>
              </a:solidFill>
            </a:rPr>
            <a:t> </a:t>
          </a:r>
          <a:r>
            <a:rPr lang="de-DE" sz="1100" kern="1200" dirty="0" err="1" smtClean="0">
              <a:solidFill>
                <a:schemeClr val="tx1"/>
              </a:solidFill>
            </a:rPr>
            <a:t>business</a:t>
          </a:r>
          <a:endParaRPr lang="de-DE" sz="1100" kern="1200" dirty="0">
            <a:solidFill>
              <a:schemeClr val="tx1"/>
            </a:solidFill>
          </a:endParaRPr>
        </a:p>
      </dsp:txBody>
      <dsp:txXfrm>
        <a:off x="0" y="801"/>
        <a:ext cx="1078783" cy="647270"/>
      </dsp:txXfrm>
    </dsp:sp>
    <dsp:sp modelId="{21BBED79-78BE-4F41-B696-5FB856B75237}">
      <dsp:nvSpPr>
        <dsp:cNvPr id="0" name=""/>
        <dsp:cNvSpPr/>
      </dsp:nvSpPr>
      <dsp:spPr>
        <a:xfrm>
          <a:off x="1688838" y="801"/>
          <a:ext cx="1078783" cy="64727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err="1" smtClean="0">
              <a:solidFill>
                <a:schemeClr val="tx1"/>
              </a:solidFill>
            </a:rPr>
            <a:t>Trading</a:t>
          </a:r>
          <a:r>
            <a:rPr lang="de-DE" sz="1100" kern="1200" dirty="0" smtClean="0">
              <a:solidFill>
                <a:schemeClr val="tx1"/>
              </a:solidFill>
            </a:rPr>
            <a:t> </a:t>
          </a:r>
          <a:r>
            <a:rPr lang="de-DE" sz="1100" kern="1200" dirty="0" err="1" smtClean="0">
              <a:solidFill>
                <a:schemeClr val="tx1"/>
              </a:solidFill>
            </a:rPr>
            <a:t>business</a:t>
          </a:r>
          <a:endParaRPr lang="de-DE" sz="1100" kern="1200" dirty="0">
            <a:solidFill>
              <a:schemeClr val="tx1"/>
            </a:solidFill>
          </a:endParaRPr>
        </a:p>
      </dsp:txBody>
      <dsp:txXfrm>
        <a:off x="1688838" y="801"/>
        <a:ext cx="1078783" cy="64727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7885E3-D666-4BE9-B701-19BC068C5B16}">
      <dsp:nvSpPr>
        <dsp:cNvPr id="0" name=""/>
        <dsp:cNvSpPr/>
      </dsp:nvSpPr>
      <dsp:spPr>
        <a:xfrm>
          <a:off x="0" y="169500"/>
          <a:ext cx="1037646" cy="6225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/>
            <a:t>Counterparty </a:t>
          </a:r>
          <a:r>
            <a:rPr lang="de-DE" sz="1100" kern="1200" dirty="0" err="1" smtClean="0"/>
            <a:t>risk</a:t>
          </a:r>
          <a:endParaRPr lang="de-DE" sz="1100" kern="1200" dirty="0"/>
        </a:p>
      </dsp:txBody>
      <dsp:txXfrm>
        <a:off x="0" y="169500"/>
        <a:ext cx="1037646" cy="622587"/>
      </dsp:txXfrm>
    </dsp:sp>
    <dsp:sp modelId="{21BBED79-78BE-4F41-B696-5FB856B75237}">
      <dsp:nvSpPr>
        <dsp:cNvPr id="0" name=""/>
        <dsp:cNvSpPr/>
      </dsp:nvSpPr>
      <dsp:spPr>
        <a:xfrm>
          <a:off x="1122246" y="153938"/>
          <a:ext cx="1037646" cy="6225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/>
            <a:t>Market </a:t>
          </a:r>
          <a:r>
            <a:rPr lang="de-DE" sz="1100" kern="1200" dirty="0" err="1" smtClean="0"/>
            <a:t>price</a:t>
          </a:r>
          <a:r>
            <a:rPr lang="de-DE" sz="1100" kern="1200" dirty="0" smtClean="0"/>
            <a:t> </a:t>
          </a:r>
          <a:r>
            <a:rPr lang="de-DE" sz="1100" kern="1200" dirty="0" err="1" smtClean="0"/>
            <a:t>risk</a:t>
          </a:r>
          <a:endParaRPr lang="de-DE" sz="1100" kern="1200" dirty="0"/>
        </a:p>
      </dsp:txBody>
      <dsp:txXfrm>
        <a:off x="1122246" y="153938"/>
        <a:ext cx="1037646" cy="622587"/>
      </dsp:txXfrm>
    </dsp:sp>
    <dsp:sp modelId="{3E947FE5-24AB-4D15-A995-FD436B5A35A8}">
      <dsp:nvSpPr>
        <dsp:cNvPr id="0" name=""/>
        <dsp:cNvSpPr/>
      </dsp:nvSpPr>
      <dsp:spPr>
        <a:xfrm>
          <a:off x="2284130" y="169500"/>
          <a:ext cx="1037646" cy="6225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err="1" smtClean="0"/>
            <a:t>Liquidity</a:t>
          </a:r>
          <a:r>
            <a:rPr lang="de-DE" sz="1100" kern="1200" dirty="0" smtClean="0"/>
            <a:t>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err="1" smtClean="0"/>
            <a:t>risk</a:t>
          </a:r>
          <a:endParaRPr lang="de-DE" sz="1100" kern="1200" dirty="0"/>
        </a:p>
      </dsp:txBody>
      <dsp:txXfrm>
        <a:off x="2284130" y="169500"/>
        <a:ext cx="1037646" cy="622587"/>
      </dsp:txXfrm>
    </dsp:sp>
    <dsp:sp modelId="{F6FC155E-2E0D-4806-9F7B-A88612D1BB5E}">
      <dsp:nvSpPr>
        <dsp:cNvPr id="0" name=""/>
        <dsp:cNvSpPr/>
      </dsp:nvSpPr>
      <dsp:spPr>
        <a:xfrm>
          <a:off x="3425541" y="169500"/>
          <a:ext cx="1037646" cy="6225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/>
            <a:t>Operational </a:t>
          </a:r>
          <a:r>
            <a:rPr lang="de-DE" sz="1100" kern="1200" dirty="0" err="1" smtClean="0"/>
            <a:t>risk</a:t>
          </a:r>
          <a:endParaRPr lang="de-DE" sz="1100" kern="1200" dirty="0"/>
        </a:p>
      </dsp:txBody>
      <dsp:txXfrm>
        <a:off x="3425541" y="169500"/>
        <a:ext cx="1037646" cy="6225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A57D6D-FDA0-44C7-879E-D3A45C9E06F1}" type="slidenum">
              <a:rPr lang="de-DE" altLang="en-US"/>
              <a:pPr/>
              <a:t>‹Nr.›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105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Klicken Sie, um die Textformatierung des Masters zu bearbeiten.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C7DBD8-8DC3-40F7-B4FF-A87E7B568B84}" type="slidenum">
              <a:rPr lang="de-DE" altLang="en-US"/>
              <a:pPr/>
              <a:t>‹Nr.›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4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7DBD8-8DC3-40F7-B4FF-A87E7B568B84}" type="slidenum">
              <a:rPr lang="de-DE" altLang="en-US" smtClean="0"/>
              <a:pPr/>
              <a:t>1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7DBD8-8DC3-40F7-B4FF-A87E7B568B84}" type="slidenum">
              <a:rPr lang="de-DE" altLang="en-US" smtClean="0"/>
              <a:pPr/>
              <a:t>2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7DBD8-8DC3-40F7-B4FF-A87E7B568B84}" type="slidenum">
              <a:rPr lang="de-DE" altLang="en-US" smtClean="0"/>
              <a:pPr/>
              <a:t>3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7DBD8-8DC3-40F7-B4FF-A87E7B568B84}" type="slidenum">
              <a:rPr lang="de-DE" altLang="en-US" smtClean="0"/>
              <a:pPr/>
              <a:t>4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7DBD8-8DC3-40F7-B4FF-A87E7B568B84}" type="slidenum">
              <a:rPr lang="de-DE" altLang="en-US" smtClean="0"/>
              <a:pPr/>
              <a:t>5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241C20-2033-4B08-9C7E-1C7839608AE1}" type="slidenum">
              <a:rPr lang="de-DE" altLang="en-US" smtClean="0"/>
              <a:pPr>
                <a:defRPr/>
              </a:pPr>
              <a:t>6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7DBD8-8DC3-40F7-B4FF-A87E7B568B84}" type="slidenum">
              <a:rPr lang="de-DE" altLang="en-US" smtClean="0"/>
              <a:pPr/>
              <a:t>7</a:t>
            </a:fld>
            <a:endParaRPr lang="de-DE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7DBD8-8DC3-40F7-B4FF-A87E7B568B84}" type="slidenum">
              <a:rPr lang="de-DE" altLang="en-US" smtClean="0"/>
              <a:pPr/>
              <a:t>8</a:t>
            </a:fld>
            <a:endParaRPr lang="de-DE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762000" y="1693863"/>
            <a:ext cx="9142413" cy="5540375"/>
          </a:xfrm>
          <a:prstGeom prst="rect">
            <a:avLst/>
          </a:prstGeom>
          <a:solidFill>
            <a:srgbClr val="E6E6E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27125" y="3260725"/>
            <a:ext cx="8382000" cy="2054225"/>
          </a:xfrm>
        </p:spPr>
        <p:txBody>
          <a:bodyPr/>
          <a:lstStyle>
            <a:lvl1pPr>
              <a:lnSpc>
                <a:spcPts val="5400"/>
              </a:lnSpc>
              <a:defRPr sz="4200"/>
            </a:lvl1pPr>
          </a:lstStyle>
          <a:p>
            <a:r>
              <a:rPr lang="de-DE" altLang="en-US" smtClean="0"/>
              <a:t>Titelmasterformat durch Klicken bearbeiten</a:t>
            </a:r>
            <a:endParaRPr lang="de-DE" altLang="en-US"/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313" y="190500"/>
            <a:ext cx="1816100" cy="990600"/>
          </a:xfrm>
          <a:prstGeom prst="rect">
            <a:avLst/>
          </a:prstGeom>
          <a:noFill/>
        </p:spPr>
      </p:pic>
      <p:sp>
        <p:nvSpPr>
          <p:cNvPr id="4107" name="Rectangle 1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Minimum Requirements for Risk Management – MaRisk – | 04.09.2013 | Page 1</a:t>
            </a:r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Minimum Requirements for Risk Management – MaRisk – | 04.09.2013 | Page 1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86650" y="1403350"/>
            <a:ext cx="2114550" cy="55435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43000" y="1403350"/>
            <a:ext cx="6191250" cy="55435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Minimum Requirements for Risk Management – MaRisk – | 04.09.2013 | Page 1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Minimum Requirements for Risk Management – MaRisk – | 04.09.2013 | Page 1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2963" y="5141913"/>
            <a:ext cx="9067800" cy="1589087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42963" y="3390900"/>
            <a:ext cx="9067800" cy="1751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Minimum Requirements for Risk Management – MaRisk – | 04.09.2013 | Page 1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43000" y="2362200"/>
            <a:ext cx="4152900" cy="4584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8300" y="2362200"/>
            <a:ext cx="4152900" cy="4584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Minimum Requirements for Risk Management – MaRisk – | 04.09.2013 | Page 1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320675"/>
            <a:ext cx="9601200" cy="13335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3400" y="1790700"/>
            <a:ext cx="4713288" cy="746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3400" y="2536825"/>
            <a:ext cx="4713288" cy="4610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19725" y="1790700"/>
            <a:ext cx="4714875" cy="746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19725" y="2536825"/>
            <a:ext cx="4714875" cy="4610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Minimum Requirements for Risk Management – MaRisk – | 04.09.2013 | Page 1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Minimum Requirements for Risk Management – MaRisk – | 04.09.2013 | Page 1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Minimum Requirements for Risk Management – MaRisk – | 04.09.2013 | Page 1</a:t>
            </a:r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319088"/>
            <a:ext cx="3509963" cy="13557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70363" y="319088"/>
            <a:ext cx="5964237" cy="68278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3400" y="1674813"/>
            <a:ext cx="3509963" cy="547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Minimum Requirements for Risk Management – MaRisk – | 04.09.2013 | Page 1</a:t>
            </a:r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90738" y="5600700"/>
            <a:ext cx="6400800" cy="6619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090738" y="714375"/>
            <a:ext cx="6400800" cy="4800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090738" y="6262688"/>
            <a:ext cx="6400800" cy="9382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Minimum Requirements for Risk Management – MaRisk – | 04.09.2013 | Page 1</a:t>
            </a:r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762000" y="2135188"/>
            <a:ext cx="9142413" cy="5099050"/>
          </a:xfrm>
          <a:prstGeom prst="rect">
            <a:avLst/>
          </a:prstGeom>
          <a:solidFill>
            <a:srgbClr val="E6E6E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62000" y="1143000"/>
            <a:ext cx="9142413" cy="954088"/>
          </a:xfrm>
          <a:prstGeom prst="rect">
            <a:avLst/>
          </a:prstGeom>
          <a:solidFill>
            <a:srgbClr val="E6E6E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1403350"/>
            <a:ext cx="8456613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Hier klicken, um Master-Titelformat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2362200"/>
            <a:ext cx="8458200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Hier klicken, um Master-Textformat zu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</a:p>
        </p:txBody>
      </p:sp>
      <p:pic>
        <p:nvPicPr>
          <p:cNvPr id="1036" name="Picture 12" descr="KlLogoBaFin_S_RG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672513" y="174625"/>
            <a:ext cx="1241425" cy="677863"/>
          </a:xfrm>
          <a:prstGeom prst="rect">
            <a:avLst/>
          </a:prstGeom>
          <a:noFill/>
        </p:spPr>
      </p:pic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0" y="7445375"/>
            <a:ext cx="91408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+mn-lt"/>
              </a:defRPr>
            </a:lvl1pPr>
          </a:lstStyle>
          <a:p>
            <a:r>
              <a:rPr lang="en-US" smtClean="0"/>
              <a:t>Minimum Requirements for Risk Management – MaRisk – | 04.09.2013 | Page 1</a:t>
            </a:r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1066800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defTabSz="1066800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2pPr>
      <a:lvl3pPr algn="l" defTabSz="1066800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3pPr>
      <a:lvl4pPr algn="l" defTabSz="1066800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4pPr>
      <a:lvl5pPr algn="l" defTabSz="1066800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5pPr>
      <a:lvl6pPr marL="457200" algn="l" defTabSz="1066800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6pPr>
      <a:lvl7pPr marL="914400" algn="l" defTabSz="1066800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7pPr>
      <a:lvl8pPr marL="1371600" algn="l" defTabSz="1066800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8pPr>
      <a:lvl9pPr marL="1828800" algn="l" defTabSz="1066800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Verdana" pitchFamily="34" charset="0"/>
        </a:defRPr>
      </a:lvl9pPr>
    </p:titleStyle>
    <p:bodyStyle>
      <a:lvl1pPr algn="l" defTabSz="1066800" rtl="0" eaLnBrk="1" fontAlgn="base" hangingPunct="1">
        <a:lnSpc>
          <a:spcPts val="2600"/>
        </a:lnSpc>
        <a:spcBef>
          <a:spcPts val="1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77825" indent="-376238" algn="l" defTabSz="1066800" rtl="0" eaLnBrk="1" fontAlgn="base" hangingPunct="1">
        <a:lnSpc>
          <a:spcPts val="2600"/>
        </a:lnSpc>
        <a:spcBef>
          <a:spcPts val="1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762000" indent="-382588" algn="l" defTabSz="1066800" rtl="0" eaLnBrk="1" fontAlgn="base" hangingPunct="1">
        <a:lnSpc>
          <a:spcPts val="2600"/>
        </a:lnSpc>
        <a:spcBef>
          <a:spcPts val="1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139825" indent="-376238" algn="l" defTabSz="1066800" rtl="0" eaLnBrk="1" fontAlgn="base" hangingPunct="1">
        <a:lnSpc>
          <a:spcPts val="2600"/>
        </a:lnSpc>
        <a:spcBef>
          <a:spcPts val="1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4pPr>
      <a:lvl5pPr marL="1527175" indent="-385763" algn="l" defTabSz="1066800" rtl="0" eaLnBrk="1" fontAlgn="base" hangingPunct="1">
        <a:lnSpc>
          <a:spcPts val="2600"/>
        </a:lnSpc>
        <a:spcBef>
          <a:spcPts val="1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1984375" indent="-385763" algn="l" defTabSz="1066800" rtl="0" eaLnBrk="1" fontAlgn="base" hangingPunct="1">
        <a:lnSpc>
          <a:spcPts val="2600"/>
        </a:lnSpc>
        <a:spcBef>
          <a:spcPts val="1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441575" indent="-385763" algn="l" defTabSz="1066800" rtl="0" eaLnBrk="1" fontAlgn="base" hangingPunct="1">
        <a:lnSpc>
          <a:spcPts val="2600"/>
        </a:lnSpc>
        <a:spcBef>
          <a:spcPts val="1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2898775" indent="-385763" algn="l" defTabSz="1066800" rtl="0" eaLnBrk="1" fontAlgn="base" hangingPunct="1">
        <a:lnSpc>
          <a:spcPts val="2600"/>
        </a:lnSpc>
        <a:spcBef>
          <a:spcPts val="1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355975" indent="-385763" algn="l" defTabSz="1066800" rtl="0" eaLnBrk="1" fontAlgn="base" hangingPunct="1">
        <a:lnSpc>
          <a:spcPts val="2600"/>
        </a:lnSpc>
        <a:spcBef>
          <a:spcPts val="1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Dirk.Kramer@bafin.d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A54@bafin.d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7496" y="2344316"/>
            <a:ext cx="9103866" cy="2016224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GB" sz="2800" b="1" dirty="0" smtClean="0"/>
              <a:t>Proportionality </a:t>
            </a:r>
            <a:br>
              <a:rPr lang="en-GB" sz="2800" b="1" dirty="0" smtClean="0"/>
            </a:br>
            <a:r>
              <a:rPr lang="en-GB" sz="2800" b="1" dirty="0" smtClean="0"/>
              <a:t>as the Core Principle of the Supervision </a:t>
            </a:r>
            <a:br>
              <a:rPr lang="en-GB" sz="2800" b="1" dirty="0" smtClean="0"/>
            </a:br>
            <a:r>
              <a:rPr lang="en-GB" sz="2800" b="1" dirty="0" smtClean="0"/>
              <a:t>of a Heterogeneous Banking Sector</a:t>
            </a:r>
            <a:r>
              <a:rPr lang="en-US" altLang="de-DE" sz="3600" b="1" i="1" dirty="0" smtClean="0"/>
              <a:t> </a:t>
            </a:r>
            <a:br>
              <a:rPr lang="en-US" altLang="de-DE" sz="3600" b="1" i="1" dirty="0" smtClean="0"/>
            </a:br>
            <a:r>
              <a:rPr lang="en-US" altLang="de-DE" sz="2400" b="1" i="1" dirty="0" smtClean="0"/>
              <a:t/>
            </a:r>
            <a:br>
              <a:rPr lang="en-US" altLang="de-DE" sz="2400" b="1" i="1" dirty="0" smtClean="0"/>
            </a:br>
            <a:r>
              <a:rPr lang="en-US" altLang="de-DE" sz="2000" b="1" i="1" dirty="0" smtClean="0"/>
              <a:t>Lessons Learned From Germany </a:t>
            </a:r>
            <a:br>
              <a:rPr lang="en-US" altLang="de-DE" sz="2000" b="1" i="1" dirty="0" smtClean="0"/>
            </a:br>
            <a:r>
              <a:rPr lang="en-US" altLang="de-DE" sz="2000" b="1" i="1" dirty="0" smtClean="0"/>
              <a:t>with an heterogeneous banking sector</a:t>
            </a:r>
            <a:br>
              <a:rPr lang="en-US" altLang="de-DE" sz="2000" b="1" i="1" dirty="0" smtClean="0"/>
            </a:br>
            <a:r>
              <a:rPr lang="en-US" altLang="de-DE" sz="2000" b="1" i="1" dirty="0" smtClean="0"/>
              <a:t> of roughly 2,000 banks </a:t>
            </a:r>
            <a:r>
              <a:rPr lang="en-US" altLang="de-DE" sz="3600" dirty="0" smtClean="0"/>
              <a:t/>
            </a:r>
            <a:br>
              <a:rPr lang="en-US" altLang="de-DE" sz="3600" dirty="0" smtClean="0"/>
            </a:br>
            <a:r>
              <a:rPr lang="en-US" altLang="de-DE" sz="1400" b="1" i="1" dirty="0" smtClean="0"/>
              <a:t/>
            </a:r>
            <a:br>
              <a:rPr lang="en-US" altLang="de-DE" sz="1400" b="1" i="1" dirty="0" smtClean="0"/>
            </a:br>
            <a:r>
              <a:rPr lang="de-DE" altLang="de-DE" sz="1400" b="1" i="1" dirty="0" smtClean="0"/>
              <a:t>Dirk Kramer </a:t>
            </a:r>
            <a:br>
              <a:rPr lang="de-DE" altLang="de-DE" sz="1400" b="1" i="1" dirty="0" smtClean="0"/>
            </a:br>
            <a:r>
              <a:rPr lang="de-DE" altLang="de-DE" sz="1400" b="1" i="1" dirty="0" smtClean="0"/>
              <a:t>Federal Financial </a:t>
            </a:r>
            <a:r>
              <a:rPr lang="de-DE" altLang="de-DE" sz="1400" b="1" i="1" dirty="0" err="1" smtClean="0"/>
              <a:t>Supervisory</a:t>
            </a:r>
            <a:r>
              <a:rPr lang="de-DE" altLang="de-DE" sz="1400" b="1" i="1" dirty="0" smtClean="0"/>
              <a:t> Authority (Germany)</a:t>
            </a:r>
            <a:br>
              <a:rPr lang="de-DE" altLang="de-DE" sz="1400" b="1" i="1" dirty="0" smtClean="0"/>
            </a:br>
            <a:r>
              <a:rPr lang="de-DE" altLang="de-DE" sz="1400" i="1" dirty="0" smtClean="0"/>
              <a:t>(Bundesanstalt für Finanzdienstleistungsaufsicht; BaFin)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en-US" altLang="de-DE" sz="1400" b="1" i="1" dirty="0" smtClean="0"/>
              <a:t/>
            </a:r>
            <a:br>
              <a:rPr lang="en-US" altLang="de-DE" sz="1400" b="1" i="1" dirty="0" smtClean="0"/>
            </a:br>
            <a:r>
              <a:rPr lang="en-US" altLang="de-DE" sz="1400" b="1" i="1" dirty="0" smtClean="0"/>
              <a:t/>
            </a:r>
            <a:br>
              <a:rPr lang="en-US" altLang="de-DE" sz="1400" b="1" i="1" dirty="0" smtClean="0"/>
            </a:br>
            <a:r>
              <a:rPr lang="en-US" altLang="de-DE" sz="2800" dirty="0" smtClean="0"/>
              <a:t/>
            </a:r>
            <a:br>
              <a:rPr lang="en-US" altLang="de-DE" sz="2800" dirty="0" smtClean="0"/>
            </a:br>
            <a:r>
              <a:rPr lang="de-DE" altLang="de-DE" sz="2500" b="1" dirty="0" smtClean="0"/>
              <a:t>     </a:t>
            </a:r>
            <a:r>
              <a:rPr lang="de-DE" altLang="de-DE" sz="2500" b="1" dirty="0"/>
              <a:t/>
            </a:r>
            <a:br>
              <a:rPr lang="de-DE" altLang="de-DE" sz="2500" b="1" dirty="0"/>
            </a:br>
            <a:r>
              <a:rPr lang="de-DE" altLang="de-DE" sz="2500" b="1" dirty="0"/>
              <a:t/>
            </a:r>
            <a:br>
              <a:rPr lang="de-DE" altLang="de-DE" sz="2500" b="1" dirty="0"/>
            </a:br>
            <a:endParaRPr lang="de-DE" altLang="de-DE" sz="25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97496" y="6376764"/>
            <a:ext cx="90730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de-DE" sz="12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EBA Workshop  „The application of proportionality measures in the EBA‘s regulatory work“ </a:t>
            </a:r>
          </a:p>
          <a:p>
            <a:pPr algn="ctr">
              <a:defRPr/>
            </a:pPr>
            <a:r>
              <a:rPr lang="en-US" altLang="de-DE" sz="12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London, October 22 2013</a:t>
            </a:r>
          </a:p>
          <a:p>
            <a:pPr algn="ctr">
              <a:defRPr/>
            </a:pPr>
            <a:endParaRPr lang="de-DE" altLang="de-DE" sz="1200" b="1" i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4294967295"/>
          </p:nvPr>
        </p:nvSpPr>
        <p:spPr>
          <a:xfrm>
            <a:off x="762000" y="7445375"/>
            <a:ext cx="9140825" cy="371475"/>
          </a:xfrm>
          <a:prstGeom prst="rect">
            <a:avLst/>
          </a:prstGeom>
        </p:spPr>
        <p:txBody>
          <a:bodyPr/>
          <a:lstStyle/>
          <a:p>
            <a:r>
              <a:rPr lang="en-US" sz="800" dirty="0" smtClean="0">
                <a:latin typeface="+mn-lt"/>
              </a:rPr>
              <a:t>Proportionality – Regulation &amp; Supervision | 22.October.2013 | Page 1</a:t>
            </a:r>
            <a:endParaRPr lang="de-DE" sz="8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504" y="2056284"/>
            <a:ext cx="9001000" cy="5041007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200"/>
              </a:spcBef>
              <a:buNone/>
            </a:pPr>
            <a:endParaRPr lang="en-US" sz="600" b="1" dirty="0" smtClean="0"/>
          </a:p>
          <a:p>
            <a:pPr lvl="1">
              <a:lnSpc>
                <a:spcPct val="100000"/>
              </a:lnSpc>
              <a:spcBef>
                <a:spcPts val="200"/>
              </a:spcBef>
              <a:buNone/>
            </a:pPr>
            <a:endParaRPr lang="en-US" b="1" dirty="0" smtClean="0"/>
          </a:p>
          <a:p>
            <a:pPr lvl="1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b="1" dirty="0" smtClean="0"/>
              <a:t>Background</a:t>
            </a:r>
          </a:p>
          <a:p>
            <a:pPr lvl="1">
              <a:lnSpc>
                <a:spcPct val="100000"/>
              </a:lnSpc>
              <a:spcBef>
                <a:spcPts val="200"/>
              </a:spcBef>
            </a:pPr>
            <a:endParaRPr lang="en-US" b="1" dirty="0" smtClean="0"/>
          </a:p>
          <a:p>
            <a:pPr lvl="2">
              <a:lnSpc>
                <a:spcPct val="100000"/>
              </a:lnSpc>
              <a:spcBef>
                <a:spcPts val="200"/>
              </a:spcBef>
            </a:pPr>
            <a:r>
              <a:rPr lang="en-US" dirty="0" smtClean="0"/>
              <a:t>Heterogeneity of the German financial system (roughly 2,000 institutions varying by size, complexity, business model, etc.)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buNone/>
            </a:pPr>
            <a:endParaRPr lang="en-US" dirty="0" smtClean="0"/>
          </a:p>
          <a:p>
            <a:pPr lvl="2">
              <a:lnSpc>
                <a:spcPct val="100000"/>
              </a:lnSpc>
              <a:spcBef>
                <a:spcPts val="200"/>
              </a:spcBef>
            </a:pPr>
            <a:r>
              <a:rPr lang="en-US" dirty="0" smtClean="0"/>
              <a:t>Our understanding of Pillar 2 requirements 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buNone/>
            </a:pPr>
            <a:endParaRPr lang="en-US" dirty="0" smtClean="0"/>
          </a:p>
          <a:p>
            <a:pPr lvl="3">
              <a:lnSpc>
                <a:spcPct val="100000"/>
              </a:lnSpc>
              <a:spcBef>
                <a:spcPts val="200"/>
              </a:spcBef>
            </a:pPr>
            <a:r>
              <a:rPr lang="en-US" dirty="0" smtClean="0"/>
              <a:t>Qualitative proportional requirements</a:t>
            </a:r>
          </a:p>
          <a:p>
            <a:pPr lvl="3">
              <a:lnSpc>
                <a:spcPct val="100000"/>
              </a:lnSpc>
              <a:spcBef>
                <a:spcPts val="200"/>
              </a:spcBef>
            </a:pPr>
            <a:r>
              <a:rPr lang="en-US" dirty="0" smtClean="0"/>
              <a:t>Focus on </a:t>
            </a:r>
            <a:r>
              <a:rPr lang="en-US" dirty="0" err="1" smtClean="0"/>
              <a:t>organisational</a:t>
            </a:r>
            <a:r>
              <a:rPr lang="en-US" dirty="0" smtClean="0"/>
              <a:t> structures &amp; processes</a:t>
            </a:r>
          </a:p>
          <a:p>
            <a:pPr lvl="3">
              <a:lnSpc>
                <a:spcPct val="100000"/>
              </a:lnSpc>
              <a:spcBef>
                <a:spcPts val="200"/>
              </a:spcBef>
            </a:pPr>
            <a:r>
              <a:rPr lang="en-US" dirty="0" smtClean="0"/>
              <a:t>Recognition as a management tool for banks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buNone/>
            </a:pPr>
            <a:endParaRPr lang="en-US" dirty="0" smtClean="0"/>
          </a:p>
          <a:p>
            <a:pPr lvl="2">
              <a:lnSpc>
                <a:spcPct val="100000"/>
              </a:lnSpc>
              <a:spcBef>
                <a:spcPts val="200"/>
              </a:spcBef>
            </a:pPr>
            <a:r>
              <a:rPr lang="en-US" dirty="0" smtClean="0"/>
              <a:t>Long-term experience with qualitative supervision   </a:t>
            </a:r>
          </a:p>
          <a:p>
            <a:pPr lvl="2">
              <a:lnSpc>
                <a:spcPct val="100000"/>
              </a:lnSpc>
              <a:spcBef>
                <a:spcPts val="200"/>
              </a:spcBef>
            </a:pPr>
            <a:endParaRPr lang="en-US" dirty="0" smtClean="0"/>
          </a:p>
          <a:p>
            <a:pPr lvl="2">
              <a:lnSpc>
                <a:spcPct val="100000"/>
              </a:lnSpc>
              <a:spcBef>
                <a:spcPts val="200"/>
              </a:spcBef>
              <a:buNone/>
            </a:pPr>
            <a:endParaRPr lang="en-US" dirty="0" smtClean="0"/>
          </a:p>
          <a:p>
            <a:pPr lvl="2">
              <a:lnSpc>
                <a:spcPct val="100000"/>
              </a:lnSpc>
              <a:spcBef>
                <a:spcPts val="200"/>
              </a:spcBef>
              <a:buNone/>
            </a:pPr>
            <a:endParaRPr lang="en-US" dirty="0" smtClean="0"/>
          </a:p>
          <a:p>
            <a:pPr lvl="1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dirty="0" smtClean="0">
                <a:sym typeface="Wingdings" pitchFamily="2" charset="2"/>
              </a:rPr>
              <a:t>	</a:t>
            </a:r>
            <a:r>
              <a:rPr lang="en-US" dirty="0" smtClean="0">
                <a:sym typeface="Symbol" pitchFamily="18" charset="2"/>
              </a:rPr>
              <a:t> 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dirty="0" smtClean="0">
                <a:sym typeface="Symbol" pitchFamily="18" charset="2"/>
              </a:rPr>
              <a:t>    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buNone/>
            </a:pPr>
            <a:endParaRPr lang="en-US" dirty="0" smtClean="0"/>
          </a:p>
          <a:p>
            <a:pPr lvl="1">
              <a:lnSpc>
                <a:spcPct val="100000"/>
              </a:lnSpc>
              <a:spcBef>
                <a:spcPts val="200"/>
              </a:spcBef>
            </a:pPr>
            <a:endParaRPr lang="en-US" dirty="0" smtClean="0">
              <a:sym typeface="Symbol" pitchFamily="18" charset="2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</a:pPr>
            <a:endParaRPr lang="en-US" dirty="0" smtClean="0">
              <a:sym typeface="Symbol" pitchFamily="18" charset="2"/>
            </a:endParaRPr>
          </a:p>
          <a:p>
            <a:pPr lvl="1">
              <a:lnSpc>
                <a:spcPct val="100000"/>
              </a:lnSpc>
              <a:spcBef>
                <a:spcPts val="2488"/>
              </a:spcBef>
              <a:buNone/>
            </a:pPr>
            <a:endParaRPr lang="en-US" dirty="0" smtClean="0">
              <a:sym typeface="Symbol" pitchFamily="18" charset="2"/>
            </a:endParaRPr>
          </a:p>
          <a:p>
            <a:pPr lvl="1">
              <a:lnSpc>
                <a:spcPct val="100000"/>
              </a:lnSpc>
            </a:pPr>
            <a:endParaRPr lang="de-DE" dirty="0">
              <a:sym typeface="Symbol" pitchFamily="18" charset="2"/>
            </a:endParaRPr>
          </a:p>
          <a:p>
            <a:pPr lvl="1">
              <a:lnSpc>
                <a:spcPct val="100000"/>
              </a:lnSpc>
              <a:buFontTx/>
              <a:buNone/>
            </a:pPr>
            <a:endParaRPr lang="de-DE" sz="1700" dirty="0">
              <a:sym typeface="Symbol" pitchFamily="18" charset="2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Proportionality – Regulation &amp; Supervision | 22.October.2013 | Page 2</a:t>
            </a:r>
            <a:endParaRPr lang="de-DE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41512" y="1264196"/>
            <a:ext cx="8856663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defTabSz="1066800" eaLnBrk="1" hangingPunct="1">
              <a:lnSpc>
                <a:spcPts val="3600"/>
              </a:lnSpc>
              <a:defRPr/>
            </a:pPr>
            <a:r>
              <a:rPr lang="en-US" sz="2800" kern="0" dirty="0" smtClean="0">
                <a:solidFill>
                  <a:schemeClr val="tx2"/>
                </a:solidFill>
                <a:latin typeface="+mj-lt"/>
              </a:rPr>
              <a:t>Proportionality / Regulation &amp; Supervision </a:t>
            </a:r>
            <a:r>
              <a:rPr lang="en-US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(I)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504" y="1768252"/>
            <a:ext cx="9001000" cy="5544616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200"/>
              </a:spcBef>
              <a:buNone/>
            </a:pPr>
            <a:endParaRPr lang="en-US" sz="600" b="1" dirty="0" smtClean="0"/>
          </a:p>
          <a:p>
            <a:pPr lvl="1">
              <a:lnSpc>
                <a:spcPct val="100000"/>
              </a:lnSpc>
              <a:spcBef>
                <a:spcPts val="200"/>
              </a:spcBef>
              <a:buNone/>
            </a:pPr>
            <a:endParaRPr lang="en-US" dirty="0" smtClean="0">
              <a:sym typeface="Symbol" pitchFamily="18" charset="2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b="1" dirty="0" smtClean="0">
                <a:sym typeface="Symbol" pitchFamily="18" charset="2"/>
              </a:rPr>
              <a:t>Concept of Proportionality within Pillar 2 regulation &amp;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b="1" dirty="0" smtClean="0">
                <a:sym typeface="Symbol" pitchFamily="18" charset="2"/>
              </a:rPr>
              <a:t> supervision</a:t>
            </a:r>
          </a:p>
          <a:p>
            <a:pPr lvl="1">
              <a:lnSpc>
                <a:spcPct val="100000"/>
              </a:lnSpc>
              <a:spcBef>
                <a:spcPts val="200"/>
              </a:spcBef>
            </a:pPr>
            <a:endParaRPr lang="en-US" b="1" dirty="0" smtClean="0">
              <a:sym typeface="Symbol" pitchFamily="18" charset="2"/>
            </a:endParaRPr>
          </a:p>
          <a:p>
            <a:pPr lvl="2">
              <a:lnSpc>
                <a:spcPct val="100000"/>
              </a:lnSpc>
              <a:spcBef>
                <a:spcPts val="200"/>
              </a:spcBef>
            </a:pPr>
            <a:r>
              <a:rPr lang="en-US" dirty="0" smtClean="0">
                <a:sym typeface="Symbol" pitchFamily="18" charset="2"/>
              </a:rPr>
              <a:t>Can we precisely (and practically) define proportionality? Do we need clear-cut thresholds resulting in automatism? </a:t>
            </a:r>
            <a:r>
              <a:rPr lang="en-US" dirty="0" smtClean="0">
                <a:sym typeface="Wingdings" pitchFamily="2" charset="2"/>
              </a:rPr>
              <a:t> a</a:t>
            </a:r>
            <a:r>
              <a:rPr lang="en-US" dirty="0" smtClean="0">
                <a:sym typeface="Symbol" pitchFamily="18" charset="2"/>
              </a:rPr>
              <a:t>ppealing but have their drawbacks</a:t>
            </a:r>
          </a:p>
          <a:p>
            <a:pPr lvl="2">
              <a:lnSpc>
                <a:spcPct val="100000"/>
              </a:lnSpc>
              <a:spcBef>
                <a:spcPts val="200"/>
              </a:spcBef>
            </a:pPr>
            <a:r>
              <a:rPr lang="en-US" dirty="0" smtClean="0">
                <a:sym typeface="Symbol" pitchFamily="18" charset="2"/>
              </a:rPr>
              <a:t>Alternative concept: principle based regulation with a “basic rulebook” </a:t>
            </a:r>
          </a:p>
          <a:p>
            <a:pPr lvl="3">
              <a:lnSpc>
                <a:spcPct val="100000"/>
              </a:lnSpc>
              <a:spcBef>
                <a:spcPts val="200"/>
              </a:spcBef>
            </a:pPr>
            <a:r>
              <a:rPr lang="en-US" dirty="0" smtClean="0">
                <a:sym typeface="Symbol" pitchFamily="18" charset="2"/>
              </a:rPr>
              <a:t>Wide scope: for all credit institutions and investment firms</a:t>
            </a:r>
          </a:p>
          <a:p>
            <a:pPr lvl="3">
              <a:lnSpc>
                <a:spcPct val="100000"/>
              </a:lnSpc>
              <a:spcBef>
                <a:spcPts val="200"/>
              </a:spcBef>
            </a:pPr>
            <a:r>
              <a:rPr lang="en-US" dirty="0" smtClean="0">
                <a:sym typeface="Symbol" pitchFamily="18" charset="2"/>
              </a:rPr>
              <a:t>Comprehensive: addresses main risk management issues (requires only few further regulations/guidelines)</a:t>
            </a:r>
          </a:p>
          <a:p>
            <a:pPr lvl="3">
              <a:lnSpc>
                <a:spcPct val="100000"/>
              </a:lnSpc>
              <a:spcBef>
                <a:spcPts val="200"/>
              </a:spcBef>
            </a:pPr>
            <a:r>
              <a:rPr lang="en-US" dirty="0" smtClean="0">
                <a:sym typeface="Symbol" pitchFamily="18" charset="2"/>
              </a:rPr>
              <a:t>Banks are responsible for the implementation depending on  nature, scale and complexity of the banks and their activities</a:t>
            </a:r>
          </a:p>
          <a:p>
            <a:pPr lvl="3">
              <a:lnSpc>
                <a:spcPct val="100000"/>
              </a:lnSpc>
              <a:spcBef>
                <a:spcPts val="200"/>
              </a:spcBef>
            </a:pPr>
            <a:r>
              <a:rPr lang="en-US" dirty="0" smtClean="0">
                <a:sym typeface="Symbol" pitchFamily="18" charset="2"/>
              </a:rPr>
              <a:t>In Germany: the Minimum Requirements for Risk Management (MaRisk) </a:t>
            </a:r>
            <a:r>
              <a:rPr lang="en-US" dirty="0" smtClean="0">
                <a:latin typeface="Verdana"/>
                <a:ea typeface="Verdana"/>
                <a:cs typeface="Verdana"/>
                <a:sym typeface="Symbol" pitchFamily="18" charset="2"/>
              </a:rPr>
              <a:t>≈ EBA GL 44 + few further issues</a:t>
            </a:r>
            <a:endParaRPr lang="en-US" dirty="0" smtClean="0">
              <a:sym typeface="Symbol" pitchFamily="18" charset="2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dirty="0" smtClean="0">
                <a:sym typeface="Symbol" pitchFamily="18" charset="2"/>
              </a:rPr>
              <a:t>    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buNone/>
            </a:pPr>
            <a:endParaRPr lang="en-US" dirty="0" smtClean="0"/>
          </a:p>
          <a:p>
            <a:pPr lvl="1">
              <a:lnSpc>
                <a:spcPct val="100000"/>
              </a:lnSpc>
              <a:spcBef>
                <a:spcPts val="200"/>
              </a:spcBef>
            </a:pPr>
            <a:endParaRPr lang="en-US" dirty="0" smtClean="0">
              <a:sym typeface="Symbol" pitchFamily="18" charset="2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</a:pPr>
            <a:endParaRPr lang="en-US" dirty="0" smtClean="0">
              <a:sym typeface="Symbol" pitchFamily="18" charset="2"/>
            </a:endParaRPr>
          </a:p>
          <a:p>
            <a:pPr lvl="1">
              <a:lnSpc>
                <a:spcPct val="100000"/>
              </a:lnSpc>
              <a:spcBef>
                <a:spcPts val="2488"/>
              </a:spcBef>
              <a:buNone/>
            </a:pPr>
            <a:endParaRPr lang="en-US" dirty="0" smtClean="0">
              <a:sym typeface="Symbol" pitchFamily="18" charset="2"/>
            </a:endParaRPr>
          </a:p>
          <a:p>
            <a:pPr lvl="1">
              <a:lnSpc>
                <a:spcPct val="100000"/>
              </a:lnSpc>
            </a:pPr>
            <a:endParaRPr lang="de-DE" dirty="0">
              <a:sym typeface="Symbol" pitchFamily="18" charset="2"/>
            </a:endParaRPr>
          </a:p>
          <a:p>
            <a:pPr lvl="1">
              <a:lnSpc>
                <a:spcPct val="100000"/>
              </a:lnSpc>
              <a:buFontTx/>
              <a:buNone/>
            </a:pPr>
            <a:endParaRPr lang="de-DE" sz="1700" dirty="0">
              <a:sym typeface="Symbol" pitchFamily="18" charset="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41512" y="1264196"/>
            <a:ext cx="8856663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defTabSz="1066800" eaLnBrk="1" hangingPunct="1">
              <a:lnSpc>
                <a:spcPts val="3600"/>
              </a:lnSpc>
              <a:defRPr/>
            </a:pPr>
            <a:r>
              <a:rPr lang="en-US" sz="2800" kern="0" dirty="0" smtClean="0">
                <a:solidFill>
                  <a:schemeClr val="tx2"/>
                </a:solidFill>
                <a:latin typeface="+mj-lt"/>
              </a:rPr>
              <a:t>Proportionality / Regulation &amp; Supervision </a:t>
            </a:r>
            <a:r>
              <a:rPr lang="en-US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(II)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762000" y="7445375"/>
            <a:ext cx="9140825" cy="371475"/>
          </a:xfrm>
        </p:spPr>
        <p:txBody>
          <a:bodyPr/>
          <a:lstStyle/>
          <a:p>
            <a:r>
              <a:rPr lang="en-US" dirty="0" smtClean="0"/>
              <a:t>Proportionality – Regulation &amp; Supervision | 22.October.2013 | Page 3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3520" y="1403350"/>
            <a:ext cx="8456613" cy="577850"/>
          </a:xfrm>
        </p:spPr>
        <p:txBody>
          <a:bodyPr/>
          <a:lstStyle/>
          <a:p>
            <a:r>
              <a:rPr lang="en-US" sz="2800" dirty="0" err="1" smtClean="0"/>
              <a:t>Categorisation</a:t>
            </a:r>
            <a:r>
              <a:rPr lang="en-US" sz="2800" dirty="0" smtClean="0"/>
              <a:t> &amp; On-site Inspections in 2012</a:t>
            </a:r>
            <a:endParaRPr lang="en-US" sz="2800" dirty="0"/>
          </a:p>
        </p:txBody>
      </p:sp>
      <p:sp>
        <p:nvSpPr>
          <p:cNvPr id="9" name="Textfeld 8"/>
          <p:cNvSpPr txBox="1"/>
          <p:nvPr/>
        </p:nvSpPr>
        <p:spPr>
          <a:xfrm>
            <a:off x="797496" y="6664796"/>
            <a:ext cx="907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6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Source: BaFin. Annual Report 2012 (Table 19/p. 141)</a:t>
            </a:r>
            <a:endParaRPr lang="de-DE" sz="16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762000" y="7445375"/>
            <a:ext cx="9140825" cy="371475"/>
          </a:xfrm>
        </p:spPr>
        <p:txBody>
          <a:bodyPr/>
          <a:lstStyle/>
          <a:p>
            <a:r>
              <a:rPr lang="en-US" dirty="0" smtClean="0"/>
              <a:t>Proportionality – Regulation &amp; Supervision | 22.October.2013 | Page 4</a:t>
            </a:r>
            <a:endParaRPr lang="de-DE" dirty="0"/>
          </a:p>
        </p:txBody>
      </p:sp>
      <p:pic>
        <p:nvPicPr>
          <p:cNvPr id="7" name="Grafik 6" descr="Table 19_AnnualRepor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4566" y="2509629"/>
            <a:ext cx="7145817" cy="4044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3520" y="1403350"/>
            <a:ext cx="8456613" cy="577850"/>
          </a:xfrm>
        </p:spPr>
        <p:txBody>
          <a:bodyPr/>
          <a:lstStyle/>
          <a:p>
            <a:r>
              <a:rPr lang="en-US" sz="2800" dirty="0" smtClean="0"/>
              <a:t>Our Recommendation</a:t>
            </a:r>
            <a:endParaRPr lang="en-US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840260"/>
            <a:ext cx="10668000" cy="5184576"/>
          </a:xfrm>
        </p:spPr>
        <p:txBody>
          <a:bodyPr/>
          <a:lstStyle/>
          <a:p>
            <a:pPr lvl="3">
              <a:buNone/>
            </a:pPr>
            <a:endParaRPr lang="en-US" altLang="de-DE" sz="2400" b="1" i="1" dirty="0" smtClean="0"/>
          </a:p>
          <a:p>
            <a:pPr lvl="3">
              <a:buNone/>
            </a:pPr>
            <a:endParaRPr lang="en-US" altLang="de-DE" sz="2400" b="1" i="1" dirty="0" smtClean="0"/>
          </a:p>
          <a:p>
            <a:pPr lvl="3">
              <a:buNone/>
            </a:pPr>
            <a:r>
              <a:rPr lang="en-US" altLang="de-DE" sz="2400" b="1" i="1" dirty="0" smtClean="0"/>
              <a:t>We should further elaborate the </a:t>
            </a:r>
          </a:p>
          <a:p>
            <a:pPr lvl="3">
              <a:buNone/>
            </a:pPr>
            <a:r>
              <a:rPr lang="en-US" altLang="de-DE" sz="2400" b="1" i="1" dirty="0" smtClean="0"/>
              <a:t>EBA Guidelines on Internal Governance (GL 44) </a:t>
            </a:r>
          </a:p>
          <a:p>
            <a:pPr lvl="3">
              <a:buNone/>
            </a:pPr>
            <a:r>
              <a:rPr lang="en-US" altLang="de-DE" sz="2400" b="1" i="1" dirty="0" smtClean="0"/>
              <a:t>as the central basis of Pillar 2 requirements</a:t>
            </a:r>
          </a:p>
          <a:p>
            <a:pPr lvl="3">
              <a:buNone/>
            </a:pPr>
            <a:r>
              <a:rPr lang="en-US" altLang="de-DE" sz="2400" b="1" i="1" dirty="0" smtClean="0"/>
              <a:t>within the European Single Rule Book!</a:t>
            </a:r>
          </a:p>
          <a:p>
            <a:pPr lvl="3">
              <a:buNone/>
            </a:pPr>
            <a:endParaRPr lang="en-US" altLang="de-DE" sz="2400" b="1" i="1" dirty="0" smtClean="0"/>
          </a:p>
          <a:p>
            <a:pPr lvl="3">
              <a:buFont typeface="Arial" pitchFamily="34" charset="0"/>
              <a:buChar char="•"/>
            </a:pPr>
            <a:r>
              <a:rPr lang="en-US" altLang="de-DE" sz="2400" i="1" dirty="0" smtClean="0"/>
              <a:t>More granularity (not rule based)</a:t>
            </a:r>
          </a:p>
          <a:p>
            <a:pPr lvl="3">
              <a:buFont typeface="Arial" pitchFamily="34" charset="0"/>
              <a:buChar char="•"/>
            </a:pPr>
            <a:r>
              <a:rPr lang="en-US" altLang="de-DE" sz="2400" i="1" dirty="0" smtClean="0"/>
              <a:t>A flexible guideline for </a:t>
            </a:r>
            <a:r>
              <a:rPr lang="en-US" altLang="de-DE" sz="2400" i="1" dirty="0" err="1" smtClean="0"/>
              <a:t>categorisation</a:t>
            </a:r>
            <a:r>
              <a:rPr lang="en-US" altLang="de-DE" sz="2400" i="1" dirty="0" smtClean="0"/>
              <a:t> with case-by-case decisions</a:t>
            </a:r>
          </a:p>
          <a:p>
            <a:pPr lvl="3">
              <a:buFont typeface="Arial" pitchFamily="34" charset="0"/>
              <a:buChar char="•"/>
            </a:pPr>
            <a:r>
              <a:rPr lang="en-US" altLang="de-DE" sz="2400" i="1" dirty="0" smtClean="0"/>
              <a:t>Integrate </a:t>
            </a:r>
            <a:r>
              <a:rPr lang="en-US" altLang="de-DE" sz="2400" i="1" smtClean="0"/>
              <a:t>other guidelines, </a:t>
            </a:r>
            <a:r>
              <a:rPr lang="en-US" altLang="de-DE" sz="2400" i="1" dirty="0" smtClean="0"/>
              <a:t>i.e. increasing the scope</a:t>
            </a:r>
          </a:p>
          <a:p>
            <a:pPr lvl="3">
              <a:buNone/>
            </a:pPr>
            <a:r>
              <a:rPr lang="en-US" sz="2400" b="1" i="1" dirty="0" smtClean="0"/>
              <a:t>	</a:t>
            </a:r>
            <a:endParaRPr lang="en-GB" sz="2400" i="1" dirty="0" smtClean="0"/>
          </a:p>
          <a:p>
            <a:pPr lvl="2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762000" y="7445375"/>
            <a:ext cx="9140825" cy="371475"/>
          </a:xfrm>
        </p:spPr>
        <p:txBody>
          <a:bodyPr/>
          <a:lstStyle/>
          <a:p>
            <a:r>
              <a:rPr lang="en-US" dirty="0" smtClean="0"/>
              <a:t>Proportionality – Regulation &amp; Supervision | 22.October.2013 | Page 5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7536" y="2128292"/>
            <a:ext cx="8458200" cy="4584700"/>
          </a:xfrm>
        </p:spPr>
        <p:txBody>
          <a:bodyPr/>
          <a:lstStyle/>
          <a:p>
            <a:pPr algn="ctr"/>
            <a:endParaRPr lang="de-DE" sz="2300" dirty="0" smtClean="0"/>
          </a:p>
          <a:p>
            <a:pPr algn="ctr"/>
            <a:endParaRPr lang="de-DE" sz="2300" dirty="0" smtClean="0"/>
          </a:p>
          <a:p>
            <a:pPr algn="ctr"/>
            <a:r>
              <a:rPr lang="de-DE" sz="2300" dirty="0" err="1" smtClean="0"/>
              <a:t>Thank</a:t>
            </a:r>
            <a:r>
              <a:rPr lang="de-DE" sz="2300" dirty="0" smtClean="0"/>
              <a:t> </a:t>
            </a:r>
            <a:r>
              <a:rPr lang="de-DE" sz="2300" dirty="0" err="1" smtClean="0"/>
              <a:t>you</a:t>
            </a:r>
            <a:r>
              <a:rPr lang="de-DE" sz="2300" dirty="0" smtClean="0"/>
              <a:t> </a:t>
            </a:r>
            <a:r>
              <a:rPr lang="de-DE" sz="2300" dirty="0" err="1" smtClean="0"/>
              <a:t>very</a:t>
            </a:r>
            <a:r>
              <a:rPr lang="de-DE" sz="2300" dirty="0" smtClean="0"/>
              <a:t> </a:t>
            </a:r>
            <a:r>
              <a:rPr lang="de-DE" sz="2300" dirty="0" err="1" smtClean="0"/>
              <a:t>much</a:t>
            </a:r>
            <a:endParaRPr lang="de-DE" sz="2300" dirty="0" smtClean="0"/>
          </a:p>
          <a:p>
            <a:pPr algn="ctr"/>
            <a:r>
              <a:rPr lang="de-DE" sz="2300" dirty="0" smtClean="0"/>
              <a:t> </a:t>
            </a:r>
            <a:r>
              <a:rPr lang="de-DE" sz="2300" dirty="0" err="1" smtClean="0"/>
              <a:t>for</a:t>
            </a:r>
            <a:r>
              <a:rPr lang="de-DE" sz="2300" dirty="0" smtClean="0"/>
              <a:t> </a:t>
            </a:r>
            <a:r>
              <a:rPr lang="de-DE" sz="2300" dirty="0" err="1" smtClean="0"/>
              <a:t>you</a:t>
            </a:r>
            <a:r>
              <a:rPr lang="de-DE" sz="2300" dirty="0" smtClean="0"/>
              <a:t> </a:t>
            </a:r>
            <a:r>
              <a:rPr lang="de-DE" sz="2300" dirty="0" err="1" smtClean="0"/>
              <a:t>attention</a:t>
            </a:r>
            <a:r>
              <a:rPr lang="de-DE" sz="2300" dirty="0" smtClean="0"/>
              <a:t> </a:t>
            </a:r>
            <a:endParaRPr lang="de-DE" dirty="0" smtClean="0"/>
          </a:p>
          <a:p>
            <a:pPr algn="ctr"/>
            <a:endParaRPr lang="de-DE" dirty="0" smtClean="0"/>
          </a:p>
          <a:p>
            <a:pPr algn="ctr"/>
            <a:r>
              <a:rPr lang="de-DE" i="1" dirty="0" smtClean="0"/>
              <a:t>Dirk Kramer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smtClean="0">
                <a:hlinkClick r:id="rId3"/>
              </a:rPr>
              <a:t>Dirk.Kramer@bafin.de</a:t>
            </a:r>
            <a:r>
              <a:rPr lang="de-DE" dirty="0" smtClean="0"/>
              <a:t> </a:t>
            </a:r>
          </a:p>
          <a:p>
            <a:pPr algn="ctr"/>
            <a:r>
              <a:rPr lang="de-DE" i="1" dirty="0" smtClean="0"/>
              <a:t>(</a:t>
            </a:r>
            <a:r>
              <a:rPr lang="de-DE" i="1" dirty="0" err="1" smtClean="0"/>
              <a:t>Section</a:t>
            </a:r>
            <a:r>
              <a:rPr lang="de-DE" i="1" dirty="0" smtClean="0"/>
              <a:t> BA 54: </a:t>
            </a:r>
            <a:r>
              <a:rPr lang="de-DE" i="1" dirty="0" smtClean="0">
                <a:hlinkClick r:id="rId4"/>
              </a:rPr>
              <a:t>BA54@bafin.de</a:t>
            </a:r>
            <a:r>
              <a:rPr lang="de-DE" i="1" dirty="0" smtClean="0"/>
              <a:t>)</a:t>
            </a:r>
          </a:p>
          <a:p>
            <a:pPr algn="ctr"/>
            <a:endParaRPr lang="de-DE" dirty="0" smtClean="0"/>
          </a:p>
          <a:p>
            <a:pPr algn="ctr"/>
            <a:endParaRPr lang="de-DE" dirty="0" smtClean="0"/>
          </a:p>
        </p:txBody>
      </p:sp>
      <p:cxnSp>
        <p:nvCxnSpPr>
          <p:cNvPr id="41987" name="AutoShape 4"/>
          <p:cNvCxnSpPr>
            <a:cxnSpLocks noChangeShapeType="1"/>
          </p:cNvCxnSpPr>
          <p:nvPr/>
        </p:nvCxnSpPr>
        <p:spPr bwMode="auto">
          <a:xfrm>
            <a:off x="7998296" y="24892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88" name="AutoShape 7"/>
          <p:cNvCxnSpPr>
            <a:cxnSpLocks noChangeShapeType="1"/>
          </p:cNvCxnSpPr>
          <p:nvPr/>
        </p:nvCxnSpPr>
        <p:spPr bwMode="auto">
          <a:xfrm>
            <a:off x="7998296" y="24892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89" name="AutoShape 8"/>
          <p:cNvCxnSpPr>
            <a:cxnSpLocks noChangeShapeType="1"/>
          </p:cNvCxnSpPr>
          <p:nvPr/>
        </p:nvCxnSpPr>
        <p:spPr bwMode="auto">
          <a:xfrm>
            <a:off x="7998296" y="24892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762000" y="7445375"/>
            <a:ext cx="9140825" cy="371475"/>
          </a:xfrm>
        </p:spPr>
        <p:txBody>
          <a:bodyPr/>
          <a:lstStyle/>
          <a:p>
            <a:r>
              <a:rPr lang="en-US" dirty="0" smtClean="0"/>
              <a:t>Proportionality – Regulation &amp; Supervision | 22.October.2013 | Page 6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450" name="Rectangle 2"/>
          <p:cNvSpPr>
            <a:spLocks noGrp="1" noChangeArrowheads="1"/>
          </p:cNvSpPr>
          <p:nvPr>
            <p:ph type="title"/>
          </p:nvPr>
        </p:nvSpPr>
        <p:spPr>
          <a:xfrm>
            <a:off x="806874" y="1070076"/>
            <a:ext cx="9145016" cy="1008112"/>
          </a:xfrm>
        </p:spPr>
        <p:txBody>
          <a:bodyPr anchor="ctr"/>
          <a:lstStyle/>
          <a:p>
            <a:pPr lvl="0">
              <a:defRPr/>
            </a:pPr>
            <a:r>
              <a:rPr lang="en-US" sz="2800" dirty="0" smtClean="0"/>
              <a:t>Appendix I: Supervision Pyramid </a:t>
            </a:r>
            <a:endParaRPr lang="en-US" sz="2800" dirty="0"/>
          </a:p>
        </p:txBody>
      </p:sp>
      <p:sp>
        <p:nvSpPr>
          <p:cNvPr id="6" name="Rechteck 5"/>
          <p:cNvSpPr/>
          <p:nvPr/>
        </p:nvSpPr>
        <p:spPr>
          <a:xfrm>
            <a:off x="797496" y="6481871"/>
            <a:ext cx="907300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00" dirty="0" smtClean="0">
                <a:latin typeface="+mn-lt"/>
              </a:rPr>
              <a:t>It is the task of supervisors to challenge institutions on a case-by-case basis to implement the requirements – with MaRisk as the benchmark. </a:t>
            </a:r>
            <a:endParaRPr lang="de-DE" sz="1900" dirty="0">
              <a:latin typeface="+mn-lt"/>
            </a:endParaRPr>
          </a:p>
        </p:txBody>
      </p:sp>
      <p:graphicFrame>
        <p:nvGraphicFramePr>
          <p:cNvPr id="8" name="Diagramm 7"/>
          <p:cNvGraphicFramePr/>
          <p:nvPr/>
        </p:nvGraphicFramePr>
        <p:xfrm>
          <a:off x="1373560" y="2272308"/>
          <a:ext cx="8208912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762000" y="7445375"/>
            <a:ext cx="9140825" cy="371475"/>
          </a:xfrm>
        </p:spPr>
        <p:txBody>
          <a:bodyPr/>
          <a:lstStyle/>
          <a:p>
            <a:r>
              <a:rPr lang="en-US" dirty="0" smtClean="0"/>
              <a:t>Proportionality – Regulation &amp; Supervision | 22.October.2013 | Page 7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6134" name="Rectangle 6"/>
          <p:cNvSpPr>
            <a:spLocks noChangeArrowheads="1"/>
          </p:cNvSpPr>
          <p:nvPr/>
        </p:nvSpPr>
        <p:spPr bwMode="auto">
          <a:xfrm>
            <a:off x="869504" y="2200300"/>
            <a:ext cx="8928992" cy="1944216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101795" tIns="50896" rIns="101795" bIns="50896" anchor="ctr"/>
          <a:lstStyle/>
          <a:p>
            <a:pPr algn="ctr" defTabSz="1016000">
              <a:lnSpc>
                <a:spcPct val="100000"/>
              </a:lnSpc>
              <a:spcBef>
                <a:spcPct val="0"/>
              </a:spcBef>
            </a:pPr>
            <a:r>
              <a:rPr lang="de-DE" sz="1800" dirty="0">
                <a:solidFill>
                  <a:srgbClr val="92D050"/>
                </a:solidFill>
                <a:latin typeface="+mj-lt"/>
              </a:rPr>
              <a:t> </a:t>
            </a:r>
            <a:endParaRPr lang="de-DE" sz="1800" dirty="0" smtClean="0">
              <a:solidFill>
                <a:srgbClr val="92D050"/>
              </a:solidFill>
              <a:latin typeface="+mj-lt"/>
            </a:endParaRPr>
          </a:p>
          <a:p>
            <a:pPr algn="ctr" defTabSz="1016000">
              <a:lnSpc>
                <a:spcPct val="100000"/>
              </a:lnSpc>
              <a:spcBef>
                <a:spcPct val="0"/>
              </a:spcBef>
            </a:pPr>
            <a:r>
              <a:rPr lang="en-US" sz="1800" b="1" dirty="0" smtClean="0">
                <a:latin typeface="+mj-lt"/>
              </a:rPr>
              <a:t>General Requirements </a:t>
            </a:r>
          </a:p>
          <a:p>
            <a:pPr defTabSz="1016000">
              <a:lnSpc>
                <a:spcPct val="100000"/>
              </a:lnSpc>
              <a:spcBef>
                <a:spcPct val="0"/>
              </a:spcBef>
            </a:pPr>
            <a:endParaRPr lang="en-US" sz="1800" dirty="0" smtClean="0">
              <a:latin typeface="+mj-lt"/>
            </a:endParaRPr>
          </a:p>
          <a:p>
            <a:pPr defTabSz="1016000">
              <a:lnSpc>
                <a:spcPct val="100000"/>
              </a:lnSpc>
              <a:spcBef>
                <a:spcPct val="0"/>
              </a:spcBef>
            </a:pPr>
            <a:r>
              <a:rPr lang="en-US" sz="1800" i="1" dirty="0" smtClean="0">
                <a:latin typeface="+mj-lt"/>
              </a:rPr>
              <a:t>Issues such as: internal capital adequacy process (ICAAP), risk-inventory, </a:t>
            </a:r>
          </a:p>
          <a:p>
            <a:pPr defTabSz="1016000">
              <a:lnSpc>
                <a:spcPct val="100000"/>
              </a:lnSpc>
              <a:spcBef>
                <a:spcPct val="0"/>
              </a:spcBef>
            </a:pPr>
            <a:r>
              <a:rPr lang="en-US" sz="1800" i="1" dirty="0" smtClean="0">
                <a:latin typeface="+mj-lt"/>
              </a:rPr>
              <a:t>strategies, documentation, stress testing, human- and technical resources, </a:t>
            </a:r>
          </a:p>
          <a:p>
            <a:pPr defTabSz="1016000">
              <a:lnSpc>
                <a:spcPct val="100000"/>
              </a:lnSpc>
              <a:spcBef>
                <a:spcPct val="0"/>
              </a:spcBef>
            </a:pPr>
            <a:r>
              <a:rPr lang="en-US" sz="1800" i="1" dirty="0" smtClean="0">
                <a:latin typeface="+mj-lt"/>
              </a:rPr>
              <a:t>outsourcing, activities in new products/markets, …  </a:t>
            </a:r>
          </a:p>
          <a:p>
            <a:pPr algn="ctr" defTabSz="1016000">
              <a:lnSpc>
                <a:spcPct val="100000"/>
              </a:lnSpc>
              <a:spcBef>
                <a:spcPct val="0"/>
              </a:spcBef>
            </a:pPr>
            <a:endParaRPr lang="de-DE" sz="1800" dirty="0">
              <a:latin typeface="+mj-lt"/>
            </a:endParaRPr>
          </a:p>
        </p:txBody>
      </p:sp>
      <p:sp>
        <p:nvSpPr>
          <p:cNvPr id="2096135" name="Rectangle 7"/>
          <p:cNvSpPr>
            <a:spLocks noChangeArrowheads="1"/>
          </p:cNvSpPr>
          <p:nvPr/>
        </p:nvSpPr>
        <p:spPr bwMode="auto">
          <a:xfrm>
            <a:off x="869504" y="4288532"/>
            <a:ext cx="8928546" cy="2232248"/>
          </a:xfrm>
          <a:prstGeom prst="rect">
            <a:avLst/>
          </a:prstGeom>
          <a:solidFill>
            <a:schemeClr val="folHlink"/>
          </a:solidFill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101795" tIns="50896" rIns="101795" bIns="50896" anchor="ctr"/>
          <a:lstStyle/>
          <a:p>
            <a:pPr algn="ctr" defTabSz="1016000">
              <a:lnSpc>
                <a:spcPct val="100000"/>
              </a:lnSpc>
              <a:spcBef>
                <a:spcPct val="0"/>
              </a:spcBef>
            </a:pPr>
            <a:endParaRPr lang="en-GB" sz="1700" b="1" dirty="0">
              <a:latin typeface="Century Gothic" pitchFamily="34" charset="0"/>
            </a:endParaRPr>
          </a:p>
        </p:txBody>
      </p:sp>
      <p:sp>
        <p:nvSpPr>
          <p:cNvPr id="2096136" name="Rectangle 8"/>
          <p:cNvSpPr>
            <a:spLocks noChangeArrowheads="1"/>
          </p:cNvSpPr>
          <p:nvPr/>
        </p:nvSpPr>
        <p:spPr bwMode="auto">
          <a:xfrm>
            <a:off x="1085528" y="4760887"/>
            <a:ext cx="3960440" cy="1615877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101795" tIns="50896" rIns="101795" bIns="50896" anchor="ctr"/>
          <a:lstStyle/>
          <a:p>
            <a:pPr algn="ctr" defTabSz="1016000">
              <a:lnSpc>
                <a:spcPct val="100000"/>
              </a:lnSpc>
              <a:spcBef>
                <a:spcPct val="0"/>
              </a:spcBef>
            </a:pPr>
            <a:endParaRPr lang="de-DE" sz="1700" b="1">
              <a:latin typeface="Century Gothic" pitchFamily="34" charset="0"/>
            </a:endParaRPr>
          </a:p>
        </p:txBody>
      </p:sp>
      <p:sp>
        <p:nvSpPr>
          <p:cNvPr id="2096137" name="Rectangle 9"/>
          <p:cNvSpPr>
            <a:spLocks noChangeArrowheads="1"/>
          </p:cNvSpPr>
          <p:nvPr/>
        </p:nvSpPr>
        <p:spPr bwMode="auto">
          <a:xfrm>
            <a:off x="5189984" y="4760887"/>
            <a:ext cx="4536504" cy="1615877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101795" tIns="50896" rIns="101795" bIns="50896" anchor="ctr"/>
          <a:lstStyle/>
          <a:p>
            <a:pPr algn="ctr" defTabSz="1016000">
              <a:lnSpc>
                <a:spcPct val="100000"/>
              </a:lnSpc>
              <a:spcBef>
                <a:spcPct val="0"/>
              </a:spcBef>
            </a:pPr>
            <a:endParaRPr lang="de-DE" sz="1700" b="1">
              <a:latin typeface="Century Gothic" pitchFamily="34" charset="0"/>
            </a:endParaRPr>
          </a:p>
        </p:txBody>
      </p:sp>
      <p:sp>
        <p:nvSpPr>
          <p:cNvPr id="2096138" name="Rectangle 10"/>
          <p:cNvSpPr>
            <a:spLocks noChangeArrowheads="1"/>
          </p:cNvSpPr>
          <p:nvPr/>
        </p:nvSpPr>
        <p:spPr bwMode="auto">
          <a:xfrm>
            <a:off x="869950" y="6520780"/>
            <a:ext cx="8928546" cy="646783"/>
          </a:xfrm>
          <a:prstGeom prst="rect">
            <a:avLst/>
          </a:prstGeom>
          <a:solidFill>
            <a:schemeClr val="folHlink"/>
          </a:solidFill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101795" tIns="50896" rIns="101795" bIns="50896" anchor="ctr"/>
          <a:lstStyle/>
          <a:p>
            <a:pPr algn="ctr" defTabSz="1016000">
              <a:lnSpc>
                <a:spcPct val="100000"/>
              </a:lnSpc>
              <a:spcBef>
                <a:spcPct val="0"/>
              </a:spcBef>
            </a:pPr>
            <a:endParaRPr lang="de-DE" sz="1700" b="1">
              <a:latin typeface="Century Gothic" pitchFamily="34" charset="0"/>
            </a:endParaRPr>
          </a:p>
        </p:txBody>
      </p:sp>
      <p:sp>
        <p:nvSpPr>
          <p:cNvPr id="2096139" name="Text Box 11"/>
          <p:cNvSpPr txBox="1">
            <a:spLocks noChangeArrowheads="1"/>
          </p:cNvSpPr>
          <p:nvPr/>
        </p:nvSpPr>
        <p:spPr bwMode="auto">
          <a:xfrm>
            <a:off x="869504" y="4320489"/>
            <a:ext cx="8928992" cy="400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1" tIns="45711" rIns="91421" bIns="45711">
            <a:spAutoFit/>
          </a:bodyPr>
          <a:lstStyle/>
          <a:p>
            <a:pPr algn="ctr"/>
            <a:r>
              <a:rPr lang="en-US" sz="2000" b="1" dirty="0" smtClean="0">
                <a:latin typeface="+mj-lt"/>
              </a:rPr>
              <a:t>Special Requirements for the Internal Control System</a:t>
            </a:r>
            <a:endParaRPr lang="de-DE" sz="2000" b="1" dirty="0">
              <a:latin typeface="+mj-lt"/>
            </a:endParaRPr>
          </a:p>
        </p:txBody>
      </p:sp>
      <p:sp>
        <p:nvSpPr>
          <p:cNvPr id="2096140" name="Text Box 12"/>
          <p:cNvSpPr txBox="1">
            <a:spLocks noChangeArrowheads="1"/>
          </p:cNvSpPr>
          <p:nvPr/>
        </p:nvSpPr>
        <p:spPr bwMode="auto">
          <a:xfrm>
            <a:off x="1013520" y="4792589"/>
            <a:ext cx="4104455" cy="92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1" tIns="45711" rIns="91421" bIns="45711">
            <a:spAutoFit/>
          </a:bodyPr>
          <a:lstStyle/>
          <a:p>
            <a:r>
              <a:rPr lang="en-US" sz="1800" dirty="0" smtClean="0">
                <a:latin typeface="+mj-lt"/>
              </a:rPr>
              <a:t>Requirements for the structural and operational arrangements </a:t>
            </a:r>
          </a:p>
          <a:p>
            <a:endParaRPr lang="en-US" sz="1800" dirty="0" smtClean="0">
              <a:latin typeface="+mj-lt"/>
            </a:endParaRPr>
          </a:p>
        </p:txBody>
      </p:sp>
      <p:sp>
        <p:nvSpPr>
          <p:cNvPr id="2096141" name="Text Box 13"/>
          <p:cNvSpPr txBox="1">
            <a:spLocks noChangeArrowheads="1"/>
          </p:cNvSpPr>
          <p:nvPr/>
        </p:nvSpPr>
        <p:spPr bwMode="auto">
          <a:xfrm>
            <a:off x="5171947" y="4792588"/>
            <a:ext cx="4482533" cy="92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1" tIns="45711" rIns="91421" bIns="45711">
            <a:spAutoFit/>
          </a:bodyPr>
          <a:lstStyle/>
          <a:p>
            <a:r>
              <a:rPr lang="en-US" sz="1800" dirty="0" smtClean="0">
                <a:latin typeface="+mj-lt"/>
              </a:rPr>
              <a:t>Requirements for processes for risk </a:t>
            </a:r>
          </a:p>
          <a:p>
            <a:r>
              <a:rPr lang="en-US" sz="1800" dirty="0" smtClean="0">
                <a:latin typeface="+mj-lt"/>
              </a:rPr>
              <a:t>control: </a:t>
            </a:r>
          </a:p>
          <a:p>
            <a:endParaRPr lang="en-US" sz="1800" i="1" dirty="0" smtClean="0">
              <a:solidFill>
                <a:srgbClr val="92D050"/>
              </a:solidFill>
              <a:latin typeface="+mj-lt"/>
            </a:endParaRPr>
          </a:p>
        </p:txBody>
      </p:sp>
      <p:sp>
        <p:nvSpPr>
          <p:cNvPr id="2096142" name="Text Box 14"/>
          <p:cNvSpPr txBox="1">
            <a:spLocks noChangeArrowheads="1"/>
          </p:cNvSpPr>
          <p:nvPr/>
        </p:nvSpPr>
        <p:spPr bwMode="auto">
          <a:xfrm>
            <a:off x="869504" y="6592788"/>
            <a:ext cx="8568952" cy="400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1" tIns="45711" rIns="91421" bIns="45711">
            <a:spAutoFit/>
          </a:bodyPr>
          <a:lstStyle/>
          <a:p>
            <a:pPr algn="ctr"/>
            <a:r>
              <a:rPr lang="en-US" sz="2000" b="1" dirty="0" smtClean="0">
                <a:latin typeface="+mj-lt"/>
              </a:rPr>
              <a:t>Special Requirements for the Internal Auditing Function</a:t>
            </a:r>
            <a:endParaRPr lang="de-DE" sz="2000" b="1" dirty="0">
              <a:latin typeface="+mj-lt"/>
            </a:endParaRPr>
          </a:p>
        </p:txBody>
      </p:sp>
      <p:sp>
        <p:nvSpPr>
          <p:cNvPr id="2096144" name="Text Box 16"/>
          <p:cNvSpPr txBox="1">
            <a:spLocks noChangeArrowheads="1"/>
          </p:cNvSpPr>
          <p:nvPr/>
        </p:nvSpPr>
        <p:spPr bwMode="auto">
          <a:xfrm>
            <a:off x="4973960" y="2488332"/>
            <a:ext cx="4608512" cy="359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1" tIns="45711" rIns="91421" bIns="4571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de-DE" sz="3600">
              <a:latin typeface="+mj-lt"/>
            </a:endParaRPr>
          </a:p>
        </p:txBody>
      </p:sp>
      <p:graphicFrame>
        <p:nvGraphicFramePr>
          <p:cNvPr id="16" name="Diagramm 15"/>
          <p:cNvGraphicFramePr/>
          <p:nvPr/>
        </p:nvGraphicFramePr>
        <p:xfrm>
          <a:off x="1589584" y="5584676"/>
          <a:ext cx="3312368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7" name="Diagramm 16"/>
          <p:cNvGraphicFramePr/>
          <p:nvPr/>
        </p:nvGraphicFramePr>
        <p:xfrm>
          <a:off x="5261992" y="5440660"/>
          <a:ext cx="4464496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797496" y="1192188"/>
            <a:ext cx="8856663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66800" rtl="0" eaLnBrk="1" fontAlgn="base" latinLnBrk="0" hangingPunct="1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Appendix II: Modular Structure of MaRisk </a:t>
            </a:r>
          </a:p>
        </p:txBody>
      </p:sp>
      <p:sp>
        <p:nvSpPr>
          <p:cNvPr id="19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762000" y="7445375"/>
            <a:ext cx="9140825" cy="371475"/>
          </a:xfrm>
        </p:spPr>
        <p:txBody>
          <a:bodyPr/>
          <a:lstStyle/>
          <a:p>
            <a:r>
              <a:rPr lang="en-US" dirty="0" smtClean="0"/>
              <a:t>Proportionality – Regulation &amp; Supervision | 22.October.2013 | Page 8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F0F0F0"/>
      </a:lt2>
      <a:accent1>
        <a:srgbClr val="E0AA0F"/>
      </a:accent1>
      <a:accent2>
        <a:srgbClr val="A03033"/>
      </a:accent2>
      <a:accent3>
        <a:srgbClr val="FFFFFF"/>
      </a:accent3>
      <a:accent4>
        <a:srgbClr val="000000"/>
      </a:accent4>
      <a:accent5>
        <a:srgbClr val="EDD2AA"/>
      </a:accent5>
      <a:accent6>
        <a:srgbClr val="912A2D"/>
      </a:accent6>
      <a:hlink>
        <a:srgbClr val="3F3F38"/>
      </a:hlink>
      <a:folHlink>
        <a:srgbClr val="8C8C8C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550</Words>
  <Application>Microsoft Office PowerPoint</Application>
  <PresentationFormat>Benutzerdefiniert</PresentationFormat>
  <Paragraphs>108</Paragraphs>
  <Slides>8</Slides>
  <Notes>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blank</vt:lpstr>
      <vt:lpstr>Proportionality  as the Core Principle of the Supervision  of a Heterogeneous Banking Sector   Lessons Learned From Germany  with an heterogeneous banking sector  of roughly 2,000 banks   Dirk Kramer  Federal Financial Supervisory Authority (Germany) (Bundesanstalt für Finanzdienstleistungsaufsicht; BaFin)            </vt:lpstr>
      <vt:lpstr>Folie 2</vt:lpstr>
      <vt:lpstr>Folie 3</vt:lpstr>
      <vt:lpstr>Categorisation &amp; On-site Inspections in 2012</vt:lpstr>
      <vt:lpstr>Our Recommendation</vt:lpstr>
      <vt:lpstr>Folie 6</vt:lpstr>
      <vt:lpstr>Appendix I: Supervision Pyramid </vt:lpstr>
      <vt:lpstr>Folie 8</vt:lpstr>
    </vt:vector>
  </TitlesOfParts>
  <Company>BaFin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Ausbildung zum Allfinanzaufseher in der BaFin    MaRisk Mindestanforderungen an das Risikomanagement    Inhouse-Schulung</dc:title>
  <dc:creator>JaenschBj</dc:creator>
  <cp:lastModifiedBy>Kramerdi</cp:lastModifiedBy>
  <cp:revision>822</cp:revision>
  <cp:lastPrinted>2003-03-01T08:29:45Z</cp:lastPrinted>
  <dcterms:created xsi:type="dcterms:W3CDTF">2011-03-10T13:32:32Z</dcterms:created>
  <dcterms:modified xsi:type="dcterms:W3CDTF">2013-10-18T14:25:21Z</dcterms:modified>
</cp:coreProperties>
</file>