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9" r:id="rId2"/>
    <p:sldMasterId id="2147483649" r:id="rId3"/>
  </p:sldMasterIdLst>
  <p:notesMasterIdLst>
    <p:notesMasterId r:id="rId13"/>
  </p:notesMasterIdLst>
  <p:handoutMasterIdLst>
    <p:handoutMasterId r:id="rId14"/>
  </p:handoutMasterIdLst>
  <p:sldIdLst>
    <p:sldId id="262" r:id="rId4"/>
    <p:sldId id="263" r:id="rId5"/>
    <p:sldId id="265" r:id="rId6"/>
    <p:sldId id="287" r:id="rId7"/>
    <p:sldId id="286" r:id="rId8"/>
    <p:sldId id="267" r:id="rId9"/>
    <p:sldId id="268" r:id="rId10"/>
    <p:sldId id="270" r:id="rId11"/>
    <p:sldId id="269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4E8"/>
    <a:srgbClr val="EAE4E8"/>
    <a:srgbClr val="FF781D"/>
    <a:srgbClr val="FF6600"/>
    <a:srgbClr val="4D4D4D"/>
    <a:srgbClr val="FF9933"/>
    <a:srgbClr val="333399"/>
    <a:srgbClr val="0033CC"/>
    <a:srgbClr val="CC3300"/>
    <a:srgbClr val="333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5106" autoAdjust="0"/>
  </p:normalViewPr>
  <p:slideViewPr>
    <p:cSldViewPr snapToGrid="0" showGuides="1">
      <p:cViewPr varScale="1">
        <p:scale>
          <a:sx n="71" d="100"/>
          <a:sy n="71" d="100"/>
        </p:scale>
        <p:origin x="-408" y="-90"/>
      </p:cViewPr>
      <p:guideLst>
        <p:guide orient="horz" pos="4135"/>
        <p:guide pos="5493"/>
        <p:guide pos="41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36779E-D130-4B38-B088-209E9775DF39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C076A-EB52-4DED-910C-458BEBA4BF64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92D62-211F-4DB3-B944-F1FD4E059755}" type="slidenum">
              <a:rPr lang="nl-NL"/>
              <a:pPr/>
              <a:t>1</a:t>
            </a:fld>
            <a:endParaRPr lang="nl-NL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C076A-EB52-4DED-910C-458BEBA4BF64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C076A-EB52-4DED-910C-458BEBA4BF64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C076A-EB52-4DED-910C-458BEBA4BF64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CBFA-4076-4ABC-A3A8-2A17C2DEA696}" type="datetimeFigureOut">
              <a:rPr lang="nl-BE" smtClean="0"/>
              <a:pPr/>
              <a:t>15/10/2013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9552-A9BB-494E-A1BB-47823189E50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CBFA-4076-4ABC-A3A8-2A17C2DEA696}" type="datetimeFigureOut">
              <a:rPr lang="nl-BE" smtClean="0"/>
              <a:pPr/>
              <a:t>15/10/2013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9552-A9BB-494E-A1BB-47823189E50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CBFA-4076-4ABC-A3A8-2A17C2DEA696}" type="datetimeFigureOut">
              <a:rPr lang="nl-BE" smtClean="0"/>
              <a:pPr/>
              <a:t>15/10/2013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9552-A9BB-494E-A1BB-47823189E50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CBFA-4076-4ABC-A3A8-2A17C2DEA696}" type="datetimeFigureOut">
              <a:rPr lang="nl-BE" smtClean="0"/>
              <a:pPr/>
              <a:t>15/10/2013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9552-A9BB-494E-A1BB-47823189E50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CBFA-4076-4ABC-A3A8-2A17C2DEA696}" type="datetimeFigureOut">
              <a:rPr lang="nl-BE" smtClean="0"/>
              <a:pPr/>
              <a:t>15/10/2013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9552-A9BB-494E-A1BB-47823189E50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CBFA-4076-4ABC-A3A8-2A17C2DEA696}" type="datetimeFigureOut">
              <a:rPr lang="nl-BE" smtClean="0"/>
              <a:pPr/>
              <a:t>15/10/2013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9552-A9BB-494E-A1BB-47823189E50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CBFA-4076-4ABC-A3A8-2A17C2DEA696}" type="datetimeFigureOut">
              <a:rPr lang="nl-BE" smtClean="0"/>
              <a:pPr/>
              <a:t>15/10/2013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9552-A9BB-494E-A1BB-47823189E50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CBFA-4076-4ABC-A3A8-2A17C2DEA696}" type="datetimeFigureOut">
              <a:rPr lang="nl-BE" smtClean="0"/>
              <a:pPr/>
              <a:t>15/10/2013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9552-A9BB-494E-A1BB-47823189E50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CBFA-4076-4ABC-A3A8-2A17C2DEA696}" type="datetimeFigureOut">
              <a:rPr lang="nl-BE" smtClean="0"/>
              <a:pPr/>
              <a:t>15/10/2013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9552-A9BB-494E-A1BB-47823189E50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CBFA-4076-4ABC-A3A8-2A17C2DEA696}" type="datetimeFigureOut">
              <a:rPr lang="nl-BE" smtClean="0"/>
              <a:pPr/>
              <a:t>15/10/2013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9552-A9BB-494E-A1BB-47823189E50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43013"/>
            <a:ext cx="3968750" cy="4562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243013"/>
            <a:ext cx="3968750" cy="4562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CBFA-4076-4ABC-A3A8-2A17C2DEA696}" type="datetimeFigureOut">
              <a:rPr lang="nl-BE" smtClean="0"/>
              <a:pPr/>
              <a:t>15/10/2013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9552-A9BB-494E-A1BB-47823189E505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-14288"/>
            <a:ext cx="8078788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43013"/>
            <a:ext cx="80899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575175" y="6572250"/>
            <a:ext cx="422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nl-NL" sz="1200" smtClean="0">
                <a:solidFill>
                  <a:srgbClr val="4D4D4D"/>
                </a:solidFill>
              </a:rPr>
              <a:t>Proportionality</a:t>
            </a:r>
            <a:r>
              <a:rPr lang="nl-NL" sz="1200" baseline="0" smtClean="0">
                <a:solidFill>
                  <a:srgbClr val="4D4D4D"/>
                </a:solidFill>
              </a:rPr>
              <a:t> in the field of Governance and Remuneration</a:t>
            </a:r>
            <a:endParaRPr lang="nl-NL" sz="1200">
              <a:solidFill>
                <a:srgbClr val="4D4D4D"/>
              </a:solidFill>
            </a:endParaRPr>
          </a:p>
        </p:txBody>
      </p:sp>
      <p:pic>
        <p:nvPicPr>
          <p:cNvPr id="20499" name="Picture 19" descr="arche-10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7975" y="6032500"/>
            <a:ext cx="796925" cy="569913"/>
          </a:xfrm>
          <a:prstGeom prst="rect">
            <a:avLst/>
          </a:prstGeom>
          <a:noFill/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0" y="6592888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0" y="6592888"/>
            <a:ext cx="793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fld id="{D31D73D9-511E-49C1-B210-C3003A8C23FD}" type="slidenum">
              <a:rPr lang="en-GB" sz="1200" b="1">
                <a:solidFill>
                  <a:srgbClr val="4D4D4D"/>
                </a:solidFill>
              </a:rPr>
              <a:pPr algn="r"/>
              <a:t>‹#›</a:t>
            </a:fld>
            <a:r>
              <a:rPr lang="en-GB" sz="1200" b="1">
                <a:solidFill>
                  <a:srgbClr val="4D4D4D"/>
                </a:solidFill>
              </a:rPr>
              <a:t> / </a:t>
            </a:r>
            <a:r>
              <a:rPr lang="en-GB" sz="1200" b="1" smtClean="0">
                <a:solidFill>
                  <a:srgbClr val="4D4D4D"/>
                </a:solidFill>
              </a:rPr>
              <a:t>9</a:t>
            </a:r>
            <a:endParaRPr lang="en-GB" sz="1200" b="1">
              <a:solidFill>
                <a:srgbClr val="4D4D4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</a:defRPr>
      </a:lvl9pPr>
    </p:titleStyle>
    <p:bodyStyle>
      <a:lvl1pPr marL="452438" indent="-452438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SzPct val="90000"/>
        <a:buFont typeface="Arial" charset="0"/>
        <a:buChar char="►"/>
        <a:defRPr sz="2800">
          <a:solidFill>
            <a:srgbClr val="4D4D4D"/>
          </a:solidFill>
          <a:latin typeface="+mn-lt"/>
          <a:ea typeface="+mn-ea"/>
          <a:cs typeface="+mn-cs"/>
        </a:defRPr>
      </a:lvl1pPr>
      <a:lvl2pPr marL="982663" indent="-350838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SzPct val="105000"/>
        <a:buFont typeface="Arial" charset="0"/>
        <a:buChar char="●"/>
        <a:defRPr sz="2400">
          <a:solidFill>
            <a:srgbClr val="4D4D4D"/>
          </a:solidFill>
          <a:latin typeface="+mn-lt"/>
        </a:defRPr>
      </a:lvl2pPr>
      <a:lvl3pPr marL="1390650" indent="-228600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SzPct val="65000"/>
        <a:buFont typeface="Wingdings" pitchFamily="2" charset="2"/>
        <a:buChar char="n"/>
        <a:defRPr sz="2000">
          <a:solidFill>
            <a:srgbClr val="4D4D4D"/>
          </a:solidFill>
          <a:latin typeface="+mn-lt"/>
        </a:defRPr>
      </a:lvl3pPr>
      <a:lvl4pPr marL="1878013" indent="-307975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w"/>
        <a:defRPr>
          <a:solidFill>
            <a:srgbClr val="4D4D4D"/>
          </a:solidFill>
          <a:latin typeface="+mn-lt"/>
        </a:defRPr>
      </a:lvl4pPr>
      <a:lvl5pPr marL="22860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rgbClr val="B2B2B2"/>
          </a:solidFill>
          <a:latin typeface="+mn-lt"/>
        </a:defRPr>
      </a:lvl5pPr>
      <a:lvl6pPr marL="27432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rgbClr val="B2B2B2"/>
          </a:solidFill>
          <a:latin typeface="+mn-lt"/>
        </a:defRPr>
      </a:lvl6pPr>
      <a:lvl7pPr marL="32004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rgbClr val="B2B2B2"/>
          </a:solidFill>
          <a:latin typeface="+mn-lt"/>
        </a:defRPr>
      </a:lvl7pPr>
      <a:lvl8pPr marL="36576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rgbClr val="B2B2B2"/>
          </a:solidFill>
          <a:latin typeface="+mn-lt"/>
        </a:defRPr>
      </a:lvl8pPr>
      <a:lvl9pPr marL="41148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rgbClr val="B2B2B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4CBFA-4076-4ABC-A3A8-2A17C2DEA696}" type="datetimeFigureOut">
              <a:rPr lang="nl-BE" smtClean="0"/>
              <a:pPr/>
              <a:t>15/10/2013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C9552-A9BB-494E-A1BB-47823189E505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163" y="381000"/>
            <a:ext cx="822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0738" y="1946275"/>
            <a:ext cx="33004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First name NAME</a:t>
            </a:r>
          </a:p>
          <a:p>
            <a:pPr lvl="0"/>
            <a:r>
              <a:rPr lang="nl-NL" smtClean="0"/>
              <a:t>Function</a:t>
            </a:r>
          </a:p>
        </p:txBody>
      </p:sp>
      <p:pic>
        <p:nvPicPr>
          <p:cNvPr id="5149" name="Picture 29" descr="BNB-EURO-POS-RVB-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7963" y="5867400"/>
            <a:ext cx="2162175" cy="762000"/>
          </a:xfrm>
          <a:prstGeom prst="rect">
            <a:avLst/>
          </a:prstGeom>
          <a:noFill/>
        </p:spPr>
      </p:pic>
      <p:pic>
        <p:nvPicPr>
          <p:cNvPr id="8" name="Picture 3" descr="C:\Documents and Settings\gregoir\Desktop\façade nord\statue façade nord (3 sur 8).jpg"/>
          <p:cNvPicPr>
            <a:picLocks noChangeAspect="1" noChangeArrowheads="1"/>
          </p:cNvPicPr>
          <p:nvPr/>
        </p:nvPicPr>
        <p:blipFill>
          <a:blip r:embed="rId6" cstate="print"/>
          <a:srcRect t="19448" r="12940" b="41717"/>
          <a:stretch>
            <a:fillRect/>
          </a:stretch>
        </p:blipFill>
        <p:spPr bwMode="auto">
          <a:xfrm>
            <a:off x="-22754" y="2660651"/>
            <a:ext cx="9226129" cy="2825750"/>
          </a:xfrm>
          <a:prstGeom prst="rect">
            <a:avLst/>
          </a:prstGeom>
          <a:noFill/>
        </p:spPr>
      </p:pic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3175" y="5514975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75000"/>
        </a:lnSpc>
        <a:spcBef>
          <a:spcPct val="20000"/>
        </a:spcBef>
        <a:spcAft>
          <a:spcPct val="0"/>
        </a:spcAft>
        <a:defRPr sz="16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14375"/>
            <a:ext cx="8229600" cy="765175"/>
          </a:xfrm>
        </p:spPr>
        <p:txBody>
          <a:bodyPr/>
          <a:lstStyle/>
          <a:p>
            <a:r>
              <a:rPr lang="en-GB" sz="3200" smtClean="0"/>
              <a:t>Proportionality in the field of Governance and Remuneration</a:t>
            </a:r>
            <a:endParaRPr lang="nl-NL" sz="32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1946275"/>
            <a:ext cx="5846762" cy="615950"/>
          </a:xfrm>
        </p:spPr>
        <p:txBody>
          <a:bodyPr/>
          <a:lstStyle/>
          <a:p>
            <a:r>
              <a:rPr lang="fr-BE" smtClean="0"/>
              <a:t>Jo SWYNGEDOUW</a:t>
            </a:r>
            <a:endParaRPr lang="fr-BE"/>
          </a:p>
          <a:p>
            <a:r>
              <a:rPr lang="fr-BE" smtClean="0"/>
              <a:t>Deputy Director, Prudential Policy and Financial Stability</a:t>
            </a:r>
          </a:p>
          <a:p>
            <a:r>
              <a:rPr lang="fr-BE" smtClean="0"/>
              <a:t>Chair EBA Subgroup on Governance and Remuneration</a:t>
            </a:r>
            <a:endParaRPr lang="nl-NL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31850" y="1489075"/>
            <a:ext cx="22124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sz="1400" smtClean="0">
                <a:solidFill>
                  <a:srgbClr val="003366"/>
                </a:solidFill>
              </a:rPr>
              <a:t>London, 22 October 2013</a:t>
            </a:r>
            <a:endParaRPr lang="nl-NL" sz="14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Topics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243013"/>
            <a:ext cx="8170672" cy="4562475"/>
          </a:xfrm>
        </p:spPr>
        <p:txBody>
          <a:bodyPr/>
          <a:lstStyle/>
          <a:p>
            <a:r>
              <a:rPr lang="nl-BE" smtClean="0"/>
              <a:t>Proportionality provisions in CRD IV</a:t>
            </a:r>
          </a:p>
          <a:p>
            <a:r>
              <a:rPr lang="nl-BE" smtClean="0"/>
              <a:t>Proportionality operates both ways</a:t>
            </a:r>
          </a:p>
          <a:p>
            <a:r>
              <a:rPr lang="nl-BE" smtClean="0"/>
              <a:t>Concept of "significant" institutions</a:t>
            </a:r>
          </a:p>
          <a:p>
            <a:r>
              <a:rPr lang="nl-BE" smtClean="0"/>
              <a:t>Triggers and effects of proportionality</a:t>
            </a:r>
          </a:p>
          <a:p>
            <a:r>
              <a:rPr lang="nl-BE" smtClean="0"/>
              <a:t>Where does proportionality end?</a:t>
            </a:r>
          </a:p>
          <a:p>
            <a:r>
              <a:rPr lang="nl-BE" smtClean="0"/>
              <a:t>Regulation AND supervision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Proportionality provisions in CRD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243013"/>
            <a:ext cx="8089900" cy="5186362"/>
          </a:xfrm>
        </p:spPr>
        <p:txBody>
          <a:bodyPr/>
          <a:lstStyle/>
          <a:p>
            <a:pPr>
              <a:buNone/>
            </a:pPr>
            <a:r>
              <a:rPr lang="nl-BE" sz="2000" u="sng" smtClean="0"/>
              <a:t>Governance</a:t>
            </a:r>
            <a:endParaRPr lang="nl-BE" sz="2000" smtClean="0"/>
          </a:p>
          <a:p>
            <a:pPr>
              <a:buNone/>
            </a:pPr>
            <a:endParaRPr lang="nl-BE" sz="2000" smtClean="0"/>
          </a:p>
          <a:p>
            <a:r>
              <a:rPr lang="nl-BE" sz="2000" smtClean="0"/>
              <a:t>General principle in art. 74:</a:t>
            </a:r>
          </a:p>
          <a:p>
            <a:pPr lvl="1"/>
            <a:r>
              <a:rPr lang="nl-BE" sz="1600" i="1" smtClean="0"/>
              <a:t>Institutions shall have robust governance arrangements, which include [...] </a:t>
            </a:r>
          </a:p>
          <a:p>
            <a:pPr lvl="1"/>
            <a:r>
              <a:rPr lang="nl-BE" sz="1600" i="1" smtClean="0"/>
              <a:t>The arrangements, processes and mechanisms referred to in paragraph 1 shall be comprehensive and </a:t>
            </a:r>
            <a:r>
              <a:rPr lang="nl-BE" sz="1600" b="1" i="1" smtClean="0"/>
              <a:t>proportionate to the nature, scale and complexity of the risks inherent in the business model and the institution's activities</a:t>
            </a:r>
            <a:r>
              <a:rPr lang="nl-BE" sz="1600" i="1" smtClean="0"/>
              <a:t>. The technical criteria established in Articles 76 to 95 shall be taken into account. </a:t>
            </a:r>
          </a:p>
          <a:p>
            <a:pPr>
              <a:buNone/>
            </a:pPr>
            <a:endParaRPr lang="nl-BE" sz="2000" i="1" smtClean="0"/>
          </a:p>
          <a:p>
            <a:r>
              <a:rPr lang="nl-BE" sz="2000" smtClean="0"/>
              <a:t>This concept of proportionality is also mentioned in: </a:t>
            </a:r>
          </a:p>
          <a:p>
            <a:pPr lvl="1"/>
            <a:r>
              <a:rPr lang="nl-BE" sz="1600" smtClean="0"/>
              <a:t>Art. 91.3 about the </a:t>
            </a:r>
            <a:r>
              <a:rPr lang="nl-BE" sz="1600" u="sng" smtClean="0"/>
              <a:t>number of directorships</a:t>
            </a:r>
            <a:r>
              <a:rPr lang="nl-BE" sz="1600" smtClean="0"/>
              <a:t> which may be held by a member of the management body; and  </a:t>
            </a:r>
          </a:p>
          <a:p>
            <a:pPr lvl="1"/>
            <a:r>
              <a:rPr lang="nl-BE" sz="1600" smtClean="0"/>
              <a:t>Art. 91.12 about the </a:t>
            </a:r>
            <a:r>
              <a:rPr lang="nl-BE" sz="1600" u="sng" smtClean="0"/>
              <a:t>notion of sufficient time committment</a:t>
            </a:r>
            <a:r>
              <a:rPr lang="nl-BE" sz="1600" smtClean="0"/>
              <a:t> of a member of the management body to perform his functions.</a:t>
            </a:r>
          </a:p>
          <a:p>
            <a:endParaRPr lang="nl-BE" sz="2300" smtClean="0"/>
          </a:p>
          <a:p>
            <a:pPr>
              <a:buNone/>
            </a:pPr>
            <a:endParaRPr lang="nl-BE" sz="2300" smtClean="0"/>
          </a:p>
          <a:p>
            <a:endParaRPr lang="nl-BE"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Proportionality provisions in CRD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243013"/>
            <a:ext cx="8089900" cy="5186362"/>
          </a:xfrm>
        </p:spPr>
        <p:txBody>
          <a:bodyPr/>
          <a:lstStyle/>
          <a:p>
            <a:pPr>
              <a:buNone/>
            </a:pPr>
            <a:r>
              <a:rPr lang="nl-BE" sz="2000" u="sng" smtClean="0"/>
              <a:t>Remuneration</a:t>
            </a:r>
            <a:r>
              <a:rPr lang="nl-BE" sz="2000" smtClean="0"/>
              <a:t> </a:t>
            </a:r>
          </a:p>
          <a:p>
            <a:r>
              <a:rPr lang="nl-BE" sz="2000" smtClean="0"/>
              <a:t>Recital (66) </a:t>
            </a:r>
          </a:p>
          <a:p>
            <a:pPr>
              <a:buNone/>
            </a:pPr>
            <a:r>
              <a:rPr lang="nl-BE" sz="2000" smtClean="0"/>
              <a:t>	</a:t>
            </a:r>
            <a:r>
              <a:rPr lang="nl-BE" sz="1800" i="1" smtClean="0"/>
              <a:t>[...] The provisions of this Directive on remuneration should reflect differences between different types of institutions </a:t>
            </a:r>
            <a:r>
              <a:rPr lang="nl-BE" sz="1800" b="1" i="1" smtClean="0"/>
              <a:t>in a proportionate manner</a:t>
            </a:r>
            <a:r>
              <a:rPr lang="nl-BE" sz="1800" i="1" smtClean="0"/>
              <a:t>, taking into account their size, internal organisation and the nature, scope and complexity of their activities. In particular it would not be proportionate to require certain types of </a:t>
            </a:r>
            <a:r>
              <a:rPr lang="nl-BE" sz="1800" b="1" i="1" smtClean="0"/>
              <a:t>investment firms</a:t>
            </a:r>
            <a:r>
              <a:rPr lang="nl-BE" sz="1800" i="1" smtClean="0"/>
              <a:t> to comply with all of those principles.</a:t>
            </a:r>
          </a:p>
          <a:p>
            <a:pPr>
              <a:buNone/>
            </a:pPr>
            <a:r>
              <a:rPr lang="nl-BE" sz="2000" smtClean="0"/>
              <a:t> </a:t>
            </a:r>
          </a:p>
          <a:p>
            <a:r>
              <a:rPr lang="en-GB" sz="2000" smtClean="0"/>
              <a:t>Art. 92.2 </a:t>
            </a:r>
          </a:p>
          <a:p>
            <a:pPr>
              <a:buNone/>
            </a:pPr>
            <a:r>
              <a:rPr lang="en-GB" sz="2000" smtClean="0"/>
              <a:t>	</a:t>
            </a:r>
            <a:r>
              <a:rPr lang="en-GB" sz="1800" i="1" smtClean="0"/>
              <a:t>Competent authorities shall ensure that, when establishing and applying the total remuneration policies, [...] institutions comply with the following principles </a:t>
            </a:r>
            <a:r>
              <a:rPr lang="en-GB" sz="1800" b="1" i="1" smtClean="0"/>
              <a:t>in a manner and to the extent that is appropriate to their size, internal organisation and the nature, scope and complexity of their activities</a:t>
            </a:r>
            <a:r>
              <a:rPr lang="en-GB" sz="1800" i="1" smtClean="0"/>
              <a:t>: [...]</a:t>
            </a:r>
            <a:endParaRPr lang="nl-BE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Proportionality operates both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243013"/>
            <a:ext cx="8089900" cy="5186362"/>
          </a:xfrm>
        </p:spPr>
        <p:txBody>
          <a:bodyPr/>
          <a:lstStyle/>
          <a:p>
            <a:pPr>
              <a:buNone/>
            </a:pPr>
            <a:endParaRPr lang="nl-BE" sz="2000" smtClean="0"/>
          </a:p>
          <a:p>
            <a:r>
              <a:rPr lang="nl-BE" sz="2000" smtClean="0"/>
              <a:t>The effect of the proportionality principle is that not all institutions have to give substance to the regulatory requirements in the same way and to the same extent.</a:t>
            </a:r>
          </a:p>
          <a:p>
            <a:pPr>
              <a:buNone/>
            </a:pPr>
            <a:r>
              <a:rPr lang="nl-BE" sz="2000" smtClean="0"/>
              <a:t> </a:t>
            </a:r>
          </a:p>
          <a:p>
            <a:r>
              <a:rPr lang="nl-BE" sz="2000" smtClean="0"/>
              <a:t>Some institutions will need to apply more sophisticated policies or practices in fulfilling the requirements; </a:t>
            </a:r>
          </a:p>
          <a:p>
            <a:pPr>
              <a:buNone/>
            </a:pPr>
            <a:r>
              <a:rPr lang="nl-BE" sz="2000" smtClean="0"/>
              <a:t>	other institutions can meet the requirements in a simpler or less burdensome way.</a:t>
            </a:r>
          </a:p>
          <a:p>
            <a:pPr>
              <a:buNone/>
            </a:pPr>
            <a:r>
              <a:rPr lang="nl-BE" sz="2000" smtClean="0"/>
              <a:t> </a:t>
            </a:r>
          </a:p>
          <a:p>
            <a:endParaRPr lang="nl-BE" sz="2300" smtClean="0"/>
          </a:p>
          <a:p>
            <a:pPr>
              <a:buNone/>
            </a:pPr>
            <a:endParaRPr lang="nl-BE" sz="2300" smtClean="0"/>
          </a:p>
          <a:p>
            <a:endParaRPr lang="nl-BE"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"Significant" institutions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smtClean="0"/>
              <a:t>Specific (stricter) requirements are set for "institutions which are </a:t>
            </a:r>
            <a:r>
              <a:rPr lang="nl-BE" sz="2000" b="1" smtClean="0"/>
              <a:t>significant</a:t>
            </a:r>
            <a:r>
              <a:rPr lang="nl-BE" sz="2000" smtClean="0"/>
              <a:t> in terms of their size, internal organisation and the nature, scope and complexity of their activities":</a:t>
            </a:r>
          </a:p>
          <a:p>
            <a:pPr lvl="1"/>
            <a:r>
              <a:rPr lang="nl-BE" sz="2000" smtClean="0"/>
              <a:t>Art. 88.2 - nomination committee;</a:t>
            </a:r>
          </a:p>
          <a:p>
            <a:pPr lvl="1"/>
            <a:r>
              <a:rPr lang="nl-BE" sz="2000" smtClean="0"/>
              <a:t>Art. 91.3 - the number of directorships which may be held by a member of the management body;</a:t>
            </a:r>
          </a:p>
          <a:p>
            <a:pPr lvl="1"/>
            <a:r>
              <a:rPr lang="nl-BE" sz="2000" smtClean="0"/>
              <a:t>Art. 95 - remuneration commitee;</a:t>
            </a:r>
          </a:p>
          <a:p>
            <a:pPr lvl="1"/>
            <a:r>
              <a:rPr lang="nl-BE" sz="2000" smtClean="0"/>
              <a:t>Art. 450.2 CRR - disclosure requirements on remuneration also at the level of the members of the management body.</a:t>
            </a:r>
          </a:p>
          <a:p>
            <a:pPr>
              <a:buNone/>
            </a:pPr>
            <a:endParaRPr lang="nl-BE" sz="2000" smtClean="0"/>
          </a:p>
          <a:p>
            <a:r>
              <a:rPr lang="nl-BE" sz="2000" smtClean="0"/>
              <a:t>The application of these stricter requirements for "significant" institutions does not prevent the proportionality principle to operate both ways in any (other) case (cf. previous slide).</a:t>
            </a:r>
          </a:p>
          <a:p>
            <a:endParaRPr lang="nl-BE" sz="2000" smtClean="0"/>
          </a:p>
          <a:p>
            <a:endParaRPr lang="nl-BE" sz="2000" smtClean="0"/>
          </a:p>
          <a:p>
            <a:pPr>
              <a:buNone/>
            </a:pPr>
            <a:endParaRPr lang="nl-BE" sz="2000" smtClean="0"/>
          </a:p>
          <a:p>
            <a:pPr>
              <a:buNone/>
            </a:pPr>
            <a:r>
              <a:rPr lang="nl-BE" sz="2000" smtClean="0"/>
              <a:t> </a:t>
            </a:r>
            <a:endParaRPr lang="nl-BE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Triggers and effects of proportionality</a:t>
            </a:r>
            <a:endParaRPr lang="nl-BE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sz="2400" smtClean="0"/>
              <a:t> </a:t>
            </a:r>
          </a:p>
          <a:p>
            <a:endParaRPr lang="nl-BE" sz="2400" smtClean="0"/>
          </a:p>
          <a:p>
            <a:endParaRPr lang="nl-BE" sz="2400" smtClean="0"/>
          </a:p>
          <a:p>
            <a:endParaRPr lang="nl-BE" sz="2400" smtClean="0"/>
          </a:p>
          <a:p>
            <a:endParaRPr lang="nl-BE" sz="2400" smtClean="0"/>
          </a:p>
          <a:p>
            <a:endParaRPr lang="nl-BE" sz="2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0525" y="911225"/>
          <a:ext cx="8372474" cy="5035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681"/>
                <a:gridCol w="3143350"/>
                <a:gridCol w="3280443"/>
              </a:tblGrid>
              <a:tr h="358588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mtClean="0"/>
                        <a:t>Governance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mtClean="0"/>
                        <a:t>Remuneration</a:t>
                      </a:r>
                      <a:endParaRPr lang="nl-BE"/>
                    </a:p>
                  </a:txBody>
                  <a:tcPr/>
                </a:tc>
              </a:tr>
              <a:tr h="8044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endParaRPr lang="nl-BE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mtClean="0"/>
                        <a:t>At the level of the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Wingdings" pitchFamily="2" charset="2"/>
                        <a:buChar char="§"/>
                      </a:pPr>
                      <a:r>
                        <a:rPr lang="nl-BE" smtClean="0"/>
                        <a:t> At the level of the</a:t>
                      </a:r>
                      <a:r>
                        <a:rPr lang="nl-BE" baseline="0" smtClean="0"/>
                        <a:t> institution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nl-BE" baseline="0" smtClean="0"/>
                        <a:t>  At the level of staff</a:t>
                      </a:r>
                    </a:p>
                  </a:txBody>
                  <a:tcPr/>
                </a:tc>
              </a:tr>
              <a:tr h="1030925">
                <a:tc>
                  <a:txBody>
                    <a:bodyPr/>
                    <a:lstStyle/>
                    <a:p>
                      <a:r>
                        <a:rPr lang="nl-BE" b="1" smtClean="0"/>
                        <a:t>Trigger</a:t>
                      </a:r>
                      <a:endParaRPr lang="nl-B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nl-BE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Nature, scale and complexity of the risks inherent in the business model</a:t>
                      </a:r>
                      <a:r>
                        <a:rPr lang="nl-BE" sz="1800" b="1" i="1" smtClean="0"/>
                        <a:t> </a:t>
                      </a:r>
                      <a:r>
                        <a:rPr lang="nl-BE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the institution's activities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nl-BE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nl-BE" u="sng" smtClean="0"/>
                        <a:t>Institution</a:t>
                      </a:r>
                      <a:r>
                        <a:rPr lang="nl-BE" smtClean="0"/>
                        <a:t>: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nl-BE" smtClean="0"/>
                        <a:t> Size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nl-BE" smtClean="0"/>
                        <a:t> Internal organisation</a:t>
                      </a:r>
                    </a:p>
                    <a:p>
                      <a:pPr marL="180975" indent="-180975">
                        <a:buFont typeface="Wingdings" pitchFamily="2" charset="2"/>
                        <a:buChar char="§"/>
                      </a:pPr>
                      <a:r>
                        <a:rPr lang="nl-BE" smtClean="0"/>
                        <a:t>Nature</a:t>
                      </a:r>
                      <a:r>
                        <a:rPr lang="nl-BE" baseline="0" smtClean="0"/>
                        <a:t>, scope and complexity of the activities</a:t>
                      </a:r>
                    </a:p>
                    <a:p>
                      <a:pPr marL="180975" indent="-180975">
                        <a:buFont typeface="Wingdings" pitchFamily="2" charset="2"/>
                        <a:buNone/>
                      </a:pPr>
                      <a:r>
                        <a:rPr lang="nl-BE" u="sng" baseline="0" smtClean="0"/>
                        <a:t>Staff</a:t>
                      </a:r>
                      <a:r>
                        <a:rPr lang="nl-BE" u="none" baseline="0" smtClean="0"/>
                        <a:t> (additional elements):</a:t>
                      </a:r>
                    </a:p>
                    <a:p>
                      <a:pPr marL="180975" indent="-180975">
                        <a:buFont typeface="Wingdings" pitchFamily="2" charset="2"/>
                        <a:buChar char="§"/>
                      </a:pPr>
                      <a:r>
                        <a:rPr lang="nl-BE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Seniority</a:t>
                      </a:r>
                      <a:endParaRPr lang="nl-BE" smtClean="0"/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nl-BE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of their mandate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nl-BE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Ratio variable/fixed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nl-BE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nl-BE" smtClean="0"/>
                    </a:p>
                  </a:txBody>
                  <a:tcPr/>
                </a:tc>
              </a:tr>
              <a:tr h="1030925">
                <a:tc>
                  <a:txBody>
                    <a:bodyPr/>
                    <a:lstStyle/>
                    <a:p>
                      <a:r>
                        <a:rPr lang="nl-BE" b="1" smtClean="0"/>
                        <a:t>Effect</a:t>
                      </a:r>
                      <a:endParaRPr lang="nl-B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nl-BE" smtClean="0"/>
                        <a:t>Less/more</a:t>
                      </a:r>
                      <a:r>
                        <a:rPr lang="nl-BE" baseline="0" smtClean="0"/>
                        <a:t> sophisticated approach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nl-BE" smtClean="0"/>
                        <a:t> Neutralization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nl-BE" smtClean="0"/>
                        <a:t>Less/more</a:t>
                      </a:r>
                      <a:r>
                        <a:rPr lang="nl-BE" baseline="0" smtClean="0"/>
                        <a:t> sophisticated approach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Where does proportionality end?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519113"/>
            <a:ext cx="8089900" cy="4562475"/>
          </a:xfrm>
        </p:spPr>
        <p:txBody>
          <a:bodyPr/>
          <a:lstStyle/>
          <a:p>
            <a:pPr>
              <a:buNone/>
            </a:pPr>
            <a:r>
              <a:rPr lang="nl-BE" sz="2400" smtClean="0"/>
              <a:t> </a:t>
            </a:r>
          </a:p>
          <a:p>
            <a:r>
              <a:rPr lang="nl-BE" sz="2400" smtClean="0"/>
              <a:t>Proportionality does not imply that all requirements can be set aside! E.g.:</a:t>
            </a:r>
          </a:p>
          <a:p>
            <a:pPr lvl="1"/>
            <a:r>
              <a:rPr lang="nl-BE" sz="2000" smtClean="0"/>
              <a:t>Governance: internal control framework, fit &amp; proper requirements ...</a:t>
            </a:r>
          </a:p>
          <a:p>
            <a:pPr lvl="1"/>
            <a:r>
              <a:rPr lang="nl-BE" sz="2000" smtClean="0"/>
              <a:t>Remuneration: remuneration policy, remuneration of staff engaged in control functions ... See annex 2 EBA Guidelines of 10 Dec. 2010 on Remuneration Policies and Practices</a:t>
            </a:r>
          </a:p>
          <a:p>
            <a:r>
              <a:rPr lang="nl-BE" sz="2400" smtClean="0"/>
              <a:t>No comply or explain</a:t>
            </a:r>
          </a:p>
          <a:p>
            <a:r>
              <a:rPr lang="nl-BE" sz="2400" smtClean="0"/>
              <a:t>Institutions should comply or take alternative (equivalent) measures</a:t>
            </a:r>
          </a:p>
          <a:p>
            <a:r>
              <a:rPr lang="en-US" sz="2400" smtClean="0"/>
              <a:t>Supervisors should review the ways institutions actually implement the proportionality principle, thereby taking into account the overall financial market characteristics and the achievement of regulatory objectives.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Regulation AND supervision</a:t>
            </a:r>
            <a:endParaRPr lang="nl-BE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877263"/>
            <a:ext cx="8089900" cy="4562475"/>
          </a:xfrm>
        </p:spPr>
        <p:txBody>
          <a:bodyPr/>
          <a:lstStyle/>
          <a:p>
            <a:r>
              <a:rPr lang="nl-BE" sz="2000" smtClean="0"/>
              <a:t>Proportionality does not only play at the level of the regulatory requirements but also at the level of the supervisory practice</a:t>
            </a:r>
          </a:p>
          <a:p>
            <a:r>
              <a:rPr lang="nl-BE" sz="2000" smtClean="0"/>
              <a:t>Need for more intense and effective supervision particularly as it relates to systemically important financial institutions (SIFIs), prioritised based on an assessment of the risks therein.</a:t>
            </a:r>
          </a:p>
          <a:p>
            <a:r>
              <a:rPr lang="nl-BE" sz="2000" smtClean="0"/>
              <a:t>Further information: FSB report of 2 November 2010 on Intensity and Effectiveness of SIFI Supervision and progress reports (27 Oct. 2011, 1 Nov. 2012)</a:t>
            </a:r>
          </a:p>
          <a:p>
            <a:r>
              <a:rPr lang="nl-BE" sz="2000" smtClean="0"/>
              <a:t>Examples in the field of governance:</a:t>
            </a:r>
          </a:p>
          <a:p>
            <a:pPr lvl="1"/>
            <a:r>
              <a:rPr lang="en-GB" sz="1600" smtClean="0"/>
              <a:t>Regular engagement with directors and people in key roles, especially Board-level committee chairs or influential non-executive directors, can provide supervisors with a better understanding of the financial institution’s governance and of the people involved.  </a:t>
            </a:r>
            <a:endParaRPr lang="nl-BE" sz="1600" smtClean="0"/>
          </a:p>
          <a:p>
            <a:pPr lvl="1"/>
            <a:r>
              <a:rPr lang="en-GB" sz="1600" smtClean="0"/>
              <a:t>More regular and focused review of succession planning (process and identified candidates). </a:t>
            </a:r>
            <a:endParaRPr lang="nl-BE" sz="2000" smtClean="0"/>
          </a:p>
          <a:p>
            <a:r>
              <a:rPr lang="en-US" sz="2000" smtClean="0"/>
              <a:t>Cf. also concept of baseline supervision: minimum adequate level of supervisory attention for each institution according to that institution’s</a:t>
            </a:r>
            <a:r>
              <a:rPr lang="nl-BE" sz="2000" smtClean="0"/>
              <a:t> </a:t>
            </a:r>
            <a:r>
              <a:rPr lang="en-US" sz="2000" smtClean="0"/>
              <a:t>risk profile (through peer group cluster analysis)</a:t>
            </a:r>
            <a:endParaRPr lang="nl-BE" sz="2000" smtClean="0"/>
          </a:p>
          <a:p>
            <a:endParaRPr lang="nl-BE" sz="2000" smtClean="0"/>
          </a:p>
          <a:p>
            <a:pPr>
              <a:buNone/>
            </a:pPr>
            <a:endParaRPr lang="nl-BE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BB-Presentation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NBB-Presentation_EN</Template>
  <TotalTime>449</TotalTime>
  <Words>524</Words>
  <Application>Microsoft Office PowerPoint</Application>
  <PresentationFormat>On-screen Show (4:3)</PresentationFormat>
  <Paragraphs>96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NBB-Presentation_EN</vt:lpstr>
      <vt:lpstr>1_Custom Design</vt:lpstr>
      <vt:lpstr>Custom Design</vt:lpstr>
      <vt:lpstr>Proportionality in the field of Governance and Remuneration</vt:lpstr>
      <vt:lpstr>Topics</vt:lpstr>
      <vt:lpstr>Proportionality provisions in CRD IV</vt:lpstr>
      <vt:lpstr>Proportionality provisions in CRD IV</vt:lpstr>
      <vt:lpstr>Proportionality operates both ways</vt:lpstr>
      <vt:lpstr>"Significant" institutions</vt:lpstr>
      <vt:lpstr>Triggers and effects of proportionality</vt:lpstr>
      <vt:lpstr>Where does proportionality end?</vt:lpstr>
      <vt:lpstr>Regulation AND supervision</vt:lpstr>
    </vt:vector>
  </TitlesOfParts>
  <Company>National Bank of Belgium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Governance and remuneration</dc:title>
  <dc:creator>KVR</dc:creator>
  <cp:lastModifiedBy>Nancy</cp:lastModifiedBy>
  <cp:revision>49</cp:revision>
  <dcterms:created xsi:type="dcterms:W3CDTF">2013-10-09T08:57:55Z</dcterms:created>
  <dcterms:modified xsi:type="dcterms:W3CDTF">2013-10-15T11:04:52Z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