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5"/>
  </p:notesMasterIdLst>
  <p:handoutMasterIdLst>
    <p:handoutMasterId r:id="rId6"/>
  </p:handoutMasterIdLst>
  <p:sldIdLst>
    <p:sldId id="256" r:id="rId2"/>
    <p:sldId id="286" r:id="rId3"/>
    <p:sldId id="287" r:id="rId4"/>
  </p:sldIdLst>
  <p:sldSz cx="9144000" cy="6858000" type="screen4x3"/>
  <p:notesSz cx="9144000" cy="6858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3300" kern="1200">
        <a:solidFill>
          <a:srgbClr val="8F4369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300" kern="1200">
        <a:solidFill>
          <a:srgbClr val="8F4369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300" kern="1200">
        <a:solidFill>
          <a:srgbClr val="8F4369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300" kern="1200">
        <a:solidFill>
          <a:srgbClr val="8F4369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300" kern="1200">
        <a:solidFill>
          <a:srgbClr val="8F436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300" kern="1200">
        <a:solidFill>
          <a:srgbClr val="8F436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300" kern="1200">
        <a:solidFill>
          <a:srgbClr val="8F436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300" kern="1200">
        <a:solidFill>
          <a:srgbClr val="8F436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300" kern="1200">
        <a:solidFill>
          <a:srgbClr val="8F4369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2B67AF"/>
    <a:srgbClr val="FF8700"/>
    <a:srgbClr val="8F4369"/>
    <a:srgbClr val="808080"/>
    <a:srgbClr val="386BA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42" autoAdjust="0"/>
    <p:restoredTop sz="94324" autoAdjust="0"/>
  </p:normalViewPr>
  <p:slideViewPr>
    <p:cSldViewPr>
      <p:cViewPr varScale="1">
        <p:scale>
          <a:sx n="106" d="100"/>
          <a:sy n="106" d="100"/>
        </p:scale>
        <p:origin x="-172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2436" y="-114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A1BBC5A-E434-4655-B684-04ECD35D73F5}" type="datetime1">
              <a:rPr lang="fr-FR"/>
              <a:pPr>
                <a:defRPr/>
              </a:pPr>
              <a:t>05/10/2013</a:t>
            </a:fld>
            <a:endParaRPr lang="fr-F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8CA78AD-5C42-4725-984E-39C8A465B660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814362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F1937D4-A0E1-4873-9821-B50B5F54877F}" type="datetime1">
              <a:rPr lang="fr-FR"/>
              <a:pPr>
                <a:defRPr/>
              </a:pPr>
              <a:t>05/10/2013</a:t>
            </a:fld>
            <a:endParaRPr lang="fr-FR" dirty="0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685B0EF-7539-4DAD-8526-A37CA22CE967}" type="slidenum">
              <a:rPr lang="fr-FR"/>
              <a:pPr>
                <a:defRPr/>
              </a:pPr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4233596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sous titre AC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57356" y="4357694"/>
            <a:ext cx="6048375" cy="431800"/>
          </a:xfrm>
        </p:spPr>
        <p:txBody>
          <a:bodyPr>
            <a:noAutofit/>
          </a:bodyPr>
          <a:lstStyle>
            <a:lvl1pPr marL="0" indent="0">
              <a:buFont typeface="Wingdings" pitchFamily="2" charset="2"/>
              <a:buNone/>
              <a:defRPr sz="2400" b="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sous-titre</a:t>
            </a:r>
            <a:endParaRPr lang="fr-FR" dirty="0"/>
          </a:p>
        </p:txBody>
      </p:sp>
      <p:sp>
        <p:nvSpPr>
          <p:cNvPr id="11" name="Titre 10"/>
          <p:cNvSpPr>
            <a:spLocks noGrp="1"/>
          </p:cNvSpPr>
          <p:nvPr>
            <p:ph type="title"/>
          </p:nvPr>
        </p:nvSpPr>
        <p:spPr>
          <a:xfrm>
            <a:off x="1500166" y="2285992"/>
            <a:ext cx="6624638" cy="1143000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14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 ac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1071563" y="0"/>
            <a:ext cx="0" cy="765175"/>
          </a:xfrm>
          <a:prstGeom prst="line">
            <a:avLst/>
          </a:prstGeom>
          <a:noFill/>
          <a:ln w="34925">
            <a:solidFill>
              <a:srgbClr val="F7C765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r-FR" sz="1800" dirty="0">
              <a:latin typeface="Arial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115616" y="0"/>
            <a:ext cx="6364536" cy="785818"/>
          </a:xfrm>
          <a:noFill/>
        </p:spPr>
        <p:txBody>
          <a:bodyPr>
            <a:noAutofit/>
          </a:bodyPr>
          <a:lstStyle>
            <a:lvl1pPr algn="l">
              <a:defRPr sz="32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Titre de la partie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1071538" y="1285860"/>
            <a:ext cx="6624638" cy="4637088"/>
          </a:xfrm>
        </p:spPr>
        <p:txBody>
          <a:bodyPr/>
          <a:lstStyle>
            <a:lvl1pPr marL="266700" indent="-266700">
              <a:buClr>
                <a:srgbClr val="F7C765"/>
              </a:buClr>
              <a:buFont typeface="Wingdings" pitchFamily="2" charset="2"/>
              <a:buChar char="q"/>
              <a:defRPr sz="2400" b="1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1pPr>
            <a:lvl2pPr marL="901700" marR="0" indent="-3667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Wingdings" pitchFamily="2" charset="2"/>
              <a:buChar char="§"/>
              <a:tabLst/>
              <a:defRPr sz="2000" b="0">
                <a:solidFill>
                  <a:srgbClr val="002060"/>
                </a:solidFill>
                <a:latin typeface="Arial" pitchFamily="34" charset="0"/>
                <a:cs typeface="Arial" pitchFamily="34" charset="0"/>
              </a:defRPr>
            </a:lvl2pPr>
            <a:lvl3pPr marL="1257300" marR="0" indent="-3540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Wingdings" pitchFamily="2" charset="2"/>
              <a:buChar char="§"/>
              <a:tabLst/>
              <a:defRPr sz="2000" b="0">
                <a:solidFill>
                  <a:srgbClr val="002060"/>
                </a:solidFill>
                <a:latin typeface="+mn-lt"/>
              </a:defRPr>
            </a:lvl3pPr>
            <a:lvl4pPr marL="1612900" indent="-3540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4pPr>
            <a:lvl5pPr marL="1968500" indent="-354013">
              <a:buClr>
                <a:srgbClr val="F7C765"/>
              </a:buClr>
              <a:buFont typeface="Wingdings" pitchFamily="2" charset="2"/>
              <a:buChar char="§"/>
              <a:defRPr sz="2000" b="0">
                <a:solidFill>
                  <a:srgbClr val="002060"/>
                </a:solidFill>
                <a:latin typeface="+mn-lt"/>
              </a:defRPr>
            </a:lvl5pPr>
          </a:lstStyle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marL="901700" marR="0" lvl="1" indent="-3667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fr-FR" dirty="0" smtClean="0"/>
              <a:t>Deuxième niveau</a:t>
            </a:r>
          </a:p>
          <a:p>
            <a:pPr marL="901700" marR="0" lvl="1" indent="-3667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Wingdings" pitchFamily="2" charset="2"/>
              <a:buChar char="§"/>
              <a:tabLst/>
              <a:defRPr/>
            </a:pPr>
            <a:endParaRPr lang="fr-FR" dirty="0" smtClean="0"/>
          </a:p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marL="901700" marR="0" lvl="1" indent="-36671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7C765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fr-FR" dirty="0" smtClean="0"/>
              <a:t>Deuxième niveau</a:t>
            </a:r>
          </a:p>
          <a:p>
            <a:pPr lvl="1"/>
            <a:endParaRPr lang="fr-FR" dirty="0" smtClean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01216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  <p:sp>
        <p:nvSpPr>
          <p:cNvPr id="8" name="ZoneTexte 7"/>
          <p:cNvSpPr txBox="1"/>
          <p:nvPr userDrawn="1"/>
        </p:nvSpPr>
        <p:spPr>
          <a:xfrm>
            <a:off x="8748464" y="6165304"/>
            <a:ext cx="256674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auto">
          <a:xfrm>
            <a:off x="0" y="6237312"/>
            <a:ext cx="8100392" cy="324000"/>
          </a:xfrm>
          <a:prstGeom prst="rect">
            <a:avLst/>
          </a:prstGeom>
          <a:solidFill>
            <a:srgbClr val="F7C76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anchor="ctr"/>
          <a:lstStyle/>
          <a:p>
            <a:pPr>
              <a:defRPr/>
            </a:pPr>
            <a:endParaRPr lang="fr-FR" dirty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4" r:id="rId2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re 4"/>
          <p:cNvSpPr>
            <a:spLocks noGrp="1"/>
          </p:cNvSpPr>
          <p:nvPr>
            <p:ph type="title"/>
          </p:nvPr>
        </p:nvSpPr>
        <p:spPr>
          <a:xfrm>
            <a:off x="827584" y="2492896"/>
            <a:ext cx="7344816" cy="2160240"/>
          </a:xfrm>
        </p:spPr>
        <p:txBody>
          <a:bodyPr>
            <a:normAutofit/>
          </a:bodyPr>
          <a:lstStyle/>
          <a:p>
            <a:pPr algn="ctr"/>
            <a:r>
              <a:rPr lang="en-GB" dirty="0" smtClean="0"/>
              <a:t>Efforts and difficulties to incorporate proportionality into the area of supervisory reporting</a:t>
            </a:r>
            <a:endParaRPr lang="en-GB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  <p:sp>
        <p:nvSpPr>
          <p:cNvPr id="6" name="Espace réservé du numéro de diapositive 6"/>
          <p:cNvSpPr txBox="1">
            <a:spLocks/>
          </p:cNvSpPr>
          <p:nvPr/>
        </p:nvSpPr>
        <p:spPr>
          <a:xfrm>
            <a:off x="0" y="6165304"/>
            <a:ext cx="8244408" cy="432049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London, 22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October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2013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" name="Sous-titre 9"/>
          <p:cNvSpPr>
            <a:spLocks noGrp="1"/>
          </p:cNvSpPr>
          <p:nvPr>
            <p:ph type="subTitle" idx="1"/>
          </p:nvPr>
        </p:nvSpPr>
        <p:spPr>
          <a:xfrm>
            <a:off x="107504" y="5373216"/>
            <a:ext cx="8136904" cy="576064"/>
          </a:xfrm>
        </p:spPr>
        <p:txBody>
          <a:bodyPr/>
          <a:lstStyle/>
          <a:p>
            <a:r>
              <a:rPr lang="fr-FR" sz="2000" dirty="0" smtClean="0"/>
              <a:t>Frédéric VISNOVSKY            </a:t>
            </a:r>
            <a:r>
              <a:rPr lang="en-GB" sz="2000" dirty="0" smtClean="0">
                <a:latin typeface="Arial" charset="0"/>
              </a:rPr>
              <a:t>Deputy Secretary General    </a:t>
            </a:r>
            <a:endParaRPr lang="en-GB" sz="2000" dirty="0" smtClean="0">
              <a:latin typeface="Arial" charset="0"/>
            </a:endParaRPr>
          </a:p>
          <a:p>
            <a:r>
              <a:rPr lang="en-GB" sz="1800" dirty="0" smtClean="0">
                <a:latin typeface="Arial" charset="0"/>
              </a:rPr>
              <a:t>Chair </a:t>
            </a:r>
            <a:r>
              <a:rPr lang="en-GB" sz="1800" dirty="0" smtClean="0">
                <a:latin typeface="Arial" charset="0"/>
              </a:rPr>
              <a:t>of </a:t>
            </a:r>
            <a:r>
              <a:rPr lang="en-GB" sz="1800" dirty="0" smtClean="0">
                <a:latin typeface="Arial" charset="0"/>
              </a:rPr>
              <a:t>the EBA </a:t>
            </a:r>
            <a:r>
              <a:rPr lang="en-GB" sz="1800" dirty="0" smtClean="0">
                <a:latin typeface="Arial" charset="0"/>
              </a:rPr>
              <a:t>Standing Committee on Accounting, Reporting and Auditing</a:t>
            </a:r>
            <a:endParaRPr lang="fr-FR" sz="1800" dirty="0"/>
          </a:p>
        </p:txBody>
      </p:sp>
      <p:sp>
        <p:nvSpPr>
          <p:cNvPr id="9" name="Rectangle 8"/>
          <p:cNvSpPr/>
          <p:nvPr/>
        </p:nvSpPr>
        <p:spPr>
          <a:xfrm>
            <a:off x="3491880" y="1"/>
            <a:ext cx="4680520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dirty="0" smtClean="0"/>
          </a:p>
          <a:p>
            <a:pPr algn="ctr"/>
            <a:r>
              <a:rPr lang="fr-FR" dirty="0" smtClean="0"/>
              <a:t> </a:t>
            </a:r>
            <a:r>
              <a:rPr lang="fr-FR" dirty="0" smtClean="0">
                <a:solidFill>
                  <a:srgbClr val="002060"/>
                </a:solidFill>
              </a:rPr>
              <a:t>EBA Workshop 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The application of proportionality measures in the EBA’s regulatory work </a:t>
            </a:r>
            <a:endParaRPr lang="fr-FR" sz="2000" dirty="0" smtClean="0">
              <a:solidFill>
                <a:srgbClr val="002060"/>
              </a:solidFill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32656"/>
            <a:ext cx="30861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876256" y="5229200"/>
            <a:ext cx="572131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0"/>
            <a:ext cx="7344816" cy="758434"/>
          </a:xfrm>
        </p:spPr>
        <p:txBody>
          <a:bodyPr/>
          <a:lstStyle/>
          <a:p>
            <a:pPr algn="ctr"/>
            <a:r>
              <a:rPr lang="en-GB" sz="2800" dirty="0" smtClean="0"/>
              <a:t>Efforts to incorporate proportionality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836712"/>
            <a:ext cx="8136904" cy="5086236"/>
          </a:xfrm>
        </p:spPr>
        <p:txBody>
          <a:bodyPr>
            <a:noAutofit/>
          </a:bodyPr>
          <a:lstStyle/>
          <a:p>
            <a:pPr marL="358775" indent="-358775" algn="just"/>
            <a:r>
              <a:rPr lang="en-GB" sz="1800" b="0" dirty="0" smtClean="0"/>
              <a:t>Proportionality is an integral part of the ITS, with </a:t>
            </a:r>
            <a:r>
              <a:rPr lang="en-GB" sz="1800" dirty="0" smtClean="0"/>
              <a:t>certain reporting requirements being applicable only to institutions using complex approaches </a:t>
            </a:r>
            <a:r>
              <a:rPr lang="en-GB" sz="1800" b="0" dirty="0" smtClean="0"/>
              <a:t>to measure own funds requirements (standardised approach versus  internal ratings-based (IRB) approach)</a:t>
            </a:r>
          </a:p>
          <a:p>
            <a:pPr marL="358775" indent="-358775" algn="just">
              <a:buNone/>
            </a:pPr>
            <a:r>
              <a:rPr lang="en-GB" sz="1400" b="0" dirty="0" smtClean="0"/>
              <a:t>  </a:t>
            </a:r>
          </a:p>
          <a:p>
            <a:pPr marL="358775" lvl="0" indent="-358775" algn="just"/>
            <a:r>
              <a:rPr lang="en-GB" sz="1800" b="0" dirty="0" smtClean="0"/>
              <a:t>The most burdensome data points do not have to be reported by all institutions but only by those </a:t>
            </a:r>
            <a:r>
              <a:rPr lang="en-GB" sz="1800" dirty="0" smtClean="0"/>
              <a:t>institutions which have significant risk exposures or significant activities </a:t>
            </a:r>
          </a:p>
          <a:p>
            <a:pPr marL="358775" lvl="0" indent="-358775" algn="just"/>
            <a:endParaRPr lang="en-GB" sz="800" b="0" dirty="0" smtClean="0"/>
          </a:p>
          <a:p>
            <a:pPr marL="717550" lvl="0" indent="-358775" algn="just">
              <a:buFont typeface="Wingdings" pitchFamily="2" charset="2"/>
              <a:buChar char="Ø"/>
            </a:pPr>
            <a:r>
              <a:rPr lang="en-GB" sz="1400" b="0" dirty="0" smtClean="0"/>
              <a:t>quantitative criteria with the aim of exempting institutions with insignificant activities or insignificant systemic importance</a:t>
            </a:r>
          </a:p>
          <a:p>
            <a:pPr marL="717550" lvl="0" indent="-358775" algn="just">
              <a:buFont typeface="Wingdings" pitchFamily="2" charset="2"/>
              <a:buChar char="Ø"/>
            </a:pPr>
            <a:r>
              <a:rPr lang="en-GB" sz="1400" b="0" dirty="0" smtClean="0"/>
              <a:t>the case for instance for institutions which have a significant level of non-domestic exposure in their balance sheet and have to report the geographical breakdown of assets.</a:t>
            </a:r>
          </a:p>
          <a:p>
            <a:pPr marL="358775" indent="-358775" algn="just">
              <a:buNone/>
            </a:pPr>
            <a:r>
              <a:rPr lang="en-GB" sz="1400" b="0" dirty="0" smtClean="0"/>
              <a:t> </a:t>
            </a:r>
          </a:p>
          <a:p>
            <a:pPr marL="358775" lvl="0" indent="-358775" algn="just"/>
            <a:r>
              <a:rPr lang="en-GB" sz="1800" b="0" dirty="0" smtClean="0"/>
              <a:t>Uniform frequencies on a </a:t>
            </a:r>
            <a:r>
              <a:rPr lang="en-GB" sz="1800" dirty="0" smtClean="0"/>
              <a:t>template by template basis </a:t>
            </a:r>
            <a:r>
              <a:rPr lang="en-GB" sz="1800" b="0" dirty="0" smtClean="0"/>
              <a:t>(quarterly, semi-annual, annual)</a:t>
            </a:r>
            <a:r>
              <a:rPr lang="en-GB" sz="1400" b="0" dirty="0" smtClean="0"/>
              <a:t> </a:t>
            </a:r>
          </a:p>
          <a:p>
            <a:pPr marL="358775" indent="-358775" algn="just">
              <a:buNone/>
            </a:pPr>
            <a:r>
              <a:rPr lang="en-GB" sz="1400" b="0" dirty="0" smtClean="0"/>
              <a:t> </a:t>
            </a:r>
          </a:p>
          <a:p>
            <a:pPr marL="358775" indent="-358775" algn="just"/>
            <a:r>
              <a:rPr lang="en-GB" sz="1800" b="0" dirty="0" smtClean="0"/>
              <a:t>Uniform remittance dates which ensure a </a:t>
            </a:r>
            <a:r>
              <a:rPr lang="en-GB" sz="1800" dirty="0" smtClean="0"/>
              <a:t>balance between timeliness and quality</a:t>
            </a:r>
            <a:r>
              <a:rPr lang="en-GB" sz="1800" b="0" dirty="0" smtClean="0"/>
              <a:t> of reported data and the administrative burden imposed on reporting institutions</a:t>
            </a:r>
            <a:endParaRPr lang="en-GB" sz="1800" b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0"/>
            <a:ext cx="7344816" cy="758434"/>
          </a:xfrm>
        </p:spPr>
        <p:txBody>
          <a:bodyPr/>
          <a:lstStyle/>
          <a:p>
            <a:pPr algn="ctr"/>
            <a:r>
              <a:rPr lang="en-GB" sz="2800" dirty="0" smtClean="0"/>
              <a:t>Difficulties to incorporate proportionality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980728"/>
            <a:ext cx="8064896" cy="4942220"/>
          </a:xfrm>
        </p:spPr>
        <p:txBody>
          <a:bodyPr>
            <a:noAutofit/>
          </a:bodyPr>
          <a:lstStyle/>
          <a:p>
            <a:pPr marL="358775" indent="-358775" algn="just">
              <a:spcBef>
                <a:spcPts val="1200"/>
              </a:spcBef>
            </a:pPr>
            <a:r>
              <a:rPr lang="en-GB" sz="1800" b="0" dirty="0" smtClean="0"/>
              <a:t>Part of the </a:t>
            </a:r>
            <a:r>
              <a:rPr lang="en-GB" sz="1800" dirty="0" smtClean="0"/>
              <a:t>single rulebook</a:t>
            </a:r>
            <a:r>
              <a:rPr lang="en-GB" sz="1800" b="0" dirty="0" smtClean="0"/>
              <a:t>, therefore the scope and level of application of the ITS follow the scope and level of application of the CRR</a:t>
            </a:r>
          </a:p>
          <a:p>
            <a:pPr marL="358775" indent="-358775" algn="just">
              <a:spcBef>
                <a:spcPts val="1200"/>
              </a:spcBef>
            </a:pPr>
            <a:r>
              <a:rPr lang="en-GB" sz="1800" b="0" dirty="0" smtClean="0"/>
              <a:t>Ensure fair </a:t>
            </a:r>
            <a:r>
              <a:rPr lang="en-GB" sz="1800" dirty="0" smtClean="0"/>
              <a:t>conditions of competition </a:t>
            </a:r>
            <a:r>
              <a:rPr lang="en-GB" sz="1800" b="0" dirty="0" smtClean="0"/>
              <a:t>between comparable groups of credit institutions and investment firms</a:t>
            </a:r>
          </a:p>
          <a:p>
            <a:pPr marL="358775" indent="-358775" algn="just">
              <a:spcBef>
                <a:spcPts val="1200"/>
              </a:spcBef>
            </a:pPr>
            <a:r>
              <a:rPr lang="en-GB" sz="1800" b="0" dirty="0" smtClean="0"/>
              <a:t>Lack of </a:t>
            </a:r>
            <a:r>
              <a:rPr lang="en-GB" sz="1800" dirty="0" smtClean="0"/>
              <a:t>comparable information </a:t>
            </a:r>
            <a:r>
              <a:rPr lang="en-GB" sz="1800" b="0" dirty="0" smtClean="0"/>
              <a:t>has contributed to increased concerns about the banks’ resilience</a:t>
            </a:r>
          </a:p>
          <a:p>
            <a:pPr marL="358775" indent="-358775" algn="just">
              <a:spcBef>
                <a:spcPts val="1200"/>
              </a:spcBef>
            </a:pPr>
            <a:r>
              <a:rPr lang="en-GB" sz="1800" b="0" dirty="0" smtClean="0"/>
              <a:t>Lead to greater </a:t>
            </a:r>
            <a:r>
              <a:rPr lang="en-GB" sz="1800" dirty="0" smtClean="0"/>
              <a:t>efficiency</a:t>
            </a:r>
            <a:r>
              <a:rPr lang="en-GB" sz="1800" b="0" dirty="0" smtClean="0"/>
              <a:t> for institutions</a:t>
            </a:r>
          </a:p>
          <a:p>
            <a:pPr marL="358775" indent="-358775" algn="just">
              <a:spcBef>
                <a:spcPts val="1200"/>
              </a:spcBef>
            </a:pPr>
            <a:r>
              <a:rPr lang="en-GB" sz="1800" b="0" dirty="0" smtClean="0"/>
              <a:t>Allow supervisors to </a:t>
            </a:r>
            <a:r>
              <a:rPr lang="en-GB" sz="1800" dirty="0" smtClean="0"/>
              <a:t>assess risks consistently </a:t>
            </a:r>
            <a:r>
              <a:rPr lang="en-GB" sz="1800" b="0" dirty="0" smtClean="0"/>
              <a:t>across the EU, thus enabling them to compare banks effectively and identify emerging systemic risks. </a:t>
            </a:r>
          </a:p>
          <a:p>
            <a:pPr marL="358775" indent="-358775" algn="just">
              <a:spcBef>
                <a:spcPts val="1200"/>
              </a:spcBef>
            </a:pPr>
            <a:r>
              <a:rPr lang="en-GB" sz="1800" b="0" dirty="0" smtClean="0"/>
              <a:t>High </a:t>
            </a:r>
            <a:r>
              <a:rPr lang="en-GB" sz="1800" dirty="0" smtClean="0"/>
              <a:t>diversity of requirements </a:t>
            </a:r>
            <a:r>
              <a:rPr lang="en-GB" sz="1800" b="0" dirty="0" smtClean="0"/>
              <a:t>between supervisors (template, remittance periods, frequency)</a:t>
            </a:r>
          </a:p>
          <a:p>
            <a:pPr marL="358775" indent="-358775" algn="just">
              <a:spcBef>
                <a:spcPts val="1200"/>
              </a:spcBef>
            </a:pPr>
            <a:r>
              <a:rPr lang="en-GB" sz="1800" b="0" dirty="0" smtClean="0"/>
              <a:t>Additional requirement by the </a:t>
            </a:r>
            <a:r>
              <a:rPr lang="en-GB" sz="1800" dirty="0" smtClean="0"/>
              <a:t>ESRB</a:t>
            </a:r>
            <a:r>
              <a:rPr lang="en-GB" sz="1800" b="0" dirty="0" smtClean="0"/>
              <a:t> to play its role in assessing the concentration and contagion risks </a:t>
            </a:r>
          </a:p>
          <a:p>
            <a:pPr marL="0" indent="0" algn="just">
              <a:buNone/>
            </a:pPr>
            <a:r>
              <a:rPr lang="fr-FR" sz="1200" b="0" dirty="0" smtClean="0"/>
              <a:t> </a:t>
            </a:r>
          </a:p>
          <a:p>
            <a:pPr marL="0" indent="0" algn="just">
              <a:buNone/>
            </a:pPr>
            <a:r>
              <a:rPr lang="fr-FR" sz="1200" b="0" dirty="0" smtClean="0"/>
              <a:t> </a:t>
            </a:r>
          </a:p>
          <a:p>
            <a:pPr marL="628650" lvl="5" indent="-514350" algn="just">
              <a:buClr>
                <a:srgbClr val="002060"/>
              </a:buClr>
              <a:buAutoNum type="arabicPeriod"/>
            </a:pPr>
            <a:endParaRPr lang="en-GB" sz="20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AC59C542-C6E0-4E39-86B7-1D85B8646B56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</Template>
  <TotalTime>1021</TotalTime>
  <Words>208</Words>
  <Application>Microsoft Office PowerPoint</Application>
  <PresentationFormat>Affichage à l'écran (4:3)</PresentationFormat>
  <Paragraphs>31</Paragraphs>
  <Slides>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Presentation</vt:lpstr>
      <vt:lpstr>Efforts and difficulties to incorporate proportionality into the area of supervisory reporting</vt:lpstr>
      <vt:lpstr>Efforts to incorporate proportionality</vt:lpstr>
      <vt:lpstr>Difficulties to incorporate proportionality</vt:lpstr>
    </vt:vector>
  </TitlesOfParts>
  <Company>Banque de France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Frédéric VISNOVSKY</dc:creator>
  <dc:description>Modèle : Presentation.potx (version 11/2011)</dc:description>
  <cp:lastModifiedBy>VISNOVSKY</cp:lastModifiedBy>
  <cp:revision>249</cp:revision>
  <dcterms:created xsi:type="dcterms:W3CDTF">2013-08-29T16:55:10Z</dcterms:created>
  <dcterms:modified xsi:type="dcterms:W3CDTF">2013-10-05T15:08:36Z</dcterms:modified>
</cp:coreProperties>
</file>