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5" r:id="rId5"/>
    <p:sldId id="268" r:id="rId6"/>
    <p:sldId id="266" r:id="rId7"/>
    <p:sldId id="269" r:id="rId8"/>
    <p:sldId id="258" r:id="rId9"/>
    <p:sldId id="261" r:id="rId10"/>
    <p:sldId id="259" r:id="rId11"/>
    <p:sldId id="260" r:id="rId12"/>
    <p:sldId id="262" r:id="rId13"/>
    <p:sldId id="264" r:id="rId14"/>
    <p:sldId id="267" r:id="rId15"/>
  </p:sldIdLst>
  <p:sldSz cx="9144000" cy="6858000" type="screen4x3"/>
  <p:notesSz cx="7099300" cy="102346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5" d="100"/>
          <a:sy n="95" d="100"/>
        </p:scale>
        <p:origin x="-3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C2A7F88B-260F-4C6A-8A0B-639DE488EC64}" type="datetimeFigureOut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000101B-41FA-4168-89C3-DE4248875E7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0101B-41FA-4168-89C3-DE4248875E7D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7" descr="NYK_powerpoint_forside1"/>
          <p:cNvPicPr>
            <a:picLocks noChangeAspect="1" noChangeArrowheads="1"/>
          </p:cNvPicPr>
          <p:nvPr userDrawn="1"/>
        </p:nvPicPr>
        <p:blipFill>
          <a:blip r:embed="rId2" cstate="print"/>
          <a:srcRect l="1353" t="2484" r="1440"/>
          <a:stretch>
            <a:fillRect/>
          </a:stretch>
        </p:blipFill>
        <p:spPr bwMode="auto">
          <a:xfrm>
            <a:off x="119063" y="104775"/>
            <a:ext cx="8893175" cy="4113213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7200" y="3893816"/>
            <a:ext cx="7077600" cy="889200"/>
          </a:xfrm>
        </p:spPr>
        <p:txBody>
          <a:bodyPr>
            <a:normAutofit/>
          </a:bodyPr>
          <a:lstStyle>
            <a:lvl1pPr algn="l">
              <a:defRPr sz="2000">
                <a:latin typeface="Verdana" pitchFamily="34" charset="0"/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37200" y="4795809"/>
            <a:ext cx="4338000" cy="11160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7790400" y="6479170"/>
            <a:ext cx="795600" cy="219600"/>
          </a:xfrm>
        </p:spPr>
        <p:txBody>
          <a:bodyPr lIns="0" tIns="0" rIns="0" bIns="0" anchor="ctr" anchorCtr="0"/>
          <a:lstStyle>
            <a:lvl1pPr algn="r">
              <a:defRPr sz="9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771076F3-45BE-4D49-9929-247F025507E8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455200" y="6479170"/>
            <a:ext cx="5306400" cy="219600"/>
          </a:xfrm>
        </p:spPr>
        <p:txBody>
          <a:bodyPr lIns="0" tIns="0" rIns="0" bIns="0" anchor="ctr" anchorCtr="0"/>
          <a:lstStyle>
            <a:lvl1pPr algn="r">
              <a:defRPr sz="9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8614800" y="6479170"/>
            <a:ext cx="230400" cy="218057"/>
          </a:xfrm>
        </p:spPr>
        <p:txBody>
          <a:bodyPr lIns="0" tIns="0" rIns="0" bIns="0" anchor="ctr" anchorCtr="0"/>
          <a:lstStyle>
            <a:lvl1pPr>
              <a:defRPr sz="9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Picture 3" descr="NYK_powerpoint_undersidebund1"/>
          <p:cNvPicPr>
            <a:picLocks noChangeArrowheads="1"/>
          </p:cNvPicPr>
          <p:nvPr userDrawn="1"/>
        </p:nvPicPr>
        <p:blipFill>
          <a:blip r:embed="rId3" cstate="print">
            <a:lum/>
          </a:blip>
          <a:srcRect l="1460" t="-6573" r="1460" b="13145"/>
          <a:stretch>
            <a:fillRect/>
          </a:stretch>
        </p:blipFill>
        <p:spPr bwMode="auto">
          <a:xfrm>
            <a:off x="128588" y="6407911"/>
            <a:ext cx="8839200" cy="72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vandrett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6FC6-AB54-4062-904B-90CBC9D3002C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55199" y="1260000"/>
            <a:ext cx="8158209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4" name="Pladsholder til indhold 8"/>
          <p:cNvSpPr>
            <a:spLocks noGrp="1"/>
          </p:cNvSpPr>
          <p:nvPr>
            <p:ph sz="quarter" idx="15"/>
          </p:nvPr>
        </p:nvSpPr>
        <p:spPr>
          <a:xfrm>
            <a:off x="655199" y="3870000"/>
            <a:ext cx="8179311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e med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D009-A9C5-42DD-972A-03F767953169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mal plus bred spalt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200" y="640800"/>
            <a:ext cx="7569471" cy="630000"/>
          </a:xfrm>
        </p:spPr>
        <p:txBody>
          <a:bodyPr anchor="ctr" anchorCtr="0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55200" y="1260000"/>
            <a:ext cx="5400000" cy="5040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55200" y="1260000"/>
            <a:ext cx="2520000" cy="504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7790400" y="6472136"/>
            <a:ext cx="795600" cy="219600"/>
          </a:xfrm>
        </p:spPr>
        <p:txBody>
          <a:bodyPr/>
          <a:lstStyle/>
          <a:p>
            <a:fld id="{4098F3AA-5A0A-4A5C-BF51-A792A48B5D18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2455200" y="6472136"/>
            <a:ext cx="5306400" cy="219600"/>
          </a:xfr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614800" y="6472136"/>
            <a:ext cx="230400" cy="219600"/>
          </a:xfrm>
        </p:spPr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til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0291-DBBA-47AB-BB33-039F74EC6CCC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Pladsholder til billede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ECF-020C-4800-B0AD-F89E24ADD0D9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4147" y="4927212"/>
            <a:ext cx="809595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655200" y="960425"/>
            <a:ext cx="8100000" cy="39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54147" y="5493950"/>
            <a:ext cx="809595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166-A5FC-449C-98F3-6EF0BA8899D9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55200" y="1260000"/>
            <a:ext cx="8100000" cy="504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55200" y="1260000"/>
            <a:ext cx="3960000" cy="5040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60000" y="1260000"/>
            <a:ext cx="3960000" cy="5040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C0C6-C070-4E44-849F-D8B104FA9085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BF22-0308-4D59-AB63-D2B308B83454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654204" y="640800"/>
            <a:ext cx="8078400" cy="630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idx="1"/>
          </p:nvPr>
        </p:nvSpPr>
        <p:spPr>
          <a:xfrm>
            <a:off x="654148" y="1260000"/>
            <a:ext cx="3960000" cy="5400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15" name="Pladsholder til indhold 3"/>
          <p:cNvSpPr>
            <a:spLocks noGrp="1"/>
          </p:cNvSpPr>
          <p:nvPr>
            <p:ph sz="half" idx="2"/>
          </p:nvPr>
        </p:nvSpPr>
        <p:spPr>
          <a:xfrm>
            <a:off x="655200" y="1800000"/>
            <a:ext cx="3960000" cy="4500000"/>
          </a:xfrm>
        </p:spPr>
        <p:txBody>
          <a:bodyPr/>
          <a:lstStyle>
            <a:lvl1pPr marL="216000" indent="-216000">
              <a:buFont typeface="Wingdings" pitchFamily="2" charset="2"/>
              <a:buChar char="§"/>
              <a:defRPr sz="1600"/>
            </a:lvl1pPr>
            <a:lvl2pPr marL="432000" indent="-216000">
              <a:buFont typeface="Wingdings" pitchFamily="2" charset="2"/>
              <a:buChar char="§"/>
              <a:defRPr sz="1600"/>
            </a:lvl2pPr>
            <a:lvl3pPr marL="648000" indent="-216000">
              <a:buFont typeface="Wingdings" pitchFamily="2" charset="2"/>
              <a:buChar char="§"/>
              <a:defRPr sz="1600"/>
            </a:lvl3pPr>
            <a:lvl4pPr marL="864000" indent="-216000">
              <a:buFont typeface="Wingdings" pitchFamily="2" charset="2"/>
              <a:buChar char="§"/>
              <a:defRPr sz="1600"/>
            </a:lvl4pPr>
            <a:lvl5pPr marL="1080000" indent="-216000">
              <a:buFont typeface="Wingdings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6" name="Pladsholder til tekst 2"/>
          <p:cNvSpPr>
            <a:spLocks noGrp="1"/>
          </p:cNvSpPr>
          <p:nvPr>
            <p:ph type="body" idx="13"/>
          </p:nvPr>
        </p:nvSpPr>
        <p:spPr>
          <a:xfrm>
            <a:off x="4860000" y="1260000"/>
            <a:ext cx="3960000" cy="54000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17" name="Pladsholder til indhold 3"/>
          <p:cNvSpPr>
            <a:spLocks noGrp="1"/>
          </p:cNvSpPr>
          <p:nvPr>
            <p:ph sz="half" idx="14" hasCustomPrompt="1"/>
          </p:nvPr>
        </p:nvSpPr>
        <p:spPr>
          <a:xfrm>
            <a:off x="4860000" y="1800000"/>
            <a:ext cx="3960000" cy="4500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81F2-5251-4C1E-ABF6-70575EACC82B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55200" y="126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2" name="Pladsholder til indhold 8"/>
          <p:cNvSpPr>
            <a:spLocks noGrp="1"/>
          </p:cNvSpPr>
          <p:nvPr>
            <p:ph sz="quarter" idx="14"/>
          </p:nvPr>
        </p:nvSpPr>
        <p:spPr>
          <a:xfrm>
            <a:off x="4860000" y="126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4" name="Pladsholder til indhold 8"/>
          <p:cNvSpPr>
            <a:spLocks noGrp="1"/>
          </p:cNvSpPr>
          <p:nvPr>
            <p:ph sz="quarter" idx="15"/>
          </p:nvPr>
        </p:nvSpPr>
        <p:spPr>
          <a:xfrm>
            <a:off x="655200" y="387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5" name="Pladsholder til indhold 8"/>
          <p:cNvSpPr>
            <a:spLocks noGrp="1"/>
          </p:cNvSpPr>
          <p:nvPr>
            <p:ph sz="quarter" idx="16"/>
          </p:nvPr>
        </p:nvSpPr>
        <p:spPr>
          <a:xfrm>
            <a:off x="4860000" y="387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plus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1738-EE18-4BCE-B4FE-3165C5E0B69E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55200" y="1260000"/>
            <a:ext cx="3960000" cy="504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2" name="Pladsholder til indhold 8"/>
          <p:cNvSpPr>
            <a:spLocks noGrp="1"/>
          </p:cNvSpPr>
          <p:nvPr>
            <p:ph sz="quarter" idx="14"/>
          </p:nvPr>
        </p:nvSpPr>
        <p:spPr>
          <a:xfrm>
            <a:off x="4860000" y="126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5" name="Pladsholder til indhold 8"/>
          <p:cNvSpPr>
            <a:spLocks noGrp="1"/>
          </p:cNvSpPr>
          <p:nvPr>
            <p:ph sz="quarter" idx="16"/>
          </p:nvPr>
        </p:nvSpPr>
        <p:spPr>
          <a:xfrm>
            <a:off x="4860000" y="387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plus en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0270-0CEB-47D4-B3B9-D4303CB086A5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55200" y="126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2" name="Pladsholder til indhold 8"/>
          <p:cNvSpPr>
            <a:spLocks noGrp="1"/>
          </p:cNvSpPr>
          <p:nvPr>
            <p:ph sz="quarter" idx="14"/>
          </p:nvPr>
        </p:nvSpPr>
        <p:spPr>
          <a:xfrm>
            <a:off x="4860000" y="1260000"/>
            <a:ext cx="3960000" cy="504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4" name="Pladsholder til indhold 8"/>
          <p:cNvSpPr>
            <a:spLocks noGrp="1"/>
          </p:cNvSpPr>
          <p:nvPr>
            <p:ph sz="quarter" idx="15"/>
          </p:nvPr>
        </p:nvSpPr>
        <p:spPr>
          <a:xfrm>
            <a:off x="655200" y="387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plus vandret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26FF-4917-48D5-B26D-F2428EECA860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55200" y="126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2" name="Pladsholder til indhold 8"/>
          <p:cNvSpPr>
            <a:spLocks noGrp="1"/>
          </p:cNvSpPr>
          <p:nvPr>
            <p:ph sz="quarter" idx="14"/>
          </p:nvPr>
        </p:nvSpPr>
        <p:spPr>
          <a:xfrm>
            <a:off x="4860000" y="126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4" name="Pladsholder til indhold 8"/>
          <p:cNvSpPr>
            <a:spLocks noGrp="1"/>
          </p:cNvSpPr>
          <p:nvPr>
            <p:ph sz="quarter" idx="15"/>
          </p:nvPr>
        </p:nvSpPr>
        <p:spPr>
          <a:xfrm>
            <a:off x="655199" y="3870000"/>
            <a:ext cx="8179311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ndret plus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4314C-9A29-454E-B83D-ED97DEC50719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55199" y="1260000"/>
            <a:ext cx="8158209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4" name="Pladsholder til indhold 8"/>
          <p:cNvSpPr>
            <a:spLocks noGrp="1"/>
          </p:cNvSpPr>
          <p:nvPr>
            <p:ph sz="quarter" idx="15"/>
          </p:nvPr>
        </p:nvSpPr>
        <p:spPr>
          <a:xfrm>
            <a:off x="655200" y="387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15" name="Pladsholder til indhold 8"/>
          <p:cNvSpPr>
            <a:spLocks noGrp="1"/>
          </p:cNvSpPr>
          <p:nvPr>
            <p:ph sz="quarter" idx="16"/>
          </p:nvPr>
        </p:nvSpPr>
        <p:spPr>
          <a:xfrm>
            <a:off x="4860000" y="3870000"/>
            <a:ext cx="3960000" cy="2430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54204" y="640748"/>
            <a:ext cx="8078400" cy="63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55200" y="1260000"/>
            <a:ext cx="80784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7790400" y="6479170"/>
            <a:ext cx="795600" cy="219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D2400291-DBBA-47AB-BB33-039F74EC6CCC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55200" y="6479170"/>
            <a:ext cx="5306400" cy="219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614800" y="6479170"/>
            <a:ext cx="230400" cy="219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4B289C14-5A05-42FF-9942-82BA1D0C1A27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8" name="Picture 3" descr="NYK_powerpoint_undersidebund1"/>
          <p:cNvPicPr>
            <a:picLocks noChangeArrowheads="1"/>
          </p:cNvPicPr>
          <p:nvPr/>
        </p:nvPicPr>
        <p:blipFill>
          <a:blip r:embed="rId17" cstate="print">
            <a:lum/>
          </a:blip>
          <a:srcRect l="1460" t="-6573" r="1460" b="13145"/>
          <a:stretch>
            <a:fillRect/>
          </a:stretch>
        </p:blipFill>
        <p:spPr bwMode="auto">
          <a:xfrm>
            <a:off x="128588" y="6407911"/>
            <a:ext cx="8839200" cy="72000"/>
          </a:xfrm>
          <a:prstGeom prst="rect">
            <a:avLst/>
          </a:prstGeom>
          <a:noFill/>
        </p:spPr>
      </p:pic>
      <p:pic>
        <p:nvPicPr>
          <p:cNvPr id="11" name="Picture 19" descr="NYK_powerpoint_undersidetop1"/>
          <p:cNvPicPr>
            <a:picLocks noChangeAspect="1" noChangeArrowheads="1"/>
          </p:cNvPicPr>
          <p:nvPr/>
        </p:nvPicPr>
        <p:blipFill>
          <a:blip r:embed="rId18" cstate="print"/>
          <a:srcRect l="1250" t="12675" r="1440"/>
          <a:stretch>
            <a:fillRect/>
          </a:stretch>
        </p:blipFill>
        <p:spPr bwMode="auto">
          <a:xfrm>
            <a:off x="114300" y="114300"/>
            <a:ext cx="8902700" cy="7874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8" r:id="rId5"/>
    <p:sldLayoutId id="2147483666" r:id="rId6"/>
    <p:sldLayoutId id="2147483665" r:id="rId7"/>
    <p:sldLayoutId id="2147483664" r:id="rId8"/>
    <p:sldLayoutId id="2147483667" r:id="rId9"/>
    <p:sldLayoutId id="2147483668" r:id="rId10"/>
    <p:sldLayoutId id="2147483663" r:id="rId11"/>
    <p:sldLayoutId id="2147483656" r:id="rId12"/>
    <p:sldLayoutId id="2147483669" r:id="rId13"/>
    <p:sldLayoutId id="2147483655" r:id="rId14"/>
    <p:sldLayoutId id="2147483657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432000" indent="-2160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648000" indent="-2160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864000" indent="-2160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1080000" indent="-2160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EBA Proportionality Workshop – Leverage Ratio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Jesper Berg</a:t>
            </a:r>
          </a:p>
          <a:p>
            <a:r>
              <a:rPr lang="en-US" smtClean="0"/>
              <a:t>Senior Vice President, Nykredit</a:t>
            </a:r>
            <a:endParaRPr lang="en-US"/>
          </a:p>
        </p:txBody>
      </p:sp>
      <p:pic>
        <p:nvPicPr>
          <p:cNvPr id="7" name="Picture 17" descr="NYK_powerpoint_forside1"/>
          <p:cNvPicPr>
            <a:picLocks noChangeAspect="1" noChangeArrowheads="1"/>
          </p:cNvPicPr>
          <p:nvPr/>
        </p:nvPicPr>
        <p:blipFill>
          <a:blip r:embed="rId2" cstate="print"/>
          <a:srcRect l="1353" t="2484" r="1440"/>
          <a:stretch>
            <a:fillRect/>
          </a:stretch>
        </p:blipFill>
        <p:spPr bwMode="auto">
          <a:xfrm>
            <a:off x="119063" y="104775"/>
            <a:ext cx="8893175" cy="4113213"/>
          </a:xfrm>
          <a:prstGeom prst="rect">
            <a:avLst/>
          </a:prstGeom>
          <a:noFill/>
        </p:spPr>
      </p:pic>
      <p:sp>
        <p:nvSpPr>
          <p:cNvPr id="13" name="Pladsholder til dato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75F59-A666-4563-A465-4D9392447B61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14" name="Pladsholder til dias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15" name="Pladsholder til sidefod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Proportionality principles based on business model designs	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3% leverage ratio may not be compatible with low risk business models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Proportionality principles must be introduced to prevent unintended consequences:</a:t>
            </a:r>
          </a:p>
          <a:p>
            <a:pPr lvl="1"/>
            <a:r>
              <a:rPr lang="en-US" dirty="0" smtClean="0"/>
              <a:t>Lending structure</a:t>
            </a:r>
          </a:p>
          <a:p>
            <a:pPr lvl="2"/>
            <a:r>
              <a:rPr lang="en-US" dirty="0" smtClean="0"/>
              <a:t>Specialized low risk lending</a:t>
            </a:r>
          </a:p>
          <a:p>
            <a:pPr lvl="2"/>
            <a:r>
              <a:rPr lang="en-US" dirty="0" smtClean="0"/>
              <a:t>Documented low loss rates</a:t>
            </a:r>
          </a:p>
          <a:p>
            <a:pPr lvl="2"/>
            <a:r>
              <a:rPr lang="en-US" dirty="0" smtClean="0"/>
              <a:t>Modest balance sheet growth </a:t>
            </a:r>
          </a:p>
          <a:p>
            <a:pPr lvl="2"/>
            <a:r>
              <a:rPr lang="en-US" dirty="0" smtClean="0"/>
              <a:t>Level and concentration of exposures</a:t>
            </a:r>
          </a:p>
          <a:p>
            <a:pPr lvl="2"/>
            <a:r>
              <a:rPr lang="en-US" dirty="0" smtClean="0"/>
              <a:t>Debtor rights and liabilities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Funding structure</a:t>
            </a:r>
          </a:p>
          <a:p>
            <a:pPr lvl="2"/>
            <a:r>
              <a:rPr lang="en-US" dirty="0" smtClean="0"/>
              <a:t>Secured instruments, e.g. covered bonds</a:t>
            </a:r>
          </a:p>
          <a:p>
            <a:pPr lvl="2"/>
            <a:r>
              <a:rPr lang="en-US" dirty="0" smtClean="0"/>
              <a:t>Asset-liability management, e.g. pass-through systems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2"/>
            <a:r>
              <a:rPr lang="en-US" dirty="0" smtClean="0"/>
              <a:t>Acceptance of lower leverage ratios for certain business models, or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   Partly risk-weighting on uniform leverage ratio limit 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10</a:t>
            </a:fld>
            <a:endParaRPr lang="da-DK"/>
          </a:p>
        </p:txBody>
      </p:sp>
      <p:sp>
        <p:nvSpPr>
          <p:cNvPr id="7" name="Right Arrow 15"/>
          <p:cNvSpPr/>
          <p:nvPr/>
        </p:nvSpPr>
        <p:spPr>
          <a:xfrm>
            <a:off x="778597" y="5192940"/>
            <a:ext cx="508000" cy="263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ight Arrow 15"/>
          <p:cNvSpPr/>
          <p:nvPr/>
        </p:nvSpPr>
        <p:spPr>
          <a:xfrm>
            <a:off x="780077" y="5702302"/>
            <a:ext cx="508000" cy="2563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pSp>
        <p:nvGrpSpPr>
          <p:cNvPr id="9" name="Gruppe 8"/>
          <p:cNvGrpSpPr/>
          <p:nvPr/>
        </p:nvGrpSpPr>
        <p:grpSpPr>
          <a:xfrm>
            <a:off x="6140546" y="2130265"/>
            <a:ext cx="1857934" cy="2547829"/>
            <a:chOff x="2874840" y="1433839"/>
            <a:chExt cx="3340234" cy="4590720"/>
          </a:xfrm>
        </p:grpSpPr>
        <p:pic>
          <p:nvPicPr>
            <p:cNvPr id="10" name="Picture 5" descr="medusa-brudepar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23242" y="2428868"/>
              <a:ext cx="3191832" cy="3595691"/>
            </a:xfrm>
            <a:prstGeom prst="rect">
              <a:avLst/>
            </a:prstGeom>
            <a:noFill/>
          </p:spPr>
        </p:pic>
        <p:sp>
          <p:nvSpPr>
            <p:cNvPr id="11" name="WordArt 6"/>
            <p:cNvSpPr>
              <a:spLocks noChangeArrowheads="1" noChangeShapeType="1" noTextEdit="1"/>
            </p:cNvSpPr>
            <p:nvPr/>
          </p:nvSpPr>
          <p:spPr bwMode="auto">
            <a:xfrm rot="-819934">
              <a:off x="5157927" y="1433839"/>
              <a:ext cx="876300" cy="831850"/>
            </a:xfrm>
            <a:prstGeom prst="rect">
              <a:avLst/>
            </a:prstGeom>
          </p:spPr>
          <p:txBody>
            <a:bodyPr wrap="none" fromWordArt="1">
              <a:prstTxWarp prst="textDeflateBottom">
                <a:avLst>
                  <a:gd name="adj" fmla="val 76472"/>
                </a:avLst>
              </a:prstTxWarp>
              <a:scene3d>
                <a:camera prst="legacyPerspectiveFront">
                  <a:rot lat="19799999" lon="19439998" rev="0"/>
                </a:camera>
                <a:lightRig rig="legacyNormal2" dir="t"/>
              </a:scene3d>
              <a:sp3d extrusionH="354000" prstMaterial="legacyMatte">
                <a:extrusionClr>
                  <a:srgbClr val="939676"/>
                </a:extrusionClr>
              </a:sp3d>
            </a:bodyPr>
            <a:lstStyle/>
            <a:p>
              <a:pPr algn="ctr"/>
              <a:r>
                <a:rPr lang="da-DK" sz="3600" kern="10" dirty="0" err="1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707070"/>
                      </a:gs>
                      <a:gs pos="50000">
                        <a:srgbClr val="6699FF"/>
                      </a:gs>
                      <a:gs pos="100000">
                        <a:srgbClr val="707070"/>
                      </a:gs>
                    </a:gsLst>
                    <a:lin ang="3519934" scaled="1"/>
                  </a:gradFill>
                  <a:latin typeface="Impact"/>
                </a:rPr>
                <a:t>Debt</a:t>
              </a:r>
              <a:endParaRPr lang="da-DK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6699FF"/>
                    </a:gs>
                    <a:gs pos="100000">
                      <a:srgbClr val="707070"/>
                    </a:gs>
                  </a:gsLst>
                  <a:lin ang="3519934" scaled="1"/>
                </a:gradFill>
                <a:latin typeface="Impact"/>
              </a:endParaRPr>
            </a:p>
          </p:txBody>
        </p:sp>
        <p:sp>
          <p:nvSpPr>
            <p:cNvPr id="12" name="WordArt 7"/>
            <p:cNvSpPr>
              <a:spLocks noChangeArrowheads="1" noChangeShapeType="1" noTextEdit="1"/>
            </p:cNvSpPr>
            <p:nvPr/>
          </p:nvSpPr>
          <p:spPr bwMode="auto">
            <a:xfrm rot="-380412">
              <a:off x="2874840" y="1483857"/>
              <a:ext cx="2095500" cy="831850"/>
            </a:xfrm>
            <a:prstGeom prst="rect">
              <a:avLst/>
            </a:prstGeom>
          </p:spPr>
          <p:txBody>
            <a:bodyPr wrap="none" fromWordArt="1">
              <a:prstTxWarp prst="textDeflateBottom">
                <a:avLst>
                  <a:gd name="adj" fmla="val 76472"/>
                </a:avLst>
              </a:prstTxWarp>
              <a:scene3d>
                <a:camera prst="legacyPerspectiveFront">
                  <a:rot lat="19799999" lon="19439998" rev="0"/>
                </a:camera>
                <a:lightRig rig="legacyNormal2" dir="t"/>
              </a:scene3d>
              <a:sp3d extrusionH="354000" prstMaterial="legacyMatte">
                <a:extrusionClr>
                  <a:srgbClr val="939676"/>
                </a:extrusionClr>
              </a:sp3d>
            </a:bodyPr>
            <a:lstStyle/>
            <a:p>
              <a:pPr algn="ctr"/>
              <a:r>
                <a:rPr lang="da-DK" sz="3600" kern="10" dirty="0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707070"/>
                      </a:gs>
                      <a:gs pos="50000">
                        <a:srgbClr val="FF99CC"/>
                      </a:gs>
                      <a:gs pos="100000">
                        <a:srgbClr val="707070"/>
                      </a:gs>
                    </a:gsLst>
                    <a:lin ang="3080412" scaled="1"/>
                  </a:gradFill>
                  <a:latin typeface="Impact"/>
                </a:rPr>
                <a:t>House </a:t>
              </a:r>
              <a:r>
                <a:rPr lang="da-DK" sz="3600" kern="10" dirty="0" err="1">
                  <a:ln w="9525"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707070"/>
                      </a:gs>
                      <a:gs pos="50000">
                        <a:srgbClr val="FF99CC"/>
                      </a:gs>
                      <a:gs pos="100000">
                        <a:srgbClr val="707070"/>
                      </a:gs>
                    </a:gsLst>
                    <a:lin ang="3080412" scaled="1"/>
                  </a:gradFill>
                  <a:latin typeface="Impact"/>
                </a:rPr>
                <a:t>loan</a:t>
              </a:r>
              <a:endParaRPr lang="da-DK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99CC"/>
                    </a:gs>
                    <a:gs pos="100000">
                      <a:srgbClr val="707070"/>
                    </a:gs>
                  </a:gsLst>
                  <a:lin ang="3080412" scaled="1"/>
                </a:gradFill>
                <a:latin typeface="Impac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Danish case: </a:t>
            </a:r>
            <a:r>
              <a:rPr lang="en-US" dirty="0" smtClean="0"/>
              <a:t>Specialized </a:t>
            </a:r>
            <a:r>
              <a:rPr lang="en-US" dirty="0" smtClean="0"/>
              <a:t>mortgage </a:t>
            </a:r>
            <a:r>
              <a:rPr lang="en-US" dirty="0" smtClean="0"/>
              <a:t>banks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Low-risk and high volume</a:t>
            </a:r>
          </a:p>
          <a:p>
            <a:endParaRPr lang="en-US" smtClean="0"/>
          </a:p>
          <a:p>
            <a:r>
              <a:rPr lang="en-US" smtClean="0"/>
              <a:t>Funded entirely by covered bonds with a direct claim on underlying assets</a:t>
            </a:r>
          </a:p>
          <a:p>
            <a:endParaRPr lang="en-US" smtClean="0"/>
          </a:p>
          <a:p>
            <a:r>
              <a:rPr lang="en-US" smtClean="0"/>
              <a:t>Professional and informed investors – no simple depositors</a:t>
            </a:r>
          </a:p>
          <a:p>
            <a:endParaRPr lang="en-US" smtClean="0"/>
          </a:p>
          <a:p>
            <a:r>
              <a:rPr lang="en-US" smtClean="0"/>
              <a:t>Solid track record during the financial crisis</a:t>
            </a:r>
          </a:p>
          <a:p>
            <a:endParaRPr lang="en-US" smtClean="0"/>
          </a:p>
          <a:p>
            <a:r>
              <a:rPr lang="en-US" smtClean="0"/>
              <a:t>Personal liability</a:t>
            </a:r>
          </a:p>
          <a:p>
            <a:endParaRPr lang="en-US" smtClean="0"/>
          </a:p>
          <a:p>
            <a:r>
              <a:rPr lang="en-US" smtClean="0"/>
              <a:t>Strict ALM – pass-through system</a:t>
            </a:r>
          </a:p>
          <a:p>
            <a:endParaRPr lang="en-US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Danish case cont’d</a:t>
            </a:r>
            <a:br>
              <a:rPr lang="en-US" dirty="0" smtClean="0"/>
            </a:br>
            <a:r>
              <a:rPr lang="en-US" sz="1600" dirty="0" smtClean="0"/>
              <a:t>– differentiate between </a:t>
            </a:r>
            <a:r>
              <a:rPr lang="en-US" sz="1600" dirty="0" smtClean="0"/>
              <a:t>commercial </a:t>
            </a:r>
            <a:r>
              <a:rPr lang="en-US" sz="1600" dirty="0" smtClean="0"/>
              <a:t>banks and mortgage </a:t>
            </a:r>
            <a:r>
              <a:rPr lang="en-US" sz="1600" dirty="0" smtClean="0"/>
              <a:t>banks</a:t>
            </a:r>
            <a:endParaRPr lang="en-US" sz="1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Recommendations by the Government appointed ”Financial Crisis Committee” that launched its report 18 September 2013:</a:t>
            </a:r>
          </a:p>
          <a:p>
            <a:endParaRPr lang="en-US" smtClean="0"/>
          </a:p>
          <a:p>
            <a:r>
              <a:rPr lang="en-US" smtClean="0"/>
              <a:t>”The Committee recommends setting up a group of experts to assess whether the general leverage ratio should be higher than the 3 percent requirement on which the Basel III standards are based. </a:t>
            </a:r>
            <a:r>
              <a:rPr lang="en-US" b="1" smtClean="0"/>
              <a:t>The expert group must assess whether the general leverage ratio limit should be different for banks and mortgage credit institutions</a:t>
            </a:r>
            <a:r>
              <a:rPr lang="en-US" smtClean="0"/>
              <a:t> and for banks that use, respectively do not use internal models.”</a:t>
            </a:r>
          </a:p>
          <a:p>
            <a:pPr lvl="1"/>
            <a:endParaRPr lang="en-US" smtClean="0"/>
          </a:p>
          <a:p>
            <a:r>
              <a:rPr lang="en-US" smtClean="0"/>
              <a:t>“The Committee recommends that the </a:t>
            </a:r>
            <a:r>
              <a:rPr lang="en-US" b="1" smtClean="0"/>
              <a:t>FSA prepares a "Supervisory Diamond" that is particularly aimed at mortgage credit institutions</a:t>
            </a:r>
            <a:r>
              <a:rPr lang="en-US" smtClean="0"/>
              <a:t>.”</a:t>
            </a:r>
          </a:p>
          <a:p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two-dimensional solution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13</a:t>
            </a:fld>
            <a:endParaRPr lang="da-DK"/>
          </a:p>
        </p:txBody>
      </p:sp>
      <p:grpSp>
        <p:nvGrpSpPr>
          <p:cNvPr id="28" name="Gruppe 27"/>
          <p:cNvGrpSpPr/>
          <p:nvPr/>
        </p:nvGrpSpPr>
        <p:grpSpPr>
          <a:xfrm>
            <a:off x="684942" y="932548"/>
            <a:ext cx="6410675" cy="5400000"/>
            <a:chOff x="684942" y="932548"/>
            <a:chExt cx="6410675" cy="5400000"/>
          </a:xfrm>
        </p:grpSpPr>
        <p:cxnSp>
          <p:nvCxnSpPr>
            <p:cNvPr id="10" name="Lige pilforbindelse 9"/>
            <p:cNvCxnSpPr/>
            <p:nvPr/>
          </p:nvCxnSpPr>
          <p:spPr>
            <a:xfrm rot="5400000" flipH="1" flipV="1">
              <a:off x="20476" y="3556732"/>
              <a:ext cx="432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Lige pilforbindelse 13"/>
            <p:cNvCxnSpPr/>
            <p:nvPr/>
          </p:nvCxnSpPr>
          <p:spPr>
            <a:xfrm rot="10800000" flipH="1" flipV="1">
              <a:off x="2183340" y="5719596"/>
              <a:ext cx="432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Lige pilforbindelse 14"/>
            <p:cNvCxnSpPr/>
            <p:nvPr/>
          </p:nvCxnSpPr>
          <p:spPr>
            <a:xfrm rot="2700000" flipH="1" flipV="1">
              <a:off x="1565460" y="3632548"/>
              <a:ext cx="54000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boks 16"/>
            <p:cNvSpPr txBox="1"/>
            <p:nvPr/>
          </p:nvSpPr>
          <p:spPr>
            <a:xfrm>
              <a:off x="1286157" y="1276143"/>
              <a:ext cx="1034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Business model</a:t>
              </a:r>
              <a:endParaRPr lang="en-US" sz="1200"/>
            </a:p>
          </p:txBody>
        </p:sp>
        <p:sp>
          <p:nvSpPr>
            <p:cNvPr id="18" name="Tekstboks 17"/>
            <p:cNvSpPr txBox="1"/>
            <p:nvPr/>
          </p:nvSpPr>
          <p:spPr>
            <a:xfrm>
              <a:off x="6060637" y="5729087"/>
              <a:ext cx="1034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Lending products</a:t>
              </a:r>
              <a:endParaRPr lang="en-US" sz="1200" dirty="0"/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4561934" y="5791057"/>
              <a:ext cx="1487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Low risk (mortgages, public sector)</a:t>
              </a:r>
              <a:endParaRPr lang="en-US" sz="900" i="1" dirty="0"/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2473630" y="5792737"/>
              <a:ext cx="1487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High risk (unsecured)</a:t>
              </a:r>
              <a:endParaRPr lang="en-US" sz="900" i="1" dirty="0"/>
            </a:p>
          </p:txBody>
        </p:sp>
        <p:sp>
          <p:nvSpPr>
            <p:cNvPr id="20" name="Tekstboks 19"/>
            <p:cNvSpPr txBox="1"/>
            <p:nvPr/>
          </p:nvSpPr>
          <p:spPr>
            <a:xfrm>
              <a:off x="684942" y="2275806"/>
              <a:ext cx="1487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Specialized entity</a:t>
              </a:r>
              <a:endParaRPr lang="en-US" sz="900" i="1" dirty="0"/>
            </a:p>
          </p:txBody>
        </p:sp>
        <p:sp>
          <p:nvSpPr>
            <p:cNvPr id="21" name="Tekstboks 20"/>
            <p:cNvSpPr txBox="1"/>
            <p:nvPr/>
          </p:nvSpPr>
          <p:spPr>
            <a:xfrm>
              <a:off x="686622" y="4407662"/>
              <a:ext cx="1487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Full service</a:t>
              </a:r>
              <a:r>
                <a:rPr lang="en-US" sz="900" i="1" dirty="0" smtClean="0"/>
                <a:t> entity</a:t>
              </a:r>
              <a:endParaRPr lang="en-US" sz="900" i="1" dirty="0"/>
            </a:p>
          </p:txBody>
        </p:sp>
      </p:grpSp>
      <p:grpSp>
        <p:nvGrpSpPr>
          <p:cNvPr id="35" name="Gruppe 34"/>
          <p:cNvGrpSpPr/>
          <p:nvPr/>
        </p:nvGrpSpPr>
        <p:grpSpPr>
          <a:xfrm>
            <a:off x="2270937" y="3044641"/>
            <a:ext cx="2140301" cy="763126"/>
            <a:chOff x="5506494" y="2351304"/>
            <a:chExt cx="2140301" cy="763126"/>
          </a:xfrm>
        </p:grpSpPr>
        <p:sp>
          <p:nvSpPr>
            <p:cNvPr id="29" name="Tekstboks 28"/>
            <p:cNvSpPr txBox="1"/>
            <p:nvPr/>
          </p:nvSpPr>
          <p:spPr>
            <a:xfrm>
              <a:off x="5908430" y="2652765"/>
              <a:ext cx="17383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1"/>
                  </a:solidFill>
                </a:rPr>
                <a:t>Non-uniform leverage ratios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1" name="Lige pilforbindelse 30"/>
            <p:cNvCxnSpPr/>
            <p:nvPr/>
          </p:nvCxnSpPr>
          <p:spPr>
            <a:xfrm rot="10800000">
              <a:off x="5506494" y="2873828"/>
              <a:ext cx="39188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Gruppe 33"/>
            <p:cNvGrpSpPr/>
            <p:nvPr/>
          </p:nvGrpSpPr>
          <p:grpSpPr>
            <a:xfrm>
              <a:off x="5556736" y="2351304"/>
              <a:ext cx="291403" cy="432079"/>
              <a:chOff x="5506496" y="2049864"/>
              <a:chExt cx="291403" cy="432079"/>
            </a:xfrm>
          </p:grpSpPr>
          <p:sp>
            <p:nvSpPr>
              <p:cNvPr id="32" name="Tekstboks 31"/>
              <p:cNvSpPr txBox="1"/>
              <p:nvPr/>
            </p:nvSpPr>
            <p:spPr>
              <a:xfrm>
                <a:off x="5506496" y="2069960"/>
                <a:ext cx="241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dirty="0" smtClean="0">
                    <a:solidFill>
                      <a:schemeClr val="accent1"/>
                    </a:solidFill>
                  </a:rPr>
                  <a:t>1</a:t>
                </a:r>
                <a:endParaRPr lang="da-DK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5536642" y="2049864"/>
                <a:ext cx="261257" cy="432079"/>
              </a:xfrm>
              <a:prstGeom prst="ellipse">
                <a:avLst/>
              </a:prstGeom>
              <a:noFill/>
              <a:ln w="158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</p:grpSp>
      </p:grpSp>
      <p:grpSp>
        <p:nvGrpSpPr>
          <p:cNvPr id="42" name="Gruppe 41"/>
          <p:cNvGrpSpPr/>
          <p:nvPr/>
        </p:nvGrpSpPr>
        <p:grpSpPr>
          <a:xfrm>
            <a:off x="3347791" y="4583726"/>
            <a:ext cx="1738365" cy="1095254"/>
            <a:chOff x="6010603" y="2795121"/>
            <a:chExt cx="1738365" cy="1095254"/>
          </a:xfrm>
        </p:grpSpPr>
        <p:sp>
          <p:nvSpPr>
            <p:cNvPr id="37" name="Tekstboks 36"/>
            <p:cNvSpPr txBox="1"/>
            <p:nvPr/>
          </p:nvSpPr>
          <p:spPr>
            <a:xfrm>
              <a:off x="6010603" y="2795121"/>
              <a:ext cx="17383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1"/>
                  </a:solidFill>
                </a:rPr>
                <a:t>Partly risk-weighted uniform leverage ratio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8" name="Lige pilforbindelse 37"/>
            <p:cNvCxnSpPr/>
            <p:nvPr/>
          </p:nvCxnSpPr>
          <p:spPr>
            <a:xfrm rot="5400000">
              <a:off x="6673791" y="3649226"/>
              <a:ext cx="39188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uppe 33"/>
            <p:cNvGrpSpPr/>
            <p:nvPr/>
          </p:nvGrpSpPr>
          <p:grpSpPr>
            <a:xfrm>
              <a:off x="7005367" y="3458296"/>
              <a:ext cx="291403" cy="432079"/>
              <a:chOff x="5506496" y="2049864"/>
              <a:chExt cx="291403" cy="432079"/>
            </a:xfrm>
          </p:grpSpPr>
          <p:sp>
            <p:nvSpPr>
              <p:cNvPr id="40" name="Tekstboks 39"/>
              <p:cNvSpPr txBox="1"/>
              <p:nvPr/>
            </p:nvSpPr>
            <p:spPr>
              <a:xfrm>
                <a:off x="5506496" y="2069960"/>
                <a:ext cx="241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dirty="0" smtClean="0">
                    <a:solidFill>
                      <a:schemeClr val="accent1"/>
                    </a:solidFill>
                  </a:rPr>
                  <a:t>2</a:t>
                </a:r>
                <a:endParaRPr lang="da-DK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5536642" y="2049864"/>
                <a:ext cx="261257" cy="432079"/>
              </a:xfrm>
              <a:prstGeom prst="ellipse">
                <a:avLst/>
              </a:prstGeom>
              <a:noFill/>
              <a:ln w="158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</p:grpSp>
      </p:grpSp>
      <p:grpSp>
        <p:nvGrpSpPr>
          <p:cNvPr id="50" name="Gruppe 49"/>
          <p:cNvGrpSpPr/>
          <p:nvPr/>
        </p:nvGrpSpPr>
        <p:grpSpPr>
          <a:xfrm>
            <a:off x="4185223" y="2636010"/>
            <a:ext cx="1977817" cy="753622"/>
            <a:chOff x="5190023" y="2686250"/>
            <a:chExt cx="1977817" cy="753622"/>
          </a:xfrm>
        </p:grpSpPr>
        <p:sp>
          <p:nvSpPr>
            <p:cNvPr id="44" name="Tekstboks 43"/>
            <p:cNvSpPr txBox="1"/>
            <p:nvPr/>
          </p:nvSpPr>
          <p:spPr>
            <a:xfrm>
              <a:off x="5429475" y="2686250"/>
              <a:ext cx="17383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accent1"/>
                  </a:solidFill>
                </a:rPr>
                <a:t>Combination</a:t>
              </a:r>
              <a:endParaRPr lang="en-US" sz="120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45" name="Lige pilforbindelse 44"/>
            <p:cNvCxnSpPr/>
            <p:nvPr/>
          </p:nvCxnSpPr>
          <p:spPr>
            <a:xfrm rot="5400000">
              <a:off x="6092663" y="3198723"/>
              <a:ext cx="39188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uppe 33"/>
            <p:cNvGrpSpPr/>
            <p:nvPr/>
          </p:nvGrpSpPr>
          <p:grpSpPr>
            <a:xfrm>
              <a:off x="5529967" y="3007793"/>
              <a:ext cx="291403" cy="432079"/>
              <a:chOff x="5506496" y="2049864"/>
              <a:chExt cx="291403" cy="432079"/>
            </a:xfrm>
          </p:grpSpPr>
          <p:sp>
            <p:nvSpPr>
              <p:cNvPr id="47" name="Tekstboks 46"/>
              <p:cNvSpPr txBox="1"/>
              <p:nvPr/>
            </p:nvSpPr>
            <p:spPr>
              <a:xfrm>
                <a:off x="5506496" y="2069960"/>
                <a:ext cx="241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a-DK" dirty="0" smtClean="0">
                    <a:solidFill>
                      <a:schemeClr val="accent1"/>
                    </a:solidFill>
                  </a:rPr>
                  <a:t>3</a:t>
                </a:r>
                <a:endParaRPr lang="da-DK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5536642" y="2049864"/>
                <a:ext cx="261257" cy="432079"/>
              </a:xfrm>
              <a:prstGeom prst="ellipse">
                <a:avLst/>
              </a:prstGeom>
              <a:noFill/>
              <a:ln w="158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</p:grpSp>
        <p:cxnSp>
          <p:nvCxnSpPr>
            <p:cNvPr id="49" name="Lige pilforbindelse 48"/>
            <p:cNvCxnSpPr/>
            <p:nvPr/>
          </p:nvCxnSpPr>
          <p:spPr>
            <a:xfrm rot="10800000">
              <a:off x="5190023" y="2818579"/>
              <a:ext cx="39188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Summing up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Proportionality in regulation must be applied</a:t>
            </a:r>
          </a:p>
          <a:p>
            <a:endParaRPr lang="en-US" dirty="0" smtClean="0"/>
          </a:p>
          <a:p>
            <a:r>
              <a:rPr lang="en-US" dirty="0" smtClean="0"/>
              <a:t>Low risk weights can actually reflect low risk business model (specialized low risk lending)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Leverage ratio not predictive as an indicator of early warning</a:t>
            </a:r>
          </a:p>
          <a:p>
            <a:pPr lvl="1"/>
            <a:r>
              <a:rPr lang="en-US" dirty="0" smtClean="0"/>
              <a:t>If so then only at a global level</a:t>
            </a:r>
          </a:p>
          <a:p>
            <a:endParaRPr lang="en-US" dirty="0" smtClean="0"/>
          </a:p>
          <a:p>
            <a:r>
              <a:rPr lang="en-US" dirty="0" smtClean="0"/>
              <a:t>Possible two-dimensional solution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Rationale of leverage ratio and risk-based measures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55200" y="1260000"/>
            <a:ext cx="8100000" cy="2196633"/>
          </a:xfrm>
        </p:spPr>
        <p:txBody>
          <a:bodyPr/>
          <a:lstStyle/>
          <a:p>
            <a:r>
              <a:rPr lang="en-US" dirty="0" smtClean="0"/>
              <a:t>Leverage ratio</a:t>
            </a:r>
          </a:p>
          <a:p>
            <a:pPr lvl="1"/>
            <a:r>
              <a:rPr lang="en-US" dirty="0" smtClean="0"/>
              <a:t>Measures the extend to which a given portfolio of assets is supported by capital</a:t>
            </a:r>
          </a:p>
          <a:p>
            <a:endParaRPr lang="en-US" dirty="0" smtClean="0"/>
          </a:p>
          <a:p>
            <a:r>
              <a:rPr lang="en-US" dirty="0" smtClean="0"/>
              <a:t>Risk-based capital adequacy ratios</a:t>
            </a:r>
          </a:p>
          <a:p>
            <a:pPr lvl="1"/>
            <a:r>
              <a:rPr lang="en-US" dirty="0" smtClean="0"/>
              <a:t>Assess whether the level of capital is adequate to cover portfolio losses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8329-C7E3-4CF3-B2CF-D2F35450B91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1567538" y="3416442"/>
            <a:ext cx="6380704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Regulatory proportionality:</a:t>
            </a:r>
          </a:p>
          <a:p>
            <a:endParaRPr lang="en-US" dirty="0" smtClean="0"/>
          </a:p>
          <a:p>
            <a:r>
              <a:rPr lang="en-US" dirty="0" smtClean="0"/>
              <a:t>“… the principle of proportionality, having regard in</a:t>
            </a:r>
          </a:p>
          <a:p>
            <a:r>
              <a:rPr lang="en-US" dirty="0" smtClean="0"/>
              <a:t>particular to the diversity in </a:t>
            </a:r>
            <a:r>
              <a:rPr lang="en-US" u="sng" dirty="0" smtClean="0"/>
              <a:t>size</a:t>
            </a:r>
            <a:r>
              <a:rPr lang="en-US" dirty="0" smtClean="0"/>
              <a:t> and </a:t>
            </a:r>
            <a:r>
              <a:rPr lang="en-US" u="sng" dirty="0" smtClean="0"/>
              <a:t>scale of operations</a:t>
            </a:r>
            <a:r>
              <a:rPr lang="en-US" dirty="0" smtClean="0"/>
              <a:t> and to the </a:t>
            </a:r>
            <a:r>
              <a:rPr lang="en-US" u="sng" dirty="0" smtClean="0"/>
              <a:t>range of activities</a:t>
            </a:r>
            <a:r>
              <a:rPr lang="en-US" dirty="0" smtClean="0"/>
              <a:t> of</a:t>
            </a:r>
          </a:p>
          <a:p>
            <a:r>
              <a:rPr lang="en-US" dirty="0" smtClean="0"/>
              <a:t>institutions…</a:t>
            </a:r>
          </a:p>
          <a:p>
            <a:r>
              <a:rPr lang="en-US" dirty="0" smtClean="0"/>
              <a:t>… proportionate to the </a:t>
            </a:r>
            <a:r>
              <a:rPr lang="en-US" u="sng" dirty="0" smtClean="0"/>
              <a:t>nature, scale and</a:t>
            </a:r>
          </a:p>
          <a:p>
            <a:r>
              <a:rPr lang="en-US" u="sng" dirty="0" smtClean="0"/>
              <a:t>complexity of the risks</a:t>
            </a:r>
            <a:r>
              <a:rPr lang="en-US" dirty="0" smtClean="0"/>
              <a:t> associated with an institution's business model and activities…”</a:t>
            </a:r>
          </a:p>
          <a:p>
            <a:pPr algn="r"/>
            <a:r>
              <a:rPr lang="en-US" sz="1400" i="1" dirty="0" smtClean="0"/>
              <a:t>CRR, recital 46</a:t>
            </a:r>
            <a:endParaRPr lang="da-DK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Speciality vs. riskiness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3</a:t>
            </a:fld>
            <a:endParaRPr lang="da-DK"/>
          </a:p>
        </p:txBody>
      </p:sp>
      <p:grpSp>
        <p:nvGrpSpPr>
          <p:cNvPr id="26" name="Gruppe 25"/>
          <p:cNvGrpSpPr/>
          <p:nvPr/>
        </p:nvGrpSpPr>
        <p:grpSpPr>
          <a:xfrm>
            <a:off x="684942" y="1276143"/>
            <a:ext cx="6410675" cy="4914609"/>
            <a:chOff x="222734" y="1205807"/>
            <a:chExt cx="6410675" cy="4914609"/>
          </a:xfrm>
        </p:grpSpPr>
        <p:cxnSp>
          <p:nvCxnSpPr>
            <p:cNvPr id="10" name="Lige pilforbindelse 9"/>
            <p:cNvCxnSpPr/>
            <p:nvPr/>
          </p:nvCxnSpPr>
          <p:spPr>
            <a:xfrm rot="5400000" flipH="1" flipV="1">
              <a:off x="-441732" y="3486396"/>
              <a:ext cx="432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Lige pilforbindelse 13"/>
            <p:cNvCxnSpPr/>
            <p:nvPr/>
          </p:nvCxnSpPr>
          <p:spPr>
            <a:xfrm rot="10800000" flipH="1" flipV="1">
              <a:off x="1721132" y="5649260"/>
              <a:ext cx="432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Lige pilforbindelse 14"/>
            <p:cNvCxnSpPr/>
            <p:nvPr/>
          </p:nvCxnSpPr>
          <p:spPr>
            <a:xfrm rot="5400000" flipH="1" flipV="1">
              <a:off x="1739932" y="3568892"/>
              <a:ext cx="41400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Lige pilforbindelse 15"/>
            <p:cNvCxnSpPr/>
            <p:nvPr/>
          </p:nvCxnSpPr>
          <p:spPr>
            <a:xfrm rot="10800000" flipH="1" flipV="1">
              <a:off x="1721084" y="3459612"/>
              <a:ext cx="4140000" cy="0"/>
            </a:xfrm>
            <a:prstGeom prst="straightConnector1">
              <a:avLst/>
            </a:prstGeom>
            <a:ln w="952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boks 16"/>
            <p:cNvSpPr txBox="1"/>
            <p:nvPr/>
          </p:nvSpPr>
          <p:spPr>
            <a:xfrm>
              <a:off x="823949" y="1205807"/>
              <a:ext cx="1034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Business model</a:t>
              </a:r>
              <a:endParaRPr lang="en-US" sz="1200"/>
            </a:p>
          </p:txBody>
        </p:sp>
        <p:sp>
          <p:nvSpPr>
            <p:cNvPr id="18" name="Tekstboks 17"/>
            <p:cNvSpPr txBox="1"/>
            <p:nvPr/>
          </p:nvSpPr>
          <p:spPr>
            <a:xfrm>
              <a:off x="5598429" y="5658751"/>
              <a:ext cx="10349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Lending products</a:t>
              </a:r>
              <a:endParaRPr lang="en-US" sz="1200" dirty="0"/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4099726" y="5720721"/>
              <a:ext cx="1487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Low risk (mortgages, public sector)</a:t>
              </a:r>
              <a:endParaRPr lang="en-US" sz="900" i="1" dirty="0"/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2011422" y="5722401"/>
              <a:ext cx="1487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High risk (unsecured)</a:t>
              </a:r>
              <a:endParaRPr lang="en-US" sz="900" i="1" dirty="0"/>
            </a:p>
          </p:txBody>
        </p:sp>
        <p:sp>
          <p:nvSpPr>
            <p:cNvPr id="20" name="Tekstboks 19"/>
            <p:cNvSpPr txBox="1"/>
            <p:nvPr/>
          </p:nvSpPr>
          <p:spPr>
            <a:xfrm>
              <a:off x="222734" y="2205470"/>
              <a:ext cx="1487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Specialized entity</a:t>
              </a:r>
              <a:endParaRPr lang="en-US" sz="900" i="1" dirty="0"/>
            </a:p>
          </p:txBody>
        </p:sp>
        <p:sp>
          <p:nvSpPr>
            <p:cNvPr id="21" name="Tekstboks 20"/>
            <p:cNvSpPr txBox="1"/>
            <p:nvPr/>
          </p:nvSpPr>
          <p:spPr>
            <a:xfrm>
              <a:off x="224414" y="4337326"/>
              <a:ext cx="14871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 smtClean="0"/>
                <a:t>Full service</a:t>
              </a:r>
              <a:r>
                <a:rPr lang="en-US" sz="900" i="1" dirty="0" smtClean="0"/>
                <a:t> entity</a:t>
              </a:r>
              <a:endParaRPr lang="en-US" sz="900" i="1" dirty="0"/>
            </a:p>
          </p:txBody>
        </p:sp>
        <p:sp>
          <p:nvSpPr>
            <p:cNvPr id="22" name="Tekstboks 21"/>
            <p:cNvSpPr txBox="1"/>
            <p:nvPr/>
          </p:nvSpPr>
          <p:spPr>
            <a:xfrm>
              <a:off x="4193511" y="1865504"/>
              <a:ext cx="1487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i="1" dirty="0" err="1" smtClean="0"/>
                <a:t>Hypothekenbank</a:t>
              </a:r>
              <a:r>
                <a:rPr lang="en-US" sz="800" i="1" dirty="0" smtClean="0"/>
                <a:t> (DE)</a:t>
              </a:r>
              <a:endParaRPr lang="en-US" sz="800" i="1" dirty="0"/>
            </a:p>
          </p:txBody>
        </p:sp>
        <p:sp>
          <p:nvSpPr>
            <p:cNvPr id="23" name="Tekstboks 22"/>
            <p:cNvSpPr txBox="1"/>
            <p:nvPr/>
          </p:nvSpPr>
          <p:spPr>
            <a:xfrm>
              <a:off x="4215287" y="2429887"/>
              <a:ext cx="1487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i="1" dirty="0" err="1" smtClean="0"/>
                <a:t>Realkreditinstitutter</a:t>
              </a:r>
              <a:r>
                <a:rPr lang="en-US" sz="800" i="1" dirty="0" smtClean="0"/>
                <a:t> (DK)</a:t>
              </a:r>
              <a:endParaRPr lang="en-US" sz="800" i="1" dirty="0"/>
            </a:p>
          </p:txBody>
        </p:sp>
        <p:sp>
          <p:nvSpPr>
            <p:cNvPr id="24" name="Tekstboks 23"/>
            <p:cNvSpPr txBox="1"/>
            <p:nvPr/>
          </p:nvSpPr>
          <p:spPr>
            <a:xfrm>
              <a:off x="4015994" y="2712914"/>
              <a:ext cx="193263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i="1" dirty="0" err="1" smtClean="0"/>
                <a:t>Société</a:t>
              </a:r>
              <a:r>
                <a:rPr lang="en-US" sz="800" i="1" dirty="0" smtClean="0"/>
                <a:t> de </a:t>
              </a:r>
              <a:r>
                <a:rPr lang="en-US" sz="800" i="1" dirty="0" err="1" smtClean="0"/>
                <a:t>crédit</a:t>
              </a:r>
              <a:r>
                <a:rPr lang="en-US" sz="800" i="1" dirty="0" smtClean="0"/>
                <a:t> </a:t>
              </a:r>
              <a:r>
                <a:rPr lang="en-US" sz="800" i="1" dirty="0" err="1" smtClean="0"/>
                <a:t>foncier</a:t>
              </a:r>
              <a:r>
                <a:rPr lang="en-US" sz="800" i="1" dirty="0" smtClean="0"/>
                <a:t> (FR)</a:t>
              </a:r>
              <a:endParaRPr lang="en-US" sz="800" i="1" dirty="0"/>
            </a:p>
          </p:txBody>
        </p:sp>
        <p:sp>
          <p:nvSpPr>
            <p:cNvPr id="25" name="Tekstboks 24"/>
            <p:cNvSpPr txBox="1"/>
            <p:nvPr/>
          </p:nvSpPr>
          <p:spPr>
            <a:xfrm>
              <a:off x="4215287" y="2148528"/>
              <a:ext cx="1487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i="1" dirty="0" err="1" smtClean="0"/>
                <a:t>Hypotekbank</a:t>
              </a:r>
              <a:r>
                <a:rPr lang="en-US" sz="800" i="1" dirty="0" smtClean="0"/>
                <a:t> (SE)</a:t>
              </a:r>
              <a:endParaRPr lang="en-US" sz="8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risk lending (e.g. mortgage lending) …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4</a:t>
            </a:fld>
            <a:endParaRPr lang="da-D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077" y="1517311"/>
            <a:ext cx="7743061" cy="381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7" name="Lige pilforbindelse 26"/>
          <p:cNvCxnSpPr/>
          <p:nvPr/>
        </p:nvCxnSpPr>
        <p:spPr>
          <a:xfrm rot="5400000" flipH="1" flipV="1">
            <a:off x="3813350" y="5099510"/>
            <a:ext cx="89430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can actually reflect low risk business model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5</a:t>
            </a:fld>
            <a:endParaRPr lang="da-DK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997" y="1769704"/>
            <a:ext cx="8111427" cy="320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Lige pilforbindelse 7"/>
          <p:cNvCxnSpPr/>
          <p:nvPr/>
        </p:nvCxnSpPr>
        <p:spPr>
          <a:xfrm rot="5400000" flipH="1" flipV="1">
            <a:off x="6240885" y="4520806"/>
            <a:ext cx="1224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boks 8"/>
          <p:cNvSpPr txBox="1"/>
          <p:nvPr/>
        </p:nvSpPr>
        <p:spPr>
          <a:xfrm>
            <a:off x="6360609" y="5215098"/>
            <a:ext cx="10048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b="1" dirty="0" smtClean="0"/>
              <a:t>Nykredit</a:t>
            </a:r>
            <a:endParaRPr lang="da-DK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dirty="0" smtClean="0"/>
              <a:t>ow risk business models is in fact low risk!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6</a:t>
            </a:fld>
            <a:endParaRPr lang="da-DK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492" y="1296239"/>
            <a:ext cx="7606593" cy="497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Full</a:t>
            </a:r>
            <a:r>
              <a:rPr lang="en-US" smtClean="0"/>
              <a:t> service </a:t>
            </a:r>
            <a:r>
              <a:rPr lang="en-US" smtClean="0"/>
              <a:t>vs</a:t>
            </a:r>
            <a:r>
              <a:rPr lang="en-US" smtClean="0"/>
              <a:t>. specialized </a:t>
            </a:r>
            <a:r>
              <a:rPr lang="en-US" smtClean="0"/>
              <a:t>entities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55200" y="4049486"/>
            <a:ext cx="3960000" cy="2250514"/>
          </a:xfrm>
        </p:spPr>
        <p:txBody>
          <a:bodyPr/>
          <a:lstStyle/>
          <a:p>
            <a:r>
              <a:rPr lang="en-US" dirty="0" smtClean="0"/>
              <a:t>Mix of secured an unsecured lending</a:t>
            </a:r>
          </a:p>
          <a:p>
            <a:r>
              <a:rPr lang="en-US" dirty="0" smtClean="0"/>
              <a:t>Growth can be funded by a vide range of funding instruments</a:t>
            </a:r>
          </a:p>
          <a:p>
            <a:r>
              <a:rPr lang="en-US" dirty="0" smtClean="0"/>
              <a:t>Deposits can run</a:t>
            </a:r>
            <a:endParaRPr lang="en-US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60000" y="4049486"/>
            <a:ext cx="3960000" cy="2250514"/>
          </a:xfrm>
        </p:spPr>
        <p:txBody>
          <a:bodyPr/>
          <a:lstStyle/>
          <a:p>
            <a:r>
              <a:rPr lang="en-US" dirty="0" smtClean="0"/>
              <a:t>Only secured specialized lending</a:t>
            </a:r>
          </a:p>
          <a:p>
            <a:r>
              <a:rPr lang="en-US" dirty="0" smtClean="0"/>
              <a:t>Special debtor rights and liabilities</a:t>
            </a:r>
          </a:p>
          <a:p>
            <a:r>
              <a:rPr lang="en-US" dirty="0" smtClean="0"/>
              <a:t>Growth can only be funded by special funding instruments</a:t>
            </a:r>
          </a:p>
          <a:p>
            <a:r>
              <a:rPr lang="en-US" dirty="0" smtClean="0"/>
              <a:t>Bonds can’t run</a:t>
            </a:r>
          </a:p>
          <a:p>
            <a:r>
              <a:rPr lang="en-US" dirty="0" smtClean="0"/>
              <a:t>Special ALM framework</a:t>
            </a:r>
            <a:endParaRPr lang="en-US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C0C6-C070-4E44-849F-D8B104FA9085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7</a:t>
            </a:fld>
            <a:endParaRPr lang="da-DK"/>
          </a:p>
        </p:txBody>
      </p:sp>
      <p:grpSp>
        <p:nvGrpSpPr>
          <p:cNvPr id="8" name="Gruppe 7"/>
          <p:cNvGrpSpPr/>
          <p:nvPr/>
        </p:nvGrpSpPr>
        <p:grpSpPr>
          <a:xfrm>
            <a:off x="4883724" y="1497206"/>
            <a:ext cx="3667423" cy="2146090"/>
            <a:chOff x="2572603" y="1466336"/>
            <a:chExt cx="3742472" cy="2347780"/>
          </a:xfrm>
        </p:grpSpPr>
        <p:sp>
          <p:nvSpPr>
            <p:cNvPr id="9" name="Tekstboks 8"/>
            <p:cNvSpPr txBox="1"/>
            <p:nvPr/>
          </p:nvSpPr>
          <p:spPr>
            <a:xfrm>
              <a:off x="2710248" y="1466336"/>
              <a:ext cx="3484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1600" b="1" smtClean="0"/>
                <a:t>     Assets	   Liabilities</a:t>
              </a:r>
              <a:endParaRPr lang="en-GB" sz="1600" b="1"/>
            </a:p>
          </p:txBody>
        </p:sp>
        <p:cxnSp>
          <p:nvCxnSpPr>
            <p:cNvPr id="10" name="Lige forbindelse 9"/>
            <p:cNvCxnSpPr/>
            <p:nvPr/>
          </p:nvCxnSpPr>
          <p:spPr>
            <a:xfrm flipV="1">
              <a:off x="2572603" y="1800226"/>
              <a:ext cx="3742472" cy="127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Lige forbindelse 10"/>
            <p:cNvCxnSpPr>
              <a:stCxn id="9" idx="2"/>
            </p:cNvCxnSpPr>
            <p:nvPr/>
          </p:nvCxnSpPr>
          <p:spPr>
            <a:xfrm rot="16200000" flipH="1">
              <a:off x="3454116" y="2803324"/>
              <a:ext cx="2009227" cy="1235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ktangel 11"/>
            <p:cNvSpPr/>
            <p:nvPr/>
          </p:nvSpPr>
          <p:spPr>
            <a:xfrm>
              <a:off x="2680922" y="1902941"/>
              <a:ext cx="1696995" cy="110695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ktangel 12"/>
            <p:cNvSpPr/>
            <p:nvPr/>
          </p:nvSpPr>
          <p:spPr>
            <a:xfrm>
              <a:off x="4559356" y="1905438"/>
              <a:ext cx="1696995" cy="110695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4558466" y="3011424"/>
              <a:ext cx="1696995" cy="72728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2680921" y="2999232"/>
              <a:ext cx="1696995" cy="77369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kstboks 15"/>
            <p:cNvSpPr txBox="1"/>
            <p:nvPr/>
          </p:nvSpPr>
          <p:spPr>
            <a:xfrm>
              <a:off x="4718158" y="3192682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smtClean="0">
                  <a:solidFill>
                    <a:schemeClr val="bg2"/>
                  </a:solidFill>
                </a:rPr>
                <a:t>Capital</a:t>
              </a:r>
              <a:endParaRPr lang="en-GB" sz="1600" b="1">
                <a:solidFill>
                  <a:schemeClr val="bg2"/>
                </a:solidFill>
              </a:endParaRPr>
            </a:p>
          </p:txBody>
        </p:sp>
        <p:sp>
          <p:nvSpPr>
            <p:cNvPr id="17" name="Tekstboks 16"/>
            <p:cNvSpPr txBox="1"/>
            <p:nvPr/>
          </p:nvSpPr>
          <p:spPr>
            <a:xfrm>
              <a:off x="4730980" y="2305050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smtClean="0">
                  <a:solidFill>
                    <a:schemeClr val="bg2"/>
                  </a:solidFill>
                </a:rPr>
                <a:t>Bonds</a:t>
              </a:r>
              <a:endParaRPr lang="en-GB" sz="1600" b="1">
                <a:solidFill>
                  <a:schemeClr val="bg2"/>
                </a:solidFill>
              </a:endParaRPr>
            </a:p>
          </p:txBody>
        </p:sp>
        <p:sp>
          <p:nvSpPr>
            <p:cNvPr id="18" name="Tekstboks 17"/>
            <p:cNvSpPr txBox="1"/>
            <p:nvPr/>
          </p:nvSpPr>
          <p:spPr>
            <a:xfrm>
              <a:off x="2813221" y="3209925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smtClean="0">
                  <a:solidFill>
                    <a:schemeClr val="bg2"/>
                  </a:solidFill>
                </a:rPr>
                <a:t>Liquidity</a:t>
              </a:r>
              <a:endParaRPr lang="en-GB" sz="1600" b="1">
                <a:solidFill>
                  <a:schemeClr val="bg2"/>
                </a:solidFill>
              </a:endParaRPr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2784388" y="2299388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smtClean="0">
                  <a:solidFill>
                    <a:schemeClr val="bg2"/>
                  </a:solidFill>
                </a:rPr>
                <a:t>Loans</a:t>
              </a:r>
              <a:endParaRPr lang="en-GB" sz="1600" b="1">
                <a:solidFill>
                  <a:schemeClr val="bg2"/>
                </a:solidFill>
              </a:endParaRPr>
            </a:p>
          </p:txBody>
        </p:sp>
      </p:grpSp>
      <p:grpSp>
        <p:nvGrpSpPr>
          <p:cNvPr id="44" name="Gruppe 43"/>
          <p:cNvGrpSpPr/>
          <p:nvPr/>
        </p:nvGrpSpPr>
        <p:grpSpPr>
          <a:xfrm>
            <a:off x="794042" y="1467061"/>
            <a:ext cx="3737762" cy="2347057"/>
            <a:chOff x="2572603" y="1466336"/>
            <a:chExt cx="3742472" cy="2347780"/>
          </a:xfrm>
        </p:grpSpPr>
        <p:sp>
          <p:nvSpPr>
            <p:cNvPr id="45" name="Tekstboks 44"/>
            <p:cNvSpPr txBox="1"/>
            <p:nvPr/>
          </p:nvSpPr>
          <p:spPr>
            <a:xfrm>
              <a:off x="2710248" y="1466336"/>
              <a:ext cx="34846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 dirty="0" smtClean="0"/>
                <a:t>     Assets	   Liabilities</a:t>
              </a:r>
              <a:endParaRPr lang="en-US" sz="1600" b="1" dirty="0"/>
            </a:p>
          </p:txBody>
        </p:sp>
        <p:cxnSp>
          <p:nvCxnSpPr>
            <p:cNvPr id="46" name="Lige forbindelse 45"/>
            <p:cNvCxnSpPr/>
            <p:nvPr/>
          </p:nvCxnSpPr>
          <p:spPr>
            <a:xfrm flipV="1">
              <a:off x="2572603" y="1800226"/>
              <a:ext cx="3742472" cy="1278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Lige forbindelse 46"/>
            <p:cNvCxnSpPr>
              <a:stCxn id="45" idx="2"/>
            </p:cNvCxnSpPr>
            <p:nvPr/>
          </p:nvCxnSpPr>
          <p:spPr>
            <a:xfrm rot="16200000" flipH="1">
              <a:off x="3454116" y="2803324"/>
              <a:ext cx="2009227" cy="1235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ktangel 47"/>
            <p:cNvSpPr/>
            <p:nvPr/>
          </p:nvSpPr>
          <p:spPr>
            <a:xfrm>
              <a:off x="2682446" y="1836266"/>
              <a:ext cx="1696995" cy="13345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ktangel 48"/>
            <p:cNvSpPr/>
            <p:nvPr/>
          </p:nvSpPr>
          <p:spPr>
            <a:xfrm>
              <a:off x="4540306" y="1838763"/>
              <a:ext cx="1696995" cy="133452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0" name="Rektangel 49"/>
            <p:cNvSpPr/>
            <p:nvPr/>
          </p:nvSpPr>
          <p:spPr>
            <a:xfrm>
              <a:off x="4543200" y="3169030"/>
              <a:ext cx="1696995" cy="53957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ktangel 50"/>
            <p:cNvSpPr/>
            <p:nvPr/>
          </p:nvSpPr>
          <p:spPr>
            <a:xfrm>
              <a:off x="2682445" y="3170795"/>
              <a:ext cx="1696995" cy="53545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2" name="Tekstboks 51"/>
            <p:cNvSpPr txBox="1"/>
            <p:nvPr/>
          </p:nvSpPr>
          <p:spPr>
            <a:xfrm>
              <a:off x="4669390" y="3284501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smtClean="0">
                  <a:solidFill>
                    <a:schemeClr val="bg2"/>
                  </a:solidFill>
                </a:rPr>
                <a:t>Capital</a:t>
              </a:r>
              <a:endParaRPr lang="en-US" sz="1600" b="1">
                <a:solidFill>
                  <a:schemeClr val="bg2"/>
                </a:solidFill>
              </a:endParaRPr>
            </a:p>
          </p:txBody>
        </p:sp>
        <p:sp>
          <p:nvSpPr>
            <p:cNvPr id="53" name="Tekstboks 52"/>
            <p:cNvSpPr txBox="1"/>
            <p:nvPr/>
          </p:nvSpPr>
          <p:spPr>
            <a:xfrm>
              <a:off x="4674973" y="2285992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2"/>
                  </a:solidFill>
                </a:rPr>
                <a:t>Deposits</a:t>
              </a:r>
              <a:endParaRPr lang="en-US" sz="1600" b="1" dirty="0">
                <a:solidFill>
                  <a:schemeClr val="bg2"/>
                </a:solidFill>
              </a:endParaRPr>
            </a:p>
          </p:txBody>
        </p:sp>
        <p:sp>
          <p:nvSpPr>
            <p:cNvPr id="54" name="Tekstboks 53"/>
            <p:cNvSpPr txBox="1"/>
            <p:nvPr/>
          </p:nvSpPr>
          <p:spPr>
            <a:xfrm>
              <a:off x="2813221" y="3233322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2"/>
                  </a:solidFill>
                </a:rPr>
                <a:t>Liquidity</a:t>
              </a:r>
              <a:endParaRPr lang="en-US" sz="1600" b="1" dirty="0">
                <a:solidFill>
                  <a:schemeClr val="bg2"/>
                </a:solidFill>
              </a:endParaRPr>
            </a:p>
          </p:txBody>
        </p:sp>
        <p:sp>
          <p:nvSpPr>
            <p:cNvPr id="55" name="Tekstboks 54"/>
            <p:cNvSpPr txBox="1"/>
            <p:nvPr/>
          </p:nvSpPr>
          <p:spPr>
            <a:xfrm>
              <a:off x="2784388" y="2304628"/>
              <a:ext cx="13921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2"/>
                  </a:solidFill>
                </a:rPr>
                <a:t>Loans</a:t>
              </a:r>
              <a:endParaRPr lang="en-US" sz="1600" b="1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Charateristics of the Leverage Ratio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55200" y="1260000"/>
            <a:ext cx="5494391" cy="5040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One-size-fits-all measure</a:t>
            </a:r>
          </a:p>
          <a:p>
            <a:endParaRPr lang="en-US" dirty="0" smtClean="0"/>
          </a:p>
          <a:p>
            <a:r>
              <a:rPr lang="en-US" dirty="0" smtClean="0"/>
              <a:t>Uniform treatment of balance sheet risks, i.e. hedge fund investments is equalized with fully secured mortgage lending</a:t>
            </a:r>
          </a:p>
          <a:p>
            <a:endParaRPr lang="en-US" dirty="0" smtClean="0"/>
          </a:p>
          <a:p>
            <a:r>
              <a:rPr lang="en-US" dirty="0" smtClean="0"/>
              <a:t>Simplicity vs. risk sensitivity and comparability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Incentive for higher risk lending and produce adverse effects for conservative business models, i.e. drives low risk mortgage lenders into riskier businesses with a significant cost impact for consumers </a:t>
            </a:r>
          </a:p>
          <a:p>
            <a:endParaRPr lang="en-US" dirty="0" smtClean="0"/>
          </a:p>
          <a:p>
            <a:r>
              <a:rPr lang="en-US" dirty="0" smtClean="0"/>
              <a:t>Proportionality issues</a:t>
            </a:r>
          </a:p>
          <a:p>
            <a:pPr lvl="1"/>
            <a:r>
              <a:rPr lang="en-US" dirty="0" smtClean="0"/>
              <a:t>Possibly the main binding constraint for low-risk business models – not a backstop  </a:t>
            </a:r>
          </a:p>
          <a:p>
            <a:pPr lvl="1"/>
            <a:r>
              <a:rPr lang="en-US" dirty="0" smtClean="0"/>
              <a:t>Legal structure and specialized banks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Easy to apply but at the expense of an un-level playing field?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8</a:t>
            </a:fld>
            <a:endParaRPr lang="da-DK"/>
          </a:p>
        </p:txBody>
      </p:sp>
      <p:pic>
        <p:nvPicPr>
          <p:cNvPr id="8194" name="Picture 2" descr="http://automationclinic.com/wp-content/uploads/2013/05/fits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6250" y="3185319"/>
            <a:ext cx="3167701" cy="3208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warning indicators for 58 Danish banks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C9D31-6A23-4167-8C5D-20590E6C2B92}" type="datetime1">
              <a:rPr lang="da-DK" smtClean="0"/>
              <a:pPr/>
              <a:t>14-10-2013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6951214" y="6195086"/>
            <a:ext cx="1591619" cy="219600"/>
          </a:xfrm>
        </p:spPr>
        <p:txBody>
          <a:bodyPr/>
          <a:lstStyle/>
          <a:p>
            <a:r>
              <a:rPr lang="da-DK" smtClean="0"/>
              <a:t>Source: Berg et al. (2013)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9C14-5A05-42FF-9942-82BA1D0C1A27}" type="slidenum">
              <a:rPr lang="da-DK" smtClean="0"/>
              <a:pPr/>
              <a:t>9</a:t>
            </a:fld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Is the </a:t>
            </a:r>
            <a:r>
              <a:rPr lang="en-US" dirty="0" smtClean="0"/>
              <a:t>leverage </a:t>
            </a:r>
            <a:r>
              <a:rPr lang="en-US" dirty="0" smtClean="0"/>
              <a:t>ratio a superior early-warning indicator as proposed by the Bank of England?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on Danish data, cf. Berg et al. (2013)</a:t>
            </a:r>
          </a:p>
          <a:p>
            <a:endParaRPr lang="en-US" dirty="0" smtClean="0"/>
          </a:p>
          <a:p>
            <a:r>
              <a:rPr lang="en-US" dirty="0" smtClean="0"/>
              <a:t>The best early-warning indicators for Denmark:</a:t>
            </a:r>
          </a:p>
          <a:p>
            <a:pPr lvl="1"/>
            <a:r>
              <a:rPr lang="en-US" dirty="0" smtClean="0"/>
              <a:t>Sum of large exposures</a:t>
            </a:r>
          </a:p>
          <a:p>
            <a:pPr lvl="1"/>
            <a:r>
              <a:rPr lang="en-US" dirty="0" smtClean="0"/>
              <a:t>Property exposure</a:t>
            </a:r>
          </a:p>
          <a:p>
            <a:endParaRPr lang="en-US" dirty="0" smtClean="0"/>
          </a:p>
          <a:p>
            <a:r>
              <a:rPr lang="en-US" dirty="0" smtClean="0"/>
              <a:t>Haldane’s analysis subject to the Lucas critique </a:t>
            </a:r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None/>
            </a:pPr>
            <a:r>
              <a:rPr lang="en-US" i="1" smtClean="0"/>
              <a:t>Tier 1 capital to RWA 2007 </a:t>
            </a:r>
            <a:endParaRPr lang="en-US" i="1"/>
          </a:p>
        </p:txBody>
      </p:sp>
      <p:sp>
        <p:nvSpPr>
          <p:cNvPr id="12" name="Pladsholder til indhold 1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>
              <a:buNone/>
            </a:pPr>
            <a:r>
              <a:rPr lang="en-US" i="1" smtClean="0"/>
              <a:t>Leverage ratio 2007</a:t>
            </a:r>
            <a:endParaRPr lang="en-US" i="1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8229" y="1722269"/>
            <a:ext cx="3710866" cy="210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550" y="4186260"/>
            <a:ext cx="3652035" cy="2072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NyKredit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0137C"/>
      </a:accent1>
      <a:accent2>
        <a:srgbClr val="6386A3"/>
      </a:accent2>
      <a:accent3>
        <a:srgbClr val="9D0730"/>
      </a:accent3>
      <a:accent4>
        <a:srgbClr val="E1D500"/>
      </a:accent4>
      <a:accent5>
        <a:srgbClr val="6F9C19"/>
      </a:accent5>
      <a:accent6>
        <a:srgbClr val="F79646"/>
      </a:accent6>
      <a:hlink>
        <a:srgbClr val="000000"/>
      </a:hlink>
      <a:folHlink>
        <a:srgbClr val="000000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643</Words>
  <Application>Microsoft Office PowerPoint</Application>
  <PresentationFormat>Skærmshow (4:3)</PresentationFormat>
  <Paragraphs>171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Blank</vt:lpstr>
      <vt:lpstr>EBA Proportionality Workshop – Leverage Ratio</vt:lpstr>
      <vt:lpstr>Rationale of leverage ratio and risk-based measures</vt:lpstr>
      <vt:lpstr>Speciality vs. riskiness</vt:lpstr>
      <vt:lpstr>Low risk lending (e.g. mortgage lending) …</vt:lpstr>
      <vt:lpstr>… can actually reflect low risk business model</vt:lpstr>
      <vt:lpstr>Low risk business models is in fact low risk!</vt:lpstr>
      <vt:lpstr>Full service vs. specialized entities</vt:lpstr>
      <vt:lpstr>Charateristics of the Leverage Ratio</vt:lpstr>
      <vt:lpstr>Early warning indicators for 58 Danish banks</vt:lpstr>
      <vt:lpstr>Proportionality principles based on business model designs </vt:lpstr>
      <vt:lpstr>The Danish case: Specialized mortgage banks</vt:lpstr>
      <vt:lpstr>The Danish case cont’d – differentiate between commercial banks and mortgage banks</vt:lpstr>
      <vt:lpstr>Possible two-dimensional solution</vt:lpstr>
      <vt:lpstr>Summing up</vt:lpstr>
    </vt:vector>
  </TitlesOfParts>
  <Company>Nykredit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EBA Proportionality Workshop – Leverage Ratio</dc:title>
  <dc:creator>Christian Sinding-Olsen</dc:creator>
  <cp:lastModifiedBy>Kim Laustsen</cp:lastModifiedBy>
  <cp:revision>59</cp:revision>
  <dcterms:created xsi:type="dcterms:W3CDTF">2013-10-01T11:23:20Z</dcterms:created>
  <dcterms:modified xsi:type="dcterms:W3CDTF">2013-10-14T15:07:09Z</dcterms:modified>
</cp:coreProperties>
</file>