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0" r:id="rId1"/>
    <p:sldMasterId id="2147483692" r:id="rId2"/>
  </p:sldMasterIdLst>
  <p:notesMasterIdLst>
    <p:notesMasterId r:id="rId19"/>
  </p:notesMasterIdLst>
  <p:handoutMasterIdLst>
    <p:handoutMasterId r:id="rId20"/>
  </p:handoutMasterIdLst>
  <p:sldIdLst>
    <p:sldId id="265" r:id="rId3"/>
    <p:sldId id="278" r:id="rId4"/>
    <p:sldId id="273" r:id="rId5"/>
    <p:sldId id="293" r:id="rId6"/>
    <p:sldId id="292" r:id="rId7"/>
    <p:sldId id="279" r:id="rId8"/>
    <p:sldId id="282" r:id="rId9"/>
    <p:sldId id="283" r:id="rId10"/>
    <p:sldId id="281" r:id="rId11"/>
    <p:sldId id="289" r:id="rId12"/>
    <p:sldId id="285" r:id="rId13"/>
    <p:sldId id="286" r:id="rId14"/>
    <p:sldId id="288" r:id="rId15"/>
    <p:sldId id="294" r:id="rId16"/>
    <p:sldId id="291" r:id="rId17"/>
    <p:sldId id="270" r:id="rId18"/>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777" autoAdjust="0"/>
    <p:restoredTop sz="94651" autoAdjust="0"/>
  </p:normalViewPr>
  <p:slideViewPr>
    <p:cSldViewPr snapToGrid="0" snapToObjects="1">
      <p:cViewPr varScale="1">
        <p:scale>
          <a:sx n="115" d="100"/>
          <a:sy n="115" d="100"/>
        </p:scale>
        <p:origin x="22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8" d="100"/>
          <a:sy n="88" d="100"/>
        </p:scale>
        <p:origin x="3822" y="60"/>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601EF55-5905-4BDF-9593-C40349F73E42}">
      <dgm:prSet custT="1"/>
      <dgm:spPr/>
      <dgm:t>
        <a:bodyPr/>
        <a:lstStyle/>
        <a:p>
          <a:r>
            <a:rPr lang="en-GB" sz="1400" b="0" kern="1200" dirty="0" smtClean="0">
              <a:solidFill>
                <a:schemeClr val="tx1">
                  <a:lumMod val="65000"/>
                  <a:lumOff val="35000"/>
                </a:schemeClr>
              </a:solidFill>
              <a:latin typeface="+mn-lt"/>
              <a:ea typeface="+mn-ea"/>
              <a:cs typeface="+mn-cs"/>
            </a:rPr>
            <a:t>The impact of the stress test on transitional CET1 capital ratio varies significantly across banks, ranging from a minimum decrease of -50 bps to a maximum decrease of -780 bps. </a:t>
          </a:r>
        </a:p>
        <a:p>
          <a:r>
            <a:rPr lang="en-GB" sz="1400" b="0" kern="1200" dirty="0" smtClean="0">
              <a:solidFill>
                <a:schemeClr val="tx1">
                  <a:lumMod val="65000"/>
                  <a:lumOff val="35000"/>
                </a:schemeClr>
              </a:solidFill>
              <a:latin typeface="+mn-lt"/>
              <a:ea typeface="+mn-ea"/>
              <a:cs typeface="+mn-cs"/>
            </a:rPr>
            <a:t>25% of the banks report a decrease above 530bps, with another 25% of banks reporting a decrease below 285bps. </a:t>
          </a:r>
          <a:endParaRPr lang="en-GB" sz="1400" b="0" kern="1200" dirty="0">
            <a:solidFill>
              <a:schemeClr val="tx1">
                <a:lumMod val="65000"/>
                <a:lumOff val="35000"/>
              </a:schemeClr>
            </a:solidFill>
            <a:latin typeface="+mn-lt"/>
            <a:ea typeface="+mn-ea"/>
            <a:cs typeface="+mn-cs"/>
          </a:endParaRPr>
        </a:p>
      </dgm:t>
    </dgm:pt>
    <dgm:pt modelId="{2279E34D-E55B-4E51-ADF4-47DE8C921BC8}" type="parTrans" cxnId="{CE6E3551-B526-45B6-BE1A-7070A8D94A6C}">
      <dgm:prSet/>
      <dgm:spPr/>
      <dgm:t>
        <a:bodyPr/>
        <a:lstStyle/>
        <a:p>
          <a:endParaRPr lang="en-US"/>
        </a:p>
      </dgm:t>
    </dgm:pt>
    <dgm:pt modelId="{B5B7F305-84A6-4B2E-A733-0BCBE81E01C2}" type="sibTrans" cxnId="{CE6E3551-B526-45B6-BE1A-7070A8D94A6C}">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FD258B6A-079D-48D8-8862-F32EAA8E68F5}" type="pres">
      <dgm:prSet presAssocID="{7601EF55-5905-4BDF-9593-C40349F73E42}" presName="thickLine" presStyleLbl="alignNode1" presStyleIdx="0" presStyleCnt="1"/>
      <dgm:spPr/>
    </dgm:pt>
    <dgm:pt modelId="{57A59E57-C2B0-4E7F-B593-4FF097899F30}" type="pres">
      <dgm:prSet presAssocID="{7601EF55-5905-4BDF-9593-C40349F73E42}" presName="horz1" presStyleCnt="0"/>
      <dgm:spPr/>
    </dgm:pt>
    <dgm:pt modelId="{20FEE37C-2441-4F68-B340-B48410C9C193}" type="pres">
      <dgm:prSet presAssocID="{7601EF55-5905-4BDF-9593-C40349F73E42}" presName="tx1" presStyleLbl="revTx" presStyleIdx="0" presStyleCnt="1"/>
      <dgm:spPr/>
      <dgm:t>
        <a:bodyPr/>
        <a:lstStyle/>
        <a:p>
          <a:endParaRPr lang="en-US"/>
        </a:p>
      </dgm:t>
    </dgm:pt>
    <dgm:pt modelId="{B691BB9C-7B7B-4C95-ABAC-ECE04EDEB873}" type="pres">
      <dgm:prSet presAssocID="{7601EF55-5905-4BDF-9593-C40349F73E42}" presName="vert1" presStyleCnt="0"/>
      <dgm:spPr/>
    </dgm:pt>
  </dgm:ptLst>
  <dgm:cxnLst>
    <dgm:cxn modelId="{CD789EE2-6AD5-4B0C-9D62-19423ED24751}" type="presOf" srcId="{87B3F90B-9C5C-4E90-857F-CDFF422B1E87}" destId="{1D27B17F-A783-41BC-A159-FAD9AAA6D05B}" srcOrd="0" destOrd="0" presId="urn:microsoft.com/office/officeart/2008/layout/LinedList"/>
    <dgm:cxn modelId="{C414CC25-BB41-4191-B665-8196B09078AD}" type="presOf" srcId="{7601EF55-5905-4BDF-9593-C40349F73E42}" destId="{20FEE37C-2441-4F68-B340-B48410C9C193}" srcOrd="0" destOrd="0" presId="urn:microsoft.com/office/officeart/2008/layout/LinedList"/>
    <dgm:cxn modelId="{CE6E3551-B526-45B6-BE1A-7070A8D94A6C}" srcId="{87B3F90B-9C5C-4E90-857F-CDFF422B1E87}" destId="{7601EF55-5905-4BDF-9593-C40349F73E42}" srcOrd="0" destOrd="0" parTransId="{2279E34D-E55B-4E51-ADF4-47DE8C921BC8}" sibTransId="{B5B7F305-84A6-4B2E-A733-0BCBE81E01C2}"/>
    <dgm:cxn modelId="{2A1E2314-33D7-4066-9C55-A4F8DB3FB1C0}" type="presParOf" srcId="{1D27B17F-A783-41BC-A159-FAD9AAA6D05B}" destId="{FD258B6A-079D-48D8-8862-F32EAA8E68F5}" srcOrd="0" destOrd="0" presId="urn:microsoft.com/office/officeart/2008/layout/LinedList"/>
    <dgm:cxn modelId="{A1902D5A-D0F5-444D-B509-91D75782B6EA}" type="presParOf" srcId="{1D27B17F-A783-41BC-A159-FAD9AAA6D05B}" destId="{57A59E57-C2B0-4E7F-B593-4FF097899F30}" srcOrd="1" destOrd="0" presId="urn:microsoft.com/office/officeart/2008/layout/LinedList"/>
    <dgm:cxn modelId="{A3DEAE75-DA8F-4A6D-A9E8-FC421247AA3C}" type="presParOf" srcId="{57A59E57-C2B0-4E7F-B593-4FF097899F30}" destId="{20FEE37C-2441-4F68-B340-B48410C9C193}" srcOrd="0" destOrd="0" presId="urn:microsoft.com/office/officeart/2008/layout/LinedList"/>
    <dgm:cxn modelId="{B7F9E18A-7F4A-4CCD-B0E3-9FCD373F5301}" type="presParOf" srcId="{57A59E57-C2B0-4E7F-B593-4FF097899F30}" destId="{B691BB9C-7B7B-4C95-ABAC-ECE04EDEB8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DDC0FEDE-2C40-4E3D-8F3D-B4B3572B644B}">
      <dgm:prSet custT="1"/>
      <dgm:spPr/>
      <dgm:t>
        <a:bodyPr/>
        <a:lstStyle/>
        <a:p>
          <a:r>
            <a:rPr lang="en-GB" sz="1400" dirty="0" smtClean="0"/>
            <a:t>Aggregate cumulative operational risk losses in the adverse scenario are 82bn EUR. Conduct risk losses account for 54bn EUR, the remaining amount is composed of projected losses classified as other operational risk.</a:t>
          </a:r>
          <a:endParaRPr lang="en-GB" sz="1400" dirty="0"/>
        </a:p>
      </dgm:t>
    </dgm:pt>
    <dgm:pt modelId="{4757588F-1A48-4284-B423-3814ED9CD98C}" type="parTrans" cxnId="{A1BC74C4-BECF-4990-8680-06F3D565F345}">
      <dgm:prSet/>
      <dgm:spPr/>
      <dgm:t>
        <a:bodyPr/>
        <a:lstStyle/>
        <a:p>
          <a:endParaRPr lang="en-US"/>
        </a:p>
      </dgm:t>
    </dgm:pt>
    <dgm:pt modelId="{7511CE2A-91AE-454D-A634-784C88CFEA25}" type="sibTrans" cxnId="{A1BC74C4-BECF-4990-8680-06F3D565F345}">
      <dgm:prSet/>
      <dgm:spPr/>
      <dgm:t>
        <a:bodyPr/>
        <a:lstStyle/>
        <a:p>
          <a:endParaRPr lang="en-US"/>
        </a:p>
      </dgm:t>
    </dgm:pt>
    <dgm:pt modelId="{06AFAB88-C733-496A-BAAE-192A873AA330}">
      <dgm:prSet custT="1"/>
      <dgm:spPr/>
      <dgm:t>
        <a:bodyPr/>
        <a:lstStyle/>
        <a:p>
          <a:r>
            <a:rPr lang="en-GB" sz="1400" b="0" dirty="0" smtClean="0"/>
            <a:t>Banks projected the largest volumes of losses in 2018.</a:t>
          </a:r>
          <a:endParaRPr lang="en-GB" sz="1400" b="0" dirty="0"/>
        </a:p>
      </dgm:t>
    </dgm:pt>
    <dgm:pt modelId="{90DFE15E-EC94-496A-9332-049355CDE09E}" type="parTrans" cxnId="{18FE9339-D452-4833-ACEB-8E56E839CCA6}">
      <dgm:prSet/>
      <dgm:spPr/>
      <dgm:t>
        <a:bodyPr/>
        <a:lstStyle/>
        <a:p>
          <a:endParaRPr lang="en-US"/>
        </a:p>
      </dgm:t>
    </dgm:pt>
    <dgm:pt modelId="{49D793C0-A37A-4F48-BD3C-4E825ACA5100}" type="sibTrans" cxnId="{18FE9339-D452-4833-ACEB-8E56E839CCA6}">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32232BBE-D288-42FA-BABF-46EE0230CEE3}" type="pres">
      <dgm:prSet presAssocID="{DDC0FEDE-2C40-4E3D-8F3D-B4B3572B644B}" presName="thickLine" presStyleLbl="alignNode1" presStyleIdx="0" presStyleCnt="2"/>
      <dgm:spPr/>
    </dgm:pt>
    <dgm:pt modelId="{A0B1F341-89D6-4CAF-8CBF-9DE7DE84D18B}" type="pres">
      <dgm:prSet presAssocID="{DDC0FEDE-2C40-4E3D-8F3D-B4B3572B644B}" presName="horz1" presStyleCnt="0"/>
      <dgm:spPr/>
    </dgm:pt>
    <dgm:pt modelId="{000F2124-A671-4468-9020-0ECD2EFA89A1}" type="pres">
      <dgm:prSet presAssocID="{DDC0FEDE-2C40-4E3D-8F3D-B4B3572B644B}" presName="tx1" presStyleLbl="revTx" presStyleIdx="0" presStyleCnt="2"/>
      <dgm:spPr/>
      <dgm:t>
        <a:bodyPr/>
        <a:lstStyle/>
        <a:p>
          <a:endParaRPr lang="en-US"/>
        </a:p>
      </dgm:t>
    </dgm:pt>
    <dgm:pt modelId="{4A113471-331D-4644-8FA3-520FC77676FE}" type="pres">
      <dgm:prSet presAssocID="{DDC0FEDE-2C40-4E3D-8F3D-B4B3572B644B}" presName="vert1" presStyleCnt="0"/>
      <dgm:spPr/>
    </dgm:pt>
    <dgm:pt modelId="{641AEF48-DBFB-4175-B5F0-463A443A7F95}" type="pres">
      <dgm:prSet presAssocID="{06AFAB88-C733-496A-BAAE-192A873AA330}" presName="thickLine" presStyleLbl="alignNode1" presStyleIdx="1" presStyleCnt="2"/>
      <dgm:spPr/>
    </dgm:pt>
    <dgm:pt modelId="{18B36AD3-6904-49C0-AE1D-4E5F22016DA8}" type="pres">
      <dgm:prSet presAssocID="{06AFAB88-C733-496A-BAAE-192A873AA330}" presName="horz1" presStyleCnt="0"/>
      <dgm:spPr/>
    </dgm:pt>
    <dgm:pt modelId="{6DF60FA1-47C8-41D5-9ACF-CE2023DE896D}" type="pres">
      <dgm:prSet presAssocID="{06AFAB88-C733-496A-BAAE-192A873AA330}" presName="tx1" presStyleLbl="revTx" presStyleIdx="1" presStyleCnt="2"/>
      <dgm:spPr/>
      <dgm:t>
        <a:bodyPr/>
        <a:lstStyle/>
        <a:p>
          <a:endParaRPr lang="en-US"/>
        </a:p>
      </dgm:t>
    </dgm:pt>
    <dgm:pt modelId="{8CECA527-306B-4BE7-AFE4-25314ECD05DD}" type="pres">
      <dgm:prSet presAssocID="{06AFAB88-C733-496A-BAAE-192A873AA330}" presName="vert1" presStyleCnt="0"/>
      <dgm:spPr/>
    </dgm:pt>
  </dgm:ptLst>
  <dgm:cxnLst>
    <dgm:cxn modelId="{B6C63280-C9BC-496B-A190-C5B222940AD7}" type="presOf" srcId="{DDC0FEDE-2C40-4E3D-8F3D-B4B3572B644B}" destId="{000F2124-A671-4468-9020-0ECD2EFA89A1}" srcOrd="0" destOrd="0" presId="urn:microsoft.com/office/officeart/2008/layout/LinedList"/>
    <dgm:cxn modelId="{18FE9339-D452-4833-ACEB-8E56E839CCA6}" srcId="{87B3F90B-9C5C-4E90-857F-CDFF422B1E87}" destId="{06AFAB88-C733-496A-BAAE-192A873AA330}" srcOrd="1" destOrd="0" parTransId="{90DFE15E-EC94-496A-9332-049355CDE09E}" sibTransId="{49D793C0-A37A-4F48-BD3C-4E825ACA5100}"/>
    <dgm:cxn modelId="{CD789EE2-6AD5-4B0C-9D62-19423ED24751}" type="presOf" srcId="{87B3F90B-9C5C-4E90-857F-CDFF422B1E87}" destId="{1D27B17F-A783-41BC-A159-FAD9AAA6D05B}" srcOrd="0" destOrd="0" presId="urn:microsoft.com/office/officeart/2008/layout/LinedList"/>
    <dgm:cxn modelId="{A1BC74C4-BECF-4990-8680-06F3D565F345}" srcId="{87B3F90B-9C5C-4E90-857F-CDFF422B1E87}" destId="{DDC0FEDE-2C40-4E3D-8F3D-B4B3572B644B}" srcOrd="0" destOrd="0" parTransId="{4757588F-1A48-4284-B423-3814ED9CD98C}" sibTransId="{7511CE2A-91AE-454D-A634-784C88CFEA25}"/>
    <dgm:cxn modelId="{A233C456-F3A7-4B4E-AEDD-D9990C75965A}" type="presOf" srcId="{06AFAB88-C733-496A-BAAE-192A873AA330}" destId="{6DF60FA1-47C8-41D5-9ACF-CE2023DE896D}" srcOrd="0" destOrd="0" presId="urn:microsoft.com/office/officeart/2008/layout/LinedList"/>
    <dgm:cxn modelId="{4987B8A7-D6BD-4CDB-82B7-88B205884B55}" type="presParOf" srcId="{1D27B17F-A783-41BC-A159-FAD9AAA6D05B}" destId="{32232BBE-D288-42FA-BABF-46EE0230CEE3}" srcOrd="0" destOrd="0" presId="urn:microsoft.com/office/officeart/2008/layout/LinedList"/>
    <dgm:cxn modelId="{6C6607C1-A868-4FEE-AD64-DA668F413C01}" type="presParOf" srcId="{1D27B17F-A783-41BC-A159-FAD9AAA6D05B}" destId="{A0B1F341-89D6-4CAF-8CBF-9DE7DE84D18B}" srcOrd="1" destOrd="0" presId="urn:microsoft.com/office/officeart/2008/layout/LinedList"/>
    <dgm:cxn modelId="{3B728694-06B3-466E-8041-84B21EA8600D}" type="presParOf" srcId="{A0B1F341-89D6-4CAF-8CBF-9DE7DE84D18B}" destId="{000F2124-A671-4468-9020-0ECD2EFA89A1}" srcOrd="0" destOrd="0" presId="urn:microsoft.com/office/officeart/2008/layout/LinedList"/>
    <dgm:cxn modelId="{9B9776D2-231D-4DD7-9E03-C863EA4BF0BE}" type="presParOf" srcId="{A0B1F341-89D6-4CAF-8CBF-9DE7DE84D18B}" destId="{4A113471-331D-4644-8FA3-520FC77676FE}" srcOrd="1" destOrd="0" presId="urn:microsoft.com/office/officeart/2008/layout/LinedList"/>
    <dgm:cxn modelId="{5064462C-6871-467B-AD78-7F66DBF44523}" type="presParOf" srcId="{1D27B17F-A783-41BC-A159-FAD9AAA6D05B}" destId="{641AEF48-DBFB-4175-B5F0-463A443A7F95}" srcOrd="2" destOrd="0" presId="urn:microsoft.com/office/officeart/2008/layout/LinedList"/>
    <dgm:cxn modelId="{8EC5275E-842D-4492-95FF-460999811F41}" type="presParOf" srcId="{1D27B17F-A783-41BC-A159-FAD9AAA6D05B}" destId="{18B36AD3-6904-49C0-AE1D-4E5F22016DA8}" srcOrd="3" destOrd="0" presId="urn:microsoft.com/office/officeart/2008/layout/LinedList"/>
    <dgm:cxn modelId="{1AE14D91-C7E4-4B96-BF3F-615B1AC9D1A0}" type="presParOf" srcId="{18B36AD3-6904-49C0-AE1D-4E5F22016DA8}" destId="{6DF60FA1-47C8-41D5-9ACF-CE2023DE896D}" srcOrd="0" destOrd="0" presId="urn:microsoft.com/office/officeart/2008/layout/LinedList"/>
    <dgm:cxn modelId="{02C58E1C-F754-4D2C-B34B-265B2DC1E867}" type="presParOf" srcId="{18B36AD3-6904-49C0-AE1D-4E5F22016DA8}" destId="{8CECA527-306B-4BE7-AFE4-25314ECD05D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DDC0FEDE-2C40-4E3D-8F3D-B4B3572B644B}">
      <dgm:prSet custT="1"/>
      <dgm:spPr/>
      <dgm:t>
        <a:bodyPr/>
        <a:lstStyle/>
        <a:p>
          <a:r>
            <a:rPr lang="en-GB" sz="1400" dirty="0" smtClean="0"/>
            <a:t>Total REA increase by 12% as of end 2020, with a capital impact of 160bps.</a:t>
          </a:r>
        </a:p>
      </dgm:t>
    </dgm:pt>
    <dgm:pt modelId="{4757588F-1A48-4284-B423-3814ED9CD98C}" type="parTrans" cxnId="{A1BC74C4-BECF-4990-8680-06F3D565F345}">
      <dgm:prSet/>
      <dgm:spPr/>
      <dgm:t>
        <a:bodyPr/>
        <a:lstStyle/>
        <a:p>
          <a:endParaRPr lang="en-US"/>
        </a:p>
      </dgm:t>
    </dgm:pt>
    <dgm:pt modelId="{7511CE2A-91AE-454D-A634-784C88CFEA25}" type="sibTrans" cxnId="{A1BC74C4-BECF-4990-8680-06F3D565F345}">
      <dgm:prSet/>
      <dgm:spPr/>
      <dgm:t>
        <a:bodyPr/>
        <a:lstStyle/>
        <a:p>
          <a:endParaRPr lang="en-US"/>
        </a:p>
      </dgm:t>
    </dgm:pt>
    <dgm:pt modelId="{30A48D0F-B12D-43FF-A1D8-00811FA3E4C8}">
      <dgm:prSet custT="1"/>
      <dgm:spPr/>
      <dgm:t>
        <a:bodyPr/>
        <a:lstStyle/>
        <a:p>
          <a:r>
            <a:rPr lang="en-GB" sz="1400" dirty="0" smtClean="0"/>
            <a:t>The main driver of the increases come from credit risk IRB portfolios.</a:t>
          </a:r>
          <a:endParaRPr lang="en-GB" sz="1400" dirty="0" smtClean="0">
            <a:latin typeface="Calibri" panose="020F0502020204030204" pitchFamily="34" charset="0"/>
            <a:ea typeface="MS PGothic" panose="020B0600070205080204" pitchFamily="34" charset="-128"/>
            <a:cs typeface="Times New Roman" panose="02020603050405020304" pitchFamily="18" charset="0"/>
          </a:endParaRPr>
        </a:p>
      </dgm:t>
    </dgm:pt>
    <dgm:pt modelId="{2752B21D-9983-4EE6-A7C9-476527EBF9EA}" type="parTrans" cxnId="{F9EE37F5-DB34-4C61-A198-B26A33CE7CAD}">
      <dgm:prSet/>
      <dgm:spPr/>
      <dgm:t>
        <a:bodyPr/>
        <a:lstStyle/>
        <a:p>
          <a:endParaRPr lang="en-US"/>
        </a:p>
      </dgm:t>
    </dgm:pt>
    <dgm:pt modelId="{18B20409-5769-45F2-815A-00FBB9EE9459}" type="sibTrans" cxnId="{F9EE37F5-DB34-4C61-A198-B26A33CE7CAD}">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32232BBE-D288-42FA-BABF-46EE0230CEE3}" type="pres">
      <dgm:prSet presAssocID="{DDC0FEDE-2C40-4E3D-8F3D-B4B3572B644B}" presName="thickLine" presStyleLbl="alignNode1" presStyleIdx="0" presStyleCnt="2"/>
      <dgm:spPr/>
    </dgm:pt>
    <dgm:pt modelId="{A0B1F341-89D6-4CAF-8CBF-9DE7DE84D18B}" type="pres">
      <dgm:prSet presAssocID="{DDC0FEDE-2C40-4E3D-8F3D-B4B3572B644B}" presName="horz1" presStyleCnt="0"/>
      <dgm:spPr/>
    </dgm:pt>
    <dgm:pt modelId="{000F2124-A671-4468-9020-0ECD2EFA89A1}" type="pres">
      <dgm:prSet presAssocID="{DDC0FEDE-2C40-4E3D-8F3D-B4B3572B644B}" presName="tx1" presStyleLbl="revTx" presStyleIdx="0" presStyleCnt="2"/>
      <dgm:spPr/>
      <dgm:t>
        <a:bodyPr/>
        <a:lstStyle/>
        <a:p>
          <a:endParaRPr lang="en-US"/>
        </a:p>
      </dgm:t>
    </dgm:pt>
    <dgm:pt modelId="{4A113471-331D-4644-8FA3-520FC77676FE}" type="pres">
      <dgm:prSet presAssocID="{DDC0FEDE-2C40-4E3D-8F3D-B4B3572B644B}" presName="vert1" presStyleCnt="0"/>
      <dgm:spPr/>
    </dgm:pt>
    <dgm:pt modelId="{74DF9811-5B77-463B-9297-E051E6767A45}" type="pres">
      <dgm:prSet presAssocID="{30A48D0F-B12D-43FF-A1D8-00811FA3E4C8}" presName="thickLine" presStyleLbl="alignNode1" presStyleIdx="1" presStyleCnt="2"/>
      <dgm:spPr/>
    </dgm:pt>
    <dgm:pt modelId="{840AC1A5-48EE-4A6C-B355-34B24C82AB0F}" type="pres">
      <dgm:prSet presAssocID="{30A48D0F-B12D-43FF-A1D8-00811FA3E4C8}" presName="horz1" presStyleCnt="0"/>
      <dgm:spPr/>
    </dgm:pt>
    <dgm:pt modelId="{7527242C-6FAC-4BFC-9A69-AD136098E45C}" type="pres">
      <dgm:prSet presAssocID="{30A48D0F-B12D-43FF-A1D8-00811FA3E4C8}" presName="tx1" presStyleLbl="revTx" presStyleIdx="1" presStyleCnt="2"/>
      <dgm:spPr/>
      <dgm:t>
        <a:bodyPr/>
        <a:lstStyle/>
        <a:p>
          <a:endParaRPr lang="en-US"/>
        </a:p>
      </dgm:t>
    </dgm:pt>
    <dgm:pt modelId="{DFAE0FAA-731F-4A7B-83DF-2DF59BA2CA37}" type="pres">
      <dgm:prSet presAssocID="{30A48D0F-B12D-43FF-A1D8-00811FA3E4C8}" presName="vert1" presStyleCnt="0"/>
      <dgm:spPr/>
    </dgm:pt>
  </dgm:ptLst>
  <dgm:cxnLst>
    <dgm:cxn modelId="{B6C63280-C9BC-496B-A190-C5B222940AD7}" type="presOf" srcId="{DDC0FEDE-2C40-4E3D-8F3D-B4B3572B644B}" destId="{000F2124-A671-4468-9020-0ECD2EFA89A1}" srcOrd="0" destOrd="0" presId="urn:microsoft.com/office/officeart/2008/layout/LinedList"/>
    <dgm:cxn modelId="{CD789EE2-6AD5-4B0C-9D62-19423ED24751}" type="presOf" srcId="{87B3F90B-9C5C-4E90-857F-CDFF422B1E87}" destId="{1D27B17F-A783-41BC-A159-FAD9AAA6D05B}" srcOrd="0" destOrd="0" presId="urn:microsoft.com/office/officeart/2008/layout/LinedList"/>
    <dgm:cxn modelId="{53E4A4CA-E9CD-43B7-9484-99A6C49311B6}" type="presOf" srcId="{30A48D0F-B12D-43FF-A1D8-00811FA3E4C8}" destId="{7527242C-6FAC-4BFC-9A69-AD136098E45C}" srcOrd="0" destOrd="0" presId="urn:microsoft.com/office/officeart/2008/layout/LinedList"/>
    <dgm:cxn modelId="{A1BC74C4-BECF-4990-8680-06F3D565F345}" srcId="{87B3F90B-9C5C-4E90-857F-CDFF422B1E87}" destId="{DDC0FEDE-2C40-4E3D-8F3D-B4B3572B644B}" srcOrd="0" destOrd="0" parTransId="{4757588F-1A48-4284-B423-3814ED9CD98C}" sibTransId="{7511CE2A-91AE-454D-A634-784C88CFEA25}"/>
    <dgm:cxn modelId="{F9EE37F5-DB34-4C61-A198-B26A33CE7CAD}" srcId="{87B3F90B-9C5C-4E90-857F-CDFF422B1E87}" destId="{30A48D0F-B12D-43FF-A1D8-00811FA3E4C8}" srcOrd="1" destOrd="0" parTransId="{2752B21D-9983-4EE6-A7C9-476527EBF9EA}" sibTransId="{18B20409-5769-45F2-815A-00FBB9EE9459}"/>
    <dgm:cxn modelId="{4987B8A7-D6BD-4CDB-82B7-88B205884B55}" type="presParOf" srcId="{1D27B17F-A783-41BC-A159-FAD9AAA6D05B}" destId="{32232BBE-D288-42FA-BABF-46EE0230CEE3}" srcOrd="0" destOrd="0" presId="urn:microsoft.com/office/officeart/2008/layout/LinedList"/>
    <dgm:cxn modelId="{6C6607C1-A868-4FEE-AD64-DA668F413C01}" type="presParOf" srcId="{1D27B17F-A783-41BC-A159-FAD9AAA6D05B}" destId="{A0B1F341-89D6-4CAF-8CBF-9DE7DE84D18B}" srcOrd="1" destOrd="0" presId="urn:microsoft.com/office/officeart/2008/layout/LinedList"/>
    <dgm:cxn modelId="{3B728694-06B3-466E-8041-84B21EA8600D}" type="presParOf" srcId="{A0B1F341-89D6-4CAF-8CBF-9DE7DE84D18B}" destId="{000F2124-A671-4468-9020-0ECD2EFA89A1}" srcOrd="0" destOrd="0" presId="urn:microsoft.com/office/officeart/2008/layout/LinedList"/>
    <dgm:cxn modelId="{9B9776D2-231D-4DD7-9E03-C863EA4BF0BE}" type="presParOf" srcId="{A0B1F341-89D6-4CAF-8CBF-9DE7DE84D18B}" destId="{4A113471-331D-4644-8FA3-520FC77676FE}" srcOrd="1" destOrd="0" presId="urn:microsoft.com/office/officeart/2008/layout/LinedList"/>
    <dgm:cxn modelId="{2E71892B-9D93-43E0-85FE-6189633C3E20}" type="presParOf" srcId="{1D27B17F-A783-41BC-A159-FAD9AAA6D05B}" destId="{74DF9811-5B77-463B-9297-E051E6767A45}" srcOrd="2" destOrd="0" presId="urn:microsoft.com/office/officeart/2008/layout/LinedList"/>
    <dgm:cxn modelId="{78A31C65-9BA6-4F64-9558-AF817BFA2318}" type="presParOf" srcId="{1D27B17F-A783-41BC-A159-FAD9AAA6D05B}" destId="{840AC1A5-48EE-4A6C-B355-34B24C82AB0F}" srcOrd="3" destOrd="0" presId="urn:microsoft.com/office/officeart/2008/layout/LinedList"/>
    <dgm:cxn modelId="{51F4C92F-9D77-4201-B58C-2B87517F6E59}" type="presParOf" srcId="{840AC1A5-48EE-4A6C-B355-34B24C82AB0F}" destId="{7527242C-6FAC-4BFC-9A69-AD136098E45C}" srcOrd="0" destOrd="0" presId="urn:microsoft.com/office/officeart/2008/layout/LinedList"/>
    <dgm:cxn modelId="{FD8C02D8-1059-4929-AC11-F4ECB5563F5B}" type="presParOf" srcId="{840AC1A5-48EE-4A6C-B355-34B24C82AB0F}" destId="{DFAE0FAA-731F-4A7B-83DF-2DF59BA2CA3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DDC0FEDE-2C40-4E3D-8F3D-B4B3572B644B}">
      <dgm:prSet/>
      <dgm:spPr/>
      <dgm:t>
        <a:bodyPr/>
        <a:lstStyle/>
        <a:p>
          <a:r>
            <a:rPr lang="en-GB" dirty="0" smtClean="0"/>
            <a:t>The methodology requires banks to project administrative expenses, other operating expenses, depreciation and other provisions or reversal of provisions floored at the starting level. Only adjustments coming from one-off costs approved by the EBA </a:t>
          </a:r>
          <a:r>
            <a:rPr lang="en-GB" dirty="0" err="1" smtClean="0"/>
            <a:t>BoS</a:t>
          </a:r>
          <a:r>
            <a:rPr lang="en-GB" dirty="0" smtClean="0"/>
            <a:t> can be applied</a:t>
          </a:r>
          <a:r>
            <a:rPr lang="en-GB" dirty="0" smtClean="0">
              <a:latin typeface="Calibri" panose="020F0502020204030204" pitchFamily="34" charset="0"/>
              <a:ea typeface="MS PGothic" panose="020B0600070205080204" pitchFamily="34" charset="-128"/>
              <a:cs typeface="Times New Roman" panose="02020603050405020304" pitchFamily="18" charset="0"/>
            </a:rPr>
            <a:t>. </a:t>
          </a:r>
        </a:p>
      </dgm:t>
    </dgm:pt>
    <dgm:pt modelId="{4757588F-1A48-4284-B423-3814ED9CD98C}" type="parTrans" cxnId="{A1BC74C4-BECF-4990-8680-06F3D565F345}">
      <dgm:prSet/>
      <dgm:spPr/>
      <dgm:t>
        <a:bodyPr/>
        <a:lstStyle/>
        <a:p>
          <a:endParaRPr lang="en-US"/>
        </a:p>
      </dgm:t>
    </dgm:pt>
    <dgm:pt modelId="{7511CE2A-91AE-454D-A634-784C88CFEA25}" type="sibTrans" cxnId="{A1BC74C4-BECF-4990-8680-06F3D565F345}">
      <dgm:prSet/>
      <dgm:spPr/>
      <dgm:t>
        <a:bodyPr/>
        <a:lstStyle/>
        <a:p>
          <a:endParaRPr lang="en-US"/>
        </a:p>
      </dgm:t>
    </dgm:pt>
    <dgm:pt modelId="{30A48D0F-B12D-43FF-A1D8-00811FA3E4C8}">
      <dgm:prSet/>
      <dgm:spPr/>
      <dgm:t>
        <a:bodyPr/>
        <a:lstStyle/>
        <a:p>
          <a:r>
            <a:rPr lang="en-GB" dirty="0" smtClean="0"/>
            <a:t>23 banks adjusted their cost projections based on one-off events. </a:t>
          </a:r>
          <a:endParaRPr lang="en-GB" dirty="0" smtClean="0">
            <a:latin typeface="Calibri" panose="020F0502020204030204" pitchFamily="34" charset="0"/>
            <a:ea typeface="MS PGothic" panose="020B0600070205080204" pitchFamily="34" charset="-128"/>
            <a:cs typeface="Times New Roman" panose="02020603050405020304" pitchFamily="18" charset="0"/>
          </a:endParaRPr>
        </a:p>
      </dgm:t>
    </dgm:pt>
    <dgm:pt modelId="{2752B21D-9983-4EE6-A7C9-476527EBF9EA}" type="parTrans" cxnId="{F9EE37F5-DB34-4C61-A198-B26A33CE7CAD}">
      <dgm:prSet/>
      <dgm:spPr/>
      <dgm:t>
        <a:bodyPr/>
        <a:lstStyle/>
        <a:p>
          <a:endParaRPr lang="en-US"/>
        </a:p>
      </dgm:t>
    </dgm:pt>
    <dgm:pt modelId="{18B20409-5769-45F2-815A-00FBB9EE9459}" type="sibTrans" cxnId="{F9EE37F5-DB34-4C61-A198-B26A33CE7CAD}">
      <dgm:prSet/>
      <dgm:spPr/>
      <dgm:t>
        <a:bodyPr/>
        <a:lstStyle/>
        <a:p>
          <a:endParaRPr lang="en-US"/>
        </a:p>
      </dgm:t>
    </dgm:pt>
    <dgm:pt modelId="{434BECB5-BD1A-45D7-8B35-CC31FD8448DF}">
      <dgm:prSet/>
      <dgm:spPr/>
      <dgm:t>
        <a:bodyPr/>
        <a:lstStyle/>
        <a:p>
          <a:r>
            <a:rPr lang="en-GB" dirty="0" smtClean="0"/>
            <a:t>On a cumulative basis, the reduction over the three years due to one-offs was EUR 29bn with an impact on CET1 of 35bps. Banks projected expenses above the floor once this was adjusted with the one-offs.</a:t>
          </a:r>
          <a:endParaRPr lang="en-GB" dirty="0" smtClean="0">
            <a:latin typeface="Calibri" panose="020F0502020204030204" pitchFamily="34" charset="0"/>
            <a:ea typeface="MS PGothic" panose="020B0600070205080204" pitchFamily="34" charset="-128"/>
            <a:cs typeface="Times New Roman" panose="02020603050405020304" pitchFamily="18" charset="0"/>
          </a:endParaRPr>
        </a:p>
      </dgm:t>
    </dgm:pt>
    <dgm:pt modelId="{12973A57-5807-4EDD-BDD2-EE13F7C85708}" type="parTrans" cxnId="{3A59FC17-1B0F-4F62-902A-0569BE496E5D}">
      <dgm:prSet/>
      <dgm:spPr/>
      <dgm:t>
        <a:bodyPr/>
        <a:lstStyle/>
        <a:p>
          <a:endParaRPr lang="en-US"/>
        </a:p>
      </dgm:t>
    </dgm:pt>
    <dgm:pt modelId="{DCADD57B-1853-4694-BA49-B79C6EEF7890}" type="sibTrans" cxnId="{3A59FC17-1B0F-4F62-902A-0569BE496E5D}">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32232BBE-D288-42FA-BABF-46EE0230CEE3}" type="pres">
      <dgm:prSet presAssocID="{DDC0FEDE-2C40-4E3D-8F3D-B4B3572B644B}" presName="thickLine" presStyleLbl="alignNode1" presStyleIdx="0" presStyleCnt="3"/>
      <dgm:spPr/>
    </dgm:pt>
    <dgm:pt modelId="{A0B1F341-89D6-4CAF-8CBF-9DE7DE84D18B}" type="pres">
      <dgm:prSet presAssocID="{DDC0FEDE-2C40-4E3D-8F3D-B4B3572B644B}" presName="horz1" presStyleCnt="0"/>
      <dgm:spPr/>
    </dgm:pt>
    <dgm:pt modelId="{000F2124-A671-4468-9020-0ECD2EFA89A1}" type="pres">
      <dgm:prSet presAssocID="{DDC0FEDE-2C40-4E3D-8F3D-B4B3572B644B}" presName="tx1" presStyleLbl="revTx" presStyleIdx="0" presStyleCnt="3" custScaleY="96311" custLinFactNeighborX="-817" custLinFactNeighborY="18530"/>
      <dgm:spPr/>
      <dgm:t>
        <a:bodyPr/>
        <a:lstStyle/>
        <a:p>
          <a:endParaRPr lang="en-US"/>
        </a:p>
      </dgm:t>
    </dgm:pt>
    <dgm:pt modelId="{4A113471-331D-4644-8FA3-520FC77676FE}" type="pres">
      <dgm:prSet presAssocID="{DDC0FEDE-2C40-4E3D-8F3D-B4B3572B644B}" presName="vert1" presStyleCnt="0"/>
      <dgm:spPr/>
    </dgm:pt>
    <dgm:pt modelId="{74DF9811-5B77-463B-9297-E051E6767A45}" type="pres">
      <dgm:prSet presAssocID="{30A48D0F-B12D-43FF-A1D8-00811FA3E4C8}" presName="thickLine" presStyleLbl="alignNode1" presStyleIdx="1" presStyleCnt="3"/>
      <dgm:spPr/>
    </dgm:pt>
    <dgm:pt modelId="{840AC1A5-48EE-4A6C-B355-34B24C82AB0F}" type="pres">
      <dgm:prSet presAssocID="{30A48D0F-B12D-43FF-A1D8-00811FA3E4C8}" presName="horz1" presStyleCnt="0"/>
      <dgm:spPr/>
    </dgm:pt>
    <dgm:pt modelId="{7527242C-6FAC-4BFC-9A69-AD136098E45C}" type="pres">
      <dgm:prSet presAssocID="{30A48D0F-B12D-43FF-A1D8-00811FA3E4C8}" presName="tx1" presStyleLbl="revTx" presStyleIdx="1" presStyleCnt="3" custScaleY="70992"/>
      <dgm:spPr/>
      <dgm:t>
        <a:bodyPr/>
        <a:lstStyle/>
        <a:p>
          <a:endParaRPr lang="en-US"/>
        </a:p>
      </dgm:t>
    </dgm:pt>
    <dgm:pt modelId="{DFAE0FAA-731F-4A7B-83DF-2DF59BA2CA37}" type="pres">
      <dgm:prSet presAssocID="{30A48D0F-B12D-43FF-A1D8-00811FA3E4C8}" presName="vert1" presStyleCnt="0"/>
      <dgm:spPr/>
    </dgm:pt>
    <dgm:pt modelId="{9E15D52E-4632-48D7-A46A-2E8165583A24}" type="pres">
      <dgm:prSet presAssocID="{434BECB5-BD1A-45D7-8B35-CC31FD8448DF}" presName="thickLine" presStyleLbl="alignNode1" presStyleIdx="2" presStyleCnt="3"/>
      <dgm:spPr/>
    </dgm:pt>
    <dgm:pt modelId="{D1186072-1A58-4B40-A593-0EB446AE3B20}" type="pres">
      <dgm:prSet presAssocID="{434BECB5-BD1A-45D7-8B35-CC31FD8448DF}" presName="horz1" presStyleCnt="0"/>
      <dgm:spPr/>
    </dgm:pt>
    <dgm:pt modelId="{1F8D9501-C093-43F7-9EA1-DEC14F8CB0C5}" type="pres">
      <dgm:prSet presAssocID="{434BECB5-BD1A-45D7-8B35-CC31FD8448DF}" presName="tx1" presStyleLbl="revTx" presStyleIdx="2" presStyleCnt="3"/>
      <dgm:spPr/>
      <dgm:t>
        <a:bodyPr/>
        <a:lstStyle/>
        <a:p>
          <a:endParaRPr lang="en-US"/>
        </a:p>
      </dgm:t>
    </dgm:pt>
    <dgm:pt modelId="{54341321-391E-402E-A876-A48F2F82F4F3}" type="pres">
      <dgm:prSet presAssocID="{434BECB5-BD1A-45D7-8B35-CC31FD8448DF}" presName="vert1" presStyleCnt="0"/>
      <dgm:spPr/>
    </dgm:pt>
  </dgm:ptLst>
  <dgm:cxnLst>
    <dgm:cxn modelId="{B6C63280-C9BC-496B-A190-C5B222940AD7}" type="presOf" srcId="{DDC0FEDE-2C40-4E3D-8F3D-B4B3572B644B}" destId="{000F2124-A671-4468-9020-0ECD2EFA89A1}" srcOrd="0" destOrd="0" presId="urn:microsoft.com/office/officeart/2008/layout/LinedList"/>
    <dgm:cxn modelId="{3A59FC17-1B0F-4F62-902A-0569BE496E5D}" srcId="{87B3F90B-9C5C-4E90-857F-CDFF422B1E87}" destId="{434BECB5-BD1A-45D7-8B35-CC31FD8448DF}" srcOrd="2" destOrd="0" parTransId="{12973A57-5807-4EDD-BDD2-EE13F7C85708}" sibTransId="{DCADD57B-1853-4694-BA49-B79C6EEF7890}"/>
    <dgm:cxn modelId="{CD789EE2-6AD5-4B0C-9D62-19423ED24751}" type="presOf" srcId="{87B3F90B-9C5C-4E90-857F-CDFF422B1E87}" destId="{1D27B17F-A783-41BC-A159-FAD9AAA6D05B}" srcOrd="0" destOrd="0" presId="urn:microsoft.com/office/officeart/2008/layout/LinedList"/>
    <dgm:cxn modelId="{53E4A4CA-E9CD-43B7-9484-99A6C49311B6}" type="presOf" srcId="{30A48D0F-B12D-43FF-A1D8-00811FA3E4C8}" destId="{7527242C-6FAC-4BFC-9A69-AD136098E45C}" srcOrd="0" destOrd="0" presId="urn:microsoft.com/office/officeart/2008/layout/LinedList"/>
    <dgm:cxn modelId="{A1BC74C4-BECF-4990-8680-06F3D565F345}" srcId="{87B3F90B-9C5C-4E90-857F-CDFF422B1E87}" destId="{DDC0FEDE-2C40-4E3D-8F3D-B4B3572B644B}" srcOrd="0" destOrd="0" parTransId="{4757588F-1A48-4284-B423-3814ED9CD98C}" sibTransId="{7511CE2A-91AE-454D-A634-784C88CFEA25}"/>
    <dgm:cxn modelId="{CC2E383F-0343-4C43-9EAB-2C15A709638E}" type="presOf" srcId="{434BECB5-BD1A-45D7-8B35-CC31FD8448DF}" destId="{1F8D9501-C093-43F7-9EA1-DEC14F8CB0C5}" srcOrd="0" destOrd="0" presId="urn:microsoft.com/office/officeart/2008/layout/LinedList"/>
    <dgm:cxn modelId="{F9EE37F5-DB34-4C61-A198-B26A33CE7CAD}" srcId="{87B3F90B-9C5C-4E90-857F-CDFF422B1E87}" destId="{30A48D0F-B12D-43FF-A1D8-00811FA3E4C8}" srcOrd="1" destOrd="0" parTransId="{2752B21D-9983-4EE6-A7C9-476527EBF9EA}" sibTransId="{18B20409-5769-45F2-815A-00FBB9EE9459}"/>
    <dgm:cxn modelId="{4987B8A7-D6BD-4CDB-82B7-88B205884B55}" type="presParOf" srcId="{1D27B17F-A783-41BC-A159-FAD9AAA6D05B}" destId="{32232BBE-D288-42FA-BABF-46EE0230CEE3}" srcOrd="0" destOrd="0" presId="urn:microsoft.com/office/officeart/2008/layout/LinedList"/>
    <dgm:cxn modelId="{6C6607C1-A868-4FEE-AD64-DA668F413C01}" type="presParOf" srcId="{1D27B17F-A783-41BC-A159-FAD9AAA6D05B}" destId="{A0B1F341-89D6-4CAF-8CBF-9DE7DE84D18B}" srcOrd="1" destOrd="0" presId="urn:microsoft.com/office/officeart/2008/layout/LinedList"/>
    <dgm:cxn modelId="{3B728694-06B3-466E-8041-84B21EA8600D}" type="presParOf" srcId="{A0B1F341-89D6-4CAF-8CBF-9DE7DE84D18B}" destId="{000F2124-A671-4468-9020-0ECD2EFA89A1}" srcOrd="0" destOrd="0" presId="urn:microsoft.com/office/officeart/2008/layout/LinedList"/>
    <dgm:cxn modelId="{9B9776D2-231D-4DD7-9E03-C863EA4BF0BE}" type="presParOf" srcId="{A0B1F341-89D6-4CAF-8CBF-9DE7DE84D18B}" destId="{4A113471-331D-4644-8FA3-520FC77676FE}" srcOrd="1" destOrd="0" presId="urn:microsoft.com/office/officeart/2008/layout/LinedList"/>
    <dgm:cxn modelId="{2E71892B-9D93-43E0-85FE-6189633C3E20}" type="presParOf" srcId="{1D27B17F-A783-41BC-A159-FAD9AAA6D05B}" destId="{74DF9811-5B77-463B-9297-E051E6767A45}" srcOrd="2" destOrd="0" presId="urn:microsoft.com/office/officeart/2008/layout/LinedList"/>
    <dgm:cxn modelId="{78A31C65-9BA6-4F64-9558-AF817BFA2318}" type="presParOf" srcId="{1D27B17F-A783-41BC-A159-FAD9AAA6D05B}" destId="{840AC1A5-48EE-4A6C-B355-34B24C82AB0F}" srcOrd="3" destOrd="0" presId="urn:microsoft.com/office/officeart/2008/layout/LinedList"/>
    <dgm:cxn modelId="{51F4C92F-9D77-4201-B58C-2B87517F6E59}" type="presParOf" srcId="{840AC1A5-48EE-4A6C-B355-34B24C82AB0F}" destId="{7527242C-6FAC-4BFC-9A69-AD136098E45C}" srcOrd="0" destOrd="0" presId="urn:microsoft.com/office/officeart/2008/layout/LinedList"/>
    <dgm:cxn modelId="{FD8C02D8-1059-4929-AC11-F4ECB5563F5B}" type="presParOf" srcId="{840AC1A5-48EE-4A6C-B355-34B24C82AB0F}" destId="{DFAE0FAA-731F-4A7B-83DF-2DF59BA2CA37}" srcOrd="1" destOrd="0" presId="urn:microsoft.com/office/officeart/2008/layout/LinedList"/>
    <dgm:cxn modelId="{44B0DAD7-FF7E-405B-959A-56FDB84CCB53}" type="presParOf" srcId="{1D27B17F-A783-41BC-A159-FAD9AAA6D05B}" destId="{9E15D52E-4632-48D7-A46A-2E8165583A24}" srcOrd="4" destOrd="0" presId="urn:microsoft.com/office/officeart/2008/layout/LinedList"/>
    <dgm:cxn modelId="{7FB65E77-DCC3-4F1D-9855-26C9B29CAD9F}" type="presParOf" srcId="{1D27B17F-A783-41BC-A159-FAD9AAA6D05B}" destId="{D1186072-1A58-4B40-A593-0EB446AE3B20}" srcOrd="5" destOrd="0" presId="urn:microsoft.com/office/officeart/2008/layout/LinedList"/>
    <dgm:cxn modelId="{D354B275-5FB2-4AFB-8AFF-79741AABC640}" type="presParOf" srcId="{D1186072-1A58-4B40-A593-0EB446AE3B20}" destId="{1F8D9501-C093-43F7-9EA1-DEC14F8CB0C5}" srcOrd="0" destOrd="0" presId="urn:microsoft.com/office/officeart/2008/layout/LinedList"/>
    <dgm:cxn modelId="{B908835D-375D-4FD8-AF52-4B50A1752459}" type="presParOf" srcId="{D1186072-1A58-4B40-A593-0EB446AE3B20}" destId="{54341321-391E-402E-A876-A48F2F82F4F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601EF55-5905-4BDF-9593-C40349F73E42}">
      <dgm:prSet custT="1"/>
      <dgm:spPr/>
      <dgm:t>
        <a:bodyPr/>
        <a:lstStyle/>
        <a:p>
          <a:r>
            <a:rPr lang="en-GB" sz="1400" b="0" kern="1200" dirty="0" smtClean="0">
              <a:solidFill>
                <a:schemeClr val="tx1">
                  <a:lumMod val="65000"/>
                  <a:lumOff val="35000"/>
                </a:schemeClr>
              </a:solidFill>
              <a:latin typeface="+mn-lt"/>
              <a:ea typeface="+mn-ea"/>
              <a:cs typeface="+mn-cs"/>
            </a:rPr>
            <a:t>The impact of the stress test on FL CET1 capital ratio also varies significantly across banks, ranging from a decrease of -30 bps to a maximum decrease of -770 bps. </a:t>
          </a:r>
        </a:p>
        <a:p>
          <a:r>
            <a:rPr lang="en-GB" sz="1400" b="0" kern="1200" dirty="0" smtClean="0">
              <a:solidFill>
                <a:schemeClr val="tx1">
                  <a:lumMod val="65000"/>
                  <a:lumOff val="35000"/>
                </a:schemeClr>
              </a:solidFill>
              <a:latin typeface="+mn-lt"/>
              <a:ea typeface="+mn-ea"/>
              <a:cs typeface="+mn-cs"/>
            </a:rPr>
            <a:t>25% of the banks report a decrease above 525bps, with another 25% of banks reporting a decrease below 270bps. </a:t>
          </a:r>
          <a:endParaRPr lang="en-GB" sz="1400" b="0" kern="1200" dirty="0">
            <a:solidFill>
              <a:schemeClr val="tx1">
                <a:lumMod val="65000"/>
                <a:lumOff val="35000"/>
              </a:schemeClr>
            </a:solidFill>
            <a:latin typeface="+mn-lt"/>
            <a:ea typeface="+mn-ea"/>
            <a:cs typeface="+mn-cs"/>
          </a:endParaRPr>
        </a:p>
      </dgm:t>
    </dgm:pt>
    <dgm:pt modelId="{2279E34D-E55B-4E51-ADF4-47DE8C921BC8}" type="parTrans" cxnId="{CE6E3551-B526-45B6-BE1A-7070A8D94A6C}">
      <dgm:prSet/>
      <dgm:spPr/>
      <dgm:t>
        <a:bodyPr/>
        <a:lstStyle/>
        <a:p>
          <a:endParaRPr lang="en-US"/>
        </a:p>
      </dgm:t>
    </dgm:pt>
    <dgm:pt modelId="{B5B7F305-84A6-4B2E-A733-0BCBE81E01C2}" type="sibTrans" cxnId="{CE6E3551-B526-45B6-BE1A-7070A8D94A6C}">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FD258B6A-079D-48D8-8862-F32EAA8E68F5}" type="pres">
      <dgm:prSet presAssocID="{7601EF55-5905-4BDF-9593-C40349F73E42}" presName="thickLine" presStyleLbl="alignNode1" presStyleIdx="0" presStyleCnt="1"/>
      <dgm:spPr/>
    </dgm:pt>
    <dgm:pt modelId="{57A59E57-C2B0-4E7F-B593-4FF097899F30}" type="pres">
      <dgm:prSet presAssocID="{7601EF55-5905-4BDF-9593-C40349F73E42}" presName="horz1" presStyleCnt="0"/>
      <dgm:spPr/>
    </dgm:pt>
    <dgm:pt modelId="{20FEE37C-2441-4F68-B340-B48410C9C193}" type="pres">
      <dgm:prSet presAssocID="{7601EF55-5905-4BDF-9593-C40349F73E42}" presName="tx1" presStyleLbl="revTx" presStyleIdx="0" presStyleCnt="1"/>
      <dgm:spPr/>
      <dgm:t>
        <a:bodyPr/>
        <a:lstStyle/>
        <a:p>
          <a:endParaRPr lang="en-US"/>
        </a:p>
      </dgm:t>
    </dgm:pt>
    <dgm:pt modelId="{B691BB9C-7B7B-4C95-ABAC-ECE04EDEB873}" type="pres">
      <dgm:prSet presAssocID="{7601EF55-5905-4BDF-9593-C40349F73E42}" presName="vert1" presStyleCnt="0"/>
      <dgm:spPr/>
    </dgm:pt>
  </dgm:ptLst>
  <dgm:cxnLst>
    <dgm:cxn modelId="{CD789EE2-6AD5-4B0C-9D62-19423ED24751}" type="presOf" srcId="{87B3F90B-9C5C-4E90-857F-CDFF422B1E87}" destId="{1D27B17F-A783-41BC-A159-FAD9AAA6D05B}" srcOrd="0" destOrd="0" presId="urn:microsoft.com/office/officeart/2008/layout/LinedList"/>
    <dgm:cxn modelId="{C414CC25-BB41-4191-B665-8196B09078AD}" type="presOf" srcId="{7601EF55-5905-4BDF-9593-C40349F73E42}" destId="{20FEE37C-2441-4F68-B340-B48410C9C193}" srcOrd="0" destOrd="0" presId="urn:microsoft.com/office/officeart/2008/layout/LinedList"/>
    <dgm:cxn modelId="{CE6E3551-B526-45B6-BE1A-7070A8D94A6C}" srcId="{87B3F90B-9C5C-4E90-857F-CDFF422B1E87}" destId="{7601EF55-5905-4BDF-9593-C40349F73E42}" srcOrd="0" destOrd="0" parTransId="{2279E34D-E55B-4E51-ADF4-47DE8C921BC8}" sibTransId="{B5B7F305-84A6-4B2E-A733-0BCBE81E01C2}"/>
    <dgm:cxn modelId="{2A1E2314-33D7-4066-9C55-A4F8DB3FB1C0}" type="presParOf" srcId="{1D27B17F-A783-41BC-A159-FAD9AAA6D05B}" destId="{FD258B6A-079D-48D8-8862-F32EAA8E68F5}" srcOrd="0" destOrd="0" presId="urn:microsoft.com/office/officeart/2008/layout/LinedList"/>
    <dgm:cxn modelId="{A1902D5A-D0F5-444D-B509-91D75782B6EA}" type="presParOf" srcId="{1D27B17F-A783-41BC-A159-FAD9AAA6D05B}" destId="{57A59E57-C2B0-4E7F-B593-4FF097899F30}" srcOrd="1" destOrd="0" presId="urn:microsoft.com/office/officeart/2008/layout/LinedList"/>
    <dgm:cxn modelId="{A3DEAE75-DA8F-4A6D-A9E8-FC421247AA3C}" type="presParOf" srcId="{57A59E57-C2B0-4E7F-B593-4FF097899F30}" destId="{20FEE37C-2441-4F68-B340-B48410C9C193}" srcOrd="0" destOrd="0" presId="urn:microsoft.com/office/officeart/2008/layout/LinedList"/>
    <dgm:cxn modelId="{B7F9E18A-7F4A-4CCD-B0E3-9FCD373F5301}" type="presParOf" srcId="{57A59E57-C2B0-4E7F-B593-4FF097899F30}" destId="{B691BB9C-7B7B-4C95-ABAC-ECE04EDEB87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7B66CE01-EFAA-4ACF-BC65-B2AEFA0B1235}">
      <dgm:prSet custT="1"/>
      <dgm:spPr/>
      <dgm:t>
        <a:bodyPr/>
        <a:lstStyle/>
        <a:p>
          <a:r>
            <a:rPr lang="en-GB" sz="1200" dirty="0" smtClean="0"/>
            <a:t>Large dispersion also of banks’ capital position at the starting and end-point. CET1 ratios range from 11.6% to 41.7% on a transitional basis (10.8% to 41.6% on a fully loaded basis) at the end of 2017 (non-restated) and from 7.1% to 34% on a transitional basis (6.4% to 34% on a fully loaded basis) at the end-2020 adverse scenario. </a:t>
          </a:r>
          <a:endParaRPr lang="en-GB" sz="1200" dirty="0"/>
        </a:p>
      </dgm:t>
    </dgm:pt>
    <dgm:pt modelId="{9C1C4999-3403-4C12-BEE9-BC29591A8A75}" type="parTrans" cxnId="{FC010D2B-D41B-42F0-922C-BFF28B6A219E}">
      <dgm:prSet/>
      <dgm:spPr/>
      <dgm:t>
        <a:bodyPr/>
        <a:lstStyle/>
        <a:p>
          <a:endParaRPr lang="en-US"/>
        </a:p>
      </dgm:t>
    </dgm:pt>
    <dgm:pt modelId="{8ED43437-DC50-4B19-ADBF-1365F5E960DC}" type="sibTrans" cxnId="{FC010D2B-D41B-42F0-922C-BFF28B6A219E}">
      <dgm:prSet/>
      <dgm:spPr/>
      <dgm:t>
        <a:bodyPr/>
        <a:lstStyle/>
        <a:p>
          <a:endParaRPr lang="en-US"/>
        </a:p>
      </dgm:t>
    </dgm:pt>
    <dgm:pt modelId="{28C4D098-381E-4248-99D9-5C9CF830F06B}">
      <dgm:prSet custT="1"/>
      <dgm:spPr/>
      <dgm:t>
        <a:bodyPr/>
        <a:lstStyle/>
        <a:p>
          <a:r>
            <a:rPr lang="en-GB" sz="1200" dirty="0" smtClean="0"/>
            <a:t>All banks report minimum levels of transitional capital ratios above Pillar 1 capital requirements, with a transitional CET1 capital ratio above 4.5%, a transitional Tier 1 capital ratio above 6% and transitional total capital ratio above 8%. 25 trigger MDA rules.</a:t>
          </a:r>
          <a:endParaRPr lang="en-GB" sz="1200" dirty="0"/>
        </a:p>
      </dgm:t>
    </dgm:pt>
    <dgm:pt modelId="{B0336F43-5E11-47A5-B4E4-41B4D742B9D8}" type="parTrans" cxnId="{F9EF1A36-B2CB-4E8D-8A9F-24ABBB124A87}">
      <dgm:prSet/>
      <dgm:spPr/>
      <dgm:t>
        <a:bodyPr/>
        <a:lstStyle/>
        <a:p>
          <a:endParaRPr lang="en-US"/>
        </a:p>
      </dgm:t>
    </dgm:pt>
    <dgm:pt modelId="{71F84737-93CA-4D74-B8D6-E24F0FA53A04}" type="sibTrans" cxnId="{F9EF1A36-B2CB-4E8D-8A9F-24ABBB124A87}">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27BF7703-371C-4359-B314-584A40C11DD5}" type="pres">
      <dgm:prSet presAssocID="{7B66CE01-EFAA-4ACF-BC65-B2AEFA0B1235}" presName="thickLine" presStyleLbl="alignNode1" presStyleIdx="0" presStyleCnt="2"/>
      <dgm:spPr/>
    </dgm:pt>
    <dgm:pt modelId="{54046908-4A41-46D4-AC5E-5D45E2E85BAD}" type="pres">
      <dgm:prSet presAssocID="{7B66CE01-EFAA-4ACF-BC65-B2AEFA0B1235}" presName="horz1" presStyleCnt="0"/>
      <dgm:spPr/>
    </dgm:pt>
    <dgm:pt modelId="{91DB6932-4254-40FE-B636-372B0455157B}" type="pres">
      <dgm:prSet presAssocID="{7B66CE01-EFAA-4ACF-BC65-B2AEFA0B1235}" presName="tx1" presStyleLbl="revTx" presStyleIdx="0" presStyleCnt="2"/>
      <dgm:spPr/>
      <dgm:t>
        <a:bodyPr/>
        <a:lstStyle/>
        <a:p>
          <a:endParaRPr lang="en-US"/>
        </a:p>
      </dgm:t>
    </dgm:pt>
    <dgm:pt modelId="{9E0A532B-ADEA-42DD-94C7-BBB7EE069D5F}" type="pres">
      <dgm:prSet presAssocID="{7B66CE01-EFAA-4ACF-BC65-B2AEFA0B1235}" presName="vert1" presStyleCnt="0"/>
      <dgm:spPr/>
    </dgm:pt>
    <dgm:pt modelId="{F5B49494-2356-49A4-959C-72A909B624E7}" type="pres">
      <dgm:prSet presAssocID="{28C4D098-381E-4248-99D9-5C9CF830F06B}" presName="thickLine" presStyleLbl="alignNode1" presStyleIdx="1" presStyleCnt="2"/>
      <dgm:spPr/>
    </dgm:pt>
    <dgm:pt modelId="{20490177-536A-4E65-8BBD-E6AE05F6E0AD}" type="pres">
      <dgm:prSet presAssocID="{28C4D098-381E-4248-99D9-5C9CF830F06B}" presName="horz1" presStyleCnt="0"/>
      <dgm:spPr/>
    </dgm:pt>
    <dgm:pt modelId="{F973CE37-62C5-467A-B75A-64B0B144D6A4}" type="pres">
      <dgm:prSet presAssocID="{28C4D098-381E-4248-99D9-5C9CF830F06B}" presName="tx1" presStyleLbl="revTx" presStyleIdx="1" presStyleCnt="2"/>
      <dgm:spPr/>
      <dgm:t>
        <a:bodyPr/>
        <a:lstStyle/>
        <a:p>
          <a:endParaRPr lang="en-US"/>
        </a:p>
      </dgm:t>
    </dgm:pt>
    <dgm:pt modelId="{1933E882-D88E-4567-BA95-F09CF2016262}" type="pres">
      <dgm:prSet presAssocID="{28C4D098-381E-4248-99D9-5C9CF830F06B}" presName="vert1" presStyleCnt="0"/>
      <dgm:spPr/>
    </dgm:pt>
  </dgm:ptLst>
  <dgm:cxnLst>
    <dgm:cxn modelId="{9D7E5983-BB78-447E-89C9-8A6C24ED7DB1}" type="presOf" srcId="{7B66CE01-EFAA-4ACF-BC65-B2AEFA0B1235}" destId="{91DB6932-4254-40FE-B636-372B0455157B}" srcOrd="0" destOrd="0" presId="urn:microsoft.com/office/officeart/2008/layout/LinedList"/>
    <dgm:cxn modelId="{F9EF1A36-B2CB-4E8D-8A9F-24ABBB124A87}" srcId="{87B3F90B-9C5C-4E90-857F-CDFF422B1E87}" destId="{28C4D098-381E-4248-99D9-5C9CF830F06B}" srcOrd="1" destOrd="0" parTransId="{B0336F43-5E11-47A5-B4E4-41B4D742B9D8}" sibTransId="{71F84737-93CA-4D74-B8D6-E24F0FA53A04}"/>
    <dgm:cxn modelId="{CD789EE2-6AD5-4B0C-9D62-19423ED24751}" type="presOf" srcId="{87B3F90B-9C5C-4E90-857F-CDFF422B1E87}" destId="{1D27B17F-A783-41BC-A159-FAD9AAA6D05B}" srcOrd="0" destOrd="0" presId="urn:microsoft.com/office/officeart/2008/layout/LinedList"/>
    <dgm:cxn modelId="{7CB57FEF-8EB6-4113-9D1D-92E856CF965D}" type="presOf" srcId="{28C4D098-381E-4248-99D9-5C9CF830F06B}" destId="{F973CE37-62C5-467A-B75A-64B0B144D6A4}" srcOrd="0" destOrd="0" presId="urn:microsoft.com/office/officeart/2008/layout/LinedList"/>
    <dgm:cxn modelId="{FC010D2B-D41B-42F0-922C-BFF28B6A219E}" srcId="{87B3F90B-9C5C-4E90-857F-CDFF422B1E87}" destId="{7B66CE01-EFAA-4ACF-BC65-B2AEFA0B1235}" srcOrd="0" destOrd="0" parTransId="{9C1C4999-3403-4C12-BEE9-BC29591A8A75}" sibTransId="{8ED43437-DC50-4B19-ADBF-1365F5E960DC}"/>
    <dgm:cxn modelId="{BCE62697-341E-40BA-9688-37C8964DA2A3}" type="presParOf" srcId="{1D27B17F-A783-41BC-A159-FAD9AAA6D05B}" destId="{27BF7703-371C-4359-B314-584A40C11DD5}" srcOrd="0" destOrd="0" presId="urn:microsoft.com/office/officeart/2008/layout/LinedList"/>
    <dgm:cxn modelId="{2DCA60B4-0CBC-48B4-A677-CBA2F017706E}" type="presParOf" srcId="{1D27B17F-A783-41BC-A159-FAD9AAA6D05B}" destId="{54046908-4A41-46D4-AC5E-5D45E2E85BAD}" srcOrd="1" destOrd="0" presId="urn:microsoft.com/office/officeart/2008/layout/LinedList"/>
    <dgm:cxn modelId="{FC27DEED-0054-4CE2-9BAB-1E5990893C2F}" type="presParOf" srcId="{54046908-4A41-46D4-AC5E-5D45E2E85BAD}" destId="{91DB6932-4254-40FE-B636-372B0455157B}" srcOrd="0" destOrd="0" presId="urn:microsoft.com/office/officeart/2008/layout/LinedList"/>
    <dgm:cxn modelId="{E270A443-6BF2-47DD-A364-48FBC9D332EE}" type="presParOf" srcId="{54046908-4A41-46D4-AC5E-5D45E2E85BAD}" destId="{9E0A532B-ADEA-42DD-94C7-BBB7EE069D5F}" srcOrd="1" destOrd="0" presId="urn:microsoft.com/office/officeart/2008/layout/LinedList"/>
    <dgm:cxn modelId="{4D1C0DC2-6417-4F98-97D3-72156EF1DA27}" type="presParOf" srcId="{1D27B17F-A783-41BC-A159-FAD9AAA6D05B}" destId="{F5B49494-2356-49A4-959C-72A909B624E7}" srcOrd="2" destOrd="0" presId="urn:microsoft.com/office/officeart/2008/layout/LinedList"/>
    <dgm:cxn modelId="{6CC862F1-1454-4197-BD85-39F283EBD743}" type="presParOf" srcId="{1D27B17F-A783-41BC-A159-FAD9AAA6D05B}" destId="{20490177-536A-4E65-8BBD-E6AE05F6E0AD}" srcOrd="3" destOrd="0" presId="urn:microsoft.com/office/officeart/2008/layout/LinedList"/>
    <dgm:cxn modelId="{3172639D-F8ED-4BBB-9E40-2CDFF36E9417}" type="presParOf" srcId="{20490177-536A-4E65-8BBD-E6AE05F6E0AD}" destId="{F973CE37-62C5-467A-B75A-64B0B144D6A4}" srcOrd="0" destOrd="0" presId="urn:microsoft.com/office/officeart/2008/layout/LinedList"/>
    <dgm:cxn modelId="{C4E5FD28-2049-4F2B-A480-29FB7D869BB1}" type="presParOf" srcId="{20490177-536A-4E65-8BBD-E6AE05F6E0AD}" destId="{1933E882-D88E-4567-BA95-F09CF201626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0049E2F5-6D7D-4318-8A0C-22C94469936C}">
      <dgm:prSet phldrT="[Text]" custT="1"/>
      <dgm:spPr/>
      <dgm:t>
        <a:bodyPr/>
        <a:lstStyle/>
        <a:p>
          <a:r>
            <a:rPr lang="en-GB" sz="1400" b="0" kern="1200" dirty="0" smtClean="0">
              <a:solidFill>
                <a:schemeClr val="tx1">
                  <a:lumMod val="65000"/>
                  <a:lumOff val="35000"/>
                </a:schemeClr>
              </a:solidFill>
              <a:latin typeface="+mn-lt"/>
              <a:ea typeface="+mn-ea"/>
              <a:cs typeface="+mn-cs"/>
            </a:rPr>
            <a:t>Transitional leverage ratio falls from 5.4% in 2017 to 4.4% in 2020 – adverse.</a:t>
          </a:r>
          <a:endParaRPr lang="en-GB" sz="1400" b="0" kern="1200" dirty="0">
            <a:solidFill>
              <a:schemeClr val="tx1">
                <a:lumMod val="65000"/>
                <a:lumOff val="35000"/>
              </a:schemeClr>
            </a:solidFill>
            <a:latin typeface="+mn-lt"/>
            <a:ea typeface="+mn-ea"/>
            <a:cs typeface="+mn-cs"/>
          </a:endParaRPr>
        </a:p>
      </dgm:t>
    </dgm:pt>
    <dgm:pt modelId="{ED121425-9D61-4F8F-9511-A72AE50C64D9}" type="parTrans" cxnId="{C94DC273-4306-4677-9014-1FAB37BC9B6C}">
      <dgm:prSet/>
      <dgm:spPr/>
      <dgm:t>
        <a:bodyPr/>
        <a:lstStyle/>
        <a:p>
          <a:endParaRPr lang="en-GB" sz="1300" b="0"/>
        </a:p>
      </dgm:t>
    </dgm:pt>
    <dgm:pt modelId="{3DA26463-9ADE-4E15-BDE2-EBC75F23FB17}" type="sibTrans" cxnId="{C94DC273-4306-4677-9014-1FAB37BC9B6C}">
      <dgm:prSet/>
      <dgm:spPr/>
      <dgm:t>
        <a:bodyPr/>
        <a:lstStyle/>
        <a:p>
          <a:endParaRPr lang="en-GB" sz="1300" b="0"/>
        </a:p>
      </dgm:t>
    </dgm:pt>
    <dgm:pt modelId="{9091A210-32F1-4C8D-88F1-9CAFBBF95E19}">
      <dgm:prSet phldrT="[Text]" custT="1"/>
      <dgm:spPr/>
      <dgm:t>
        <a:bodyPr/>
        <a:lstStyle/>
        <a:p>
          <a:r>
            <a:rPr lang="en-GB" sz="1400" b="0" kern="1200" dirty="0" smtClean="0">
              <a:solidFill>
                <a:schemeClr val="tx1">
                  <a:lumMod val="65000"/>
                  <a:lumOff val="35000"/>
                </a:schemeClr>
              </a:solidFill>
              <a:latin typeface="+mn-lt"/>
              <a:ea typeface="+mn-ea"/>
              <a:cs typeface="+mn-cs"/>
            </a:rPr>
            <a:t>Drop  solely due to decreasing T1 capital, as leverage exposure remain constant.</a:t>
          </a:r>
          <a:endParaRPr lang="en-GB" sz="1400" b="0" kern="1200" dirty="0">
            <a:solidFill>
              <a:schemeClr val="tx1">
                <a:lumMod val="65000"/>
                <a:lumOff val="35000"/>
              </a:schemeClr>
            </a:solidFill>
            <a:latin typeface="+mn-lt"/>
            <a:ea typeface="+mn-ea"/>
            <a:cs typeface="+mn-cs"/>
          </a:endParaRPr>
        </a:p>
      </dgm:t>
    </dgm:pt>
    <dgm:pt modelId="{CCEE4E11-D1E4-48E1-8F88-687C9EF682B9}" type="parTrans" cxnId="{1762B7C7-06A2-40D4-9D7A-7B2A9ADE5FE6}">
      <dgm:prSet/>
      <dgm:spPr/>
      <dgm:t>
        <a:bodyPr/>
        <a:lstStyle/>
        <a:p>
          <a:endParaRPr lang="en-GB" sz="1300" b="0"/>
        </a:p>
      </dgm:t>
    </dgm:pt>
    <dgm:pt modelId="{A14BB761-3852-4766-861F-C2F1510632A4}" type="sibTrans" cxnId="{1762B7C7-06A2-40D4-9D7A-7B2A9ADE5FE6}">
      <dgm:prSet/>
      <dgm:spPr/>
      <dgm:t>
        <a:bodyPr/>
        <a:lstStyle/>
        <a:p>
          <a:endParaRPr lang="en-GB" sz="1300" b="0"/>
        </a:p>
      </dgm:t>
    </dgm:pt>
    <dgm:pt modelId="{9B3E82CF-DCA9-49ED-9076-BF258B2983D1}">
      <dgm:prSet phldrT="[Text]" custT="1"/>
      <dgm:spPr/>
      <dgm:t>
        <a:bodyPr/>
        <a:lstStyle/>
        <a:p>
          <a:r>
            <a:rPr lang="en-GB" sz="1400" b="0" kern="1200" dirty="0" smtClean="0">
              <a:solidFill>
                <a:schemeClr val="tx1">
                  <a:lumMod val="65000"/>
                  <a:lumOff val="35000"/>
                </a:schemeClr>
              </a:solidFill>
              <a:latin typeface="+mn-lt"/>
              <a:ea typeface="+mn-ea"/>
              <a:cs typeface="+mn-cs"/>
            </a:rPr>
            <a:t>In 2019, adverse scenario, three banks fall below the 3% LR.</a:t>
          </a:r>
          <a:endParaRPr lang="en-GB" sz="1400" b="0" kern="1200" dirty="0">
            <a:solidFill>
              <a:schemeClr val="tx1">
                <a:lumMod val="65000"/>
                <a:lumOff val="35000"/>
              </a:schemeClr>
            </a:solidFill>
            <a:latin typeface="+mn-lt"/>
            <a:ea typeface="+mn-ea"/>
            <a:cs typeface="+mn-cs"/>
          </a:endParaRPr>
        </a:p>
      </dgm:t>
    </dgm:pt>
    <dgm:pt modelId="{AAA65069-795B-4AB4-831D-E952616938AD}" type="parTrans" cxnId="{8EC4191B-F17F-4C19-80EE-A2201CA8CB3E}">
      <dgm:prSet/>
      <dgm:spPr/>
      <dgm:t>
        <a:bodyPr/>
        <a:lstStyle/>
        <a:p>
          <a:endParaRPr lang="en-GB" sz="1300" b="0"/>
        </a:p>
      </dgm:t>
    </dgm:pt>
    <dgm:pt modelId="{EE8406D7-C783-4D74-A758-67C97A3C4BC4}" type="sibTrans" cxnId="{8EC4191B-F17F-4C19-80EE-A2201CA8CB3E}">
      <dgm:prSet/>
      <dgm:spPr/>
      <dgm:t>
        <a:bodyPr/>
        <a:lstStyle/>
        <a:p>
          <a:endParaRPr lang="en-GB" sz="1300" b="0"/>
        </a:p>
      </dgm:t>
    </dgm:pt>
    <dgm:pt modelId="{63EC324B-0502-4811-86E6-B8124D25C6C2}">
      <dgm:prSet phldrT="[Text]" custT="1"/>
      <dgm:spPr/>
      <dgm:t>
        <a:bodyPr/>
        <a:lstStyle/>
        <a:p>
          <a:r>
            <a:rPr lang="en-GB" sz="1400" b="0" kern="1200" dirty="0" smtClean="0">
              <a:solidFill>
                <a:schemeClr val="tx1">
                  <a:lumMod val="65000"/>
                  <a:lumOff val="35000"/>
                </a:schemeClr>
              </a:solidFill>
              <a:latin typeface="+mn-lt"/>
              <a:ea typeface="+mn-ea"/>
              <a:cs typeface="+mn-cs"/>
            </a:rPr>
            <a:t>In 2018, adverse scenario, two banks report a ratio below the 3% LR.</a:t>
          </a:r>
          <a:endParaRPr lang="en-GB" sz="1400" b="0" kern="1200" dirty="0">
            <a:solidFill>
              <a:schemeClr val="tx1">
                <a:lumMod val="65000"/>
                <a:lumOff val="35000"/>
              </a:schemeClr>
            </a:solidFill>
            <a:latin typeface="+mn-lt"/>
            <a:ea typeface="+mn-ea"/>
            <a:cs typeface="+mn-cs"/>
          </a:endParaRPr>
        </a:p>
      </dgm:t>
    </dgm:pt>
    <dgm:pt modelId="{4A45218B-01C4-4451-BDC7-ABA9585B2EDB}" type="parTrans" cxnId="{A6D1F6F4-9338-45C3-B5BD-A0D969A663C0}">
      <dgm:prSet/>
      <dgm:spPr/>
      <dgm:t>
        <a:bodyPr/>
        <a:lstStyle/>
        <a:p>
          <a:endParaRPr lang="en-GB" sz="1300" b="0"/>
        </a:p>
      </dgm:t>
    </dgm:pt>
    <dgm:pt modelId="{E5E03234-CE6C-40E2-99D8-BF4933FB3267}" type="sibTrans" cxnId="{A6D1F6F4-9338-45C3-B5BD-A0D969A663C0}">
      <dgm:prSet/>
      <dgm:spPr/>
      <dgm:t>
        <a:bodyPr/>
        <a:lstStyle/>
        <a:p>
          <a:endParaRPr lang="en-GB" sz="1300" b="0"/>
        </a:p>
      </dgm:t>
    </dgm:pt>
    <dgm:pt modelId="{6332B7EB-F6C3-4313-B0CD-605976128E1C}">
      <dgm:prSet phldrT="[Text]" custT="1"/>
      <dgm:spPr/>
      <dgm:t>
        <a:bodyPr/>
        <a:lstStyle/>
        <a:p>
          <a:r>
            <a:rPr lang="en-GB" sz="1400" b="0" kern="1200" dirty="0" smtClean="0">
              <a:solidFill>
                <a:schemeClr val="tx1">
                  <a:lumMod val="65000"/>
                  <a:lumOff val="35000"/>
                </a:schemeClr>
              </a:solidFill>
              <a:latin typeface="+mn-lt"/>
              <a:ea typeface="+mn-ea"/>
              <a:cs typeface="+mn-cs"/>
            </a:rPr>
            <a:t>In 2020, adverse scenario, three banks fall below the 3% LR.</a:t>
          </a:r>
          <a:endParaRPr lang="en-GB" sz="1400" b="0" kern="1200" dirty="0">
            <a:solidFill>
              <a:schemeClr val="tx1">
                <a:lumMod val="65000"/>
                <a:lumOff val="35000"/>
              </a:schemeClr>
            </a:solidFill>
            <a:latin typeface="+mn-lt"/>
            <a:ea typeface="+mn-ea"/>
            <a:cs typeface="+mn-cs"/>
          </a:endParaRPr>
        </a:p>
      </dgm:t>
    </dgm:pt>
    <dgm:pt modelId="{11FC2040-C3AF-4353-9D54-6ED4D64A02A8}" type="parTrans" cxnId="{90F0C2D9-B3F8-462B-8F59-A1D885C64AE8}">
      <dgm:prSet/>
      <dgm:spPr/>
      <dgm:t>
        <a:bodyPr/>
        <a:lstStyle/>
        <a:p>
          <a:endParaRPr lang="en-US" b="0"/>
        </a:p>
      </dgm:t>
    </dgm:pt>
    <dgm:pt modelId="{B5660B96-30A2-49D4-BA2C-0402671AD0F3}" type="sibTrans" cxnId="{90F0C2D9-B3F8-462B-8F59-A1D885C64AE8}">
      <dgm:prSet/>
      <dgm:spPr/>
      <dgm:t>
        <a:bodyPr/>
        <a:lstStyle/>
        <a:p>
          <a:endParaRPr lang="en-US" b="0"/>
        </a:p>
      </dgm:t>
    </dgm:pt>
    <dgm:pt modelId="{0536824F-C50A-4C80-9D16-663F808660BC}" type="pres">
      <dgm:prSet presAssocID="{87B3F90B-9C5C-4E90-857F-CDFF422B1E87}" presName="vert0" presStyleCnt="0">
        <dgm:presLayoutVars>
          <dgm:dir/>
          <dgm:animOne val="branch"/>
          <dgm:animLvl val="lvl"/>
        </dgm:presLayoutVars>
      </dgm:prSet>
      <dgm:spPr/>
      <dgm:t>
        <a:bodyPr/>
        <a:lstStyle/>
        <a:p>
          <a:endParaRPr lang="en-GB"/>
        </a:p>
      </dgm:t>
    </dgm:pt>
    <dgm:pt modelId="{4EA8AD0A-61C0-4D7F-A5AB-74BD6E368512}" type="pres">
      <dgm:prSet presAssocID="{0049E2F5-6D7D-4318-8A0C-22C94469936C}" presName="thickLine" presStyleLbl="alignNode1" presStyleIdx="0" presStyleCnt="5"/>
      <dgm:spPr/>
    </dgm:pt>
    <dgm:pt modelId="{C74770BB-684F-46C4-AFC4-4D2493EECDC9}" type="pres">
      <dgm:prSet presAssocID="{0049E2F5-6D7D-4318-8A0C-22C94469936C}" presName="horz1" presStyleCnt="0"/>
      <dgm:spPr/>
    </dgm:pt>
    <dgm:pt modelId="{99747A9C-D979-4331-8CA8-75CCD091339B}" type="pres">
      <dgm:prSet presAssocID="{0049E2F5-6D7D-4318-8A0C-22C94469936C}" presName="tx1" presStyleLbl="revTx" presStyleIdx="0" presStyleCnt="5"/>
      <dgm:spPr/>
      <dgm:t>
        <a:bodyPr/>
        <a:lstStyle/>
        <a:p>
          <a:endParaRPr lang="en-GB"/>
        </a:p>
      </dgm:t>
    </dgm:pt>
    <dgm:pt modelId="{89108C7B-9E81-478C-8D5F-3AB1D853702F}" type="pres">
      <dgm:prSet presAssocID="{0049E2F5-6D7D-4318-8A0C-22C94469936C}" presName="vert1" presStyleCnt="0"/>
      <dgm:spPr/>
    </dgm:pt>
    <dgm:pt modelId="{B59F7C1D-88E3-4A87-AAAF-B30F60F194DB}" type="pres">
      <dgm:prSet presAssocID="{9091A210-32F1-4C8D-88F1-9CAFBBF95E19}" presName="thickLine" presStyleLbl="alignNode1" presStyleIdx="1" presStyleCnt="5"/>
      <dgm:spPr/>
    </dgm:pt>
    <dgm:pt modelId="{FA25ED99-F545-48E5-BEDF-7F45E3F20A6B}" type="pres">
      <dgm:prSet presAssocID="{9091A210-32F1-4C8D-88F1-9CAFBBF95E19}" presName="horz1" presStyleCnt="0"/>
      <dgm:spPr/>
    </dgm:pt>
    <dgm:pt modelId="{0AF72E42-5327-4F98-9921-7620CED065F1}" type="pres">
      <dgm:prSet presAssocID="{9091A210-32F1-4C8D-88F1-9CAFBBF95E19}" presName="tx1" presStyleLbl="revTx" presStyleIdx="1" presStyleCnt="5"/>
      <dgm:spPr/>
      <dgm:t>
        <a:bodyPr/>
        <a:lstStyle/>
        <a:p>
          <a:endParaRPr lang="en-GB"/>
        </a:p>
      </dgm:t>
    </dgm:pt>
    <dgm:pt modelId="{C6378021-6ECF-487C-9D1B-981993E25507}" type="pres">
      <dgm:prSet presAssocID="{9091A210-32F1-4C8D-88F1-9CAFBBF95E19}" presName="vert1" presStyleCnt="0"/>
      <dgm:spPr/>
    </dgm:pt>
    <dgm:pt modelId="{3DF4748F-0643-46B9-9FF2-7AFC5827AB21}" type="pres">
      <dgm:prSet presAssocID="{63EC324B-0502-4811-86E6-B8124D25C6C2}" presName="thickLine" presStyleLbl="alignNode1" presStyleIdx="2" presStyleCnt="5"/>
      <dgm:spPr/>
    </dgm:pt>
    <dgm:pt modelId="{2315CFE4-7DB9-4970-8FF9-A92D4E9C850A}" type="pres">
      <dgm:prSet presAssocID="{63EC324B-0502-4811-86E6-B8124D25C6C2}" presName="horz1" presStyleCnt="0"/>
      <dgm:spPr/>
    </dgm:pt>
    <dgm:pt modelId="{E5807F27-6514-4F9D-9AA3-0F517714ED87}" type="pres">
      <dgm:prSet presAssocID="{63EC324B-0502-4811-86E6-B8124D25C6C2}" presName="tx1" presStyleLbl="revTx" presStyleIdx="2" presStyleCnt="5"/>
      <dgm:spPr/>
      <dgm:t>
        <a:bodyPr/>
        <a:lstStyle/>
        <a:p>
          <a:endParaRPr lang="en-GB"/>
        </a:p>
      </dgm:t>
    </dgm:pt>
    <dgm:pt modelId="{2C04CDBE-7A1C-48F8-A174-80512F932AF9}" type="pres">
      <dgm:prSet presAssocID="{63EC324B-0502-4811-86E6-B8124D25C6C2}" presName="vert1" presStyleCnt="0"/>
      <dgm:spPr/>
    </dgm:pt>
    <dgm:pt modelId="{380283AE-3800-4DBF-93DE-EE25D3DB30B7}" type="pres">
      <dgm:prSet presAssocID="{9B3E82CF-DCA9-49ED-9076-BF258B2983D1}" presName="thickLine" presStyleLbl="alignNode1" presStyleIdx="3" presStyleCnt="5"/>
      <dgm:spPr/>
    </dgm:pt>
    <dgm:pt modelId="{47941DBE-4589-4286-9D7D-DD1E2170222E}" type="pres">
      <dgm:prSet presAssocID="{9B3E82CF-DCA9-49ED-9076-BF258B2983D1}" presName="horz1" presStyleCnt="0"/>
      <dgm:spPr/>
    </dgm:pt>
    <dgm:pt modelId="{42FB800A-D421-4533-AE55-DFE7F45F9E22}" type="pres">
      <dgm:prSet presAssocID="{9B3E82CF-DCA9-49ED-9076-BF258B2983D1}" presName="tx1" presStyleLbl="revTx" presStyleIdx="3" presStyleCnt="5"/>
      <dgm:spPr/>
      <dgm:t>
        <a:bodyPr/>
        <a:lstStyle/>
        <a:p>
          <a:endParaRPr lang="en-GB"/>
        </a:p>
      </dgm:t>
    </dgm:pt>
    <dgm:pt modelId="{D8866ACF-663A-4698-BC91-39188986D700}" type="pres">
      <dgm:prSet presAssocID="{9B3E82CF-DCA9-49ED-9076-BF258B2983D1}" presName="vert1" presStyleCnt="0"/>
      <dgm:spPr/>
    </dgm:pt>
    <dgm:pt modelId="{22E77B2E-9E18-40C1-82C9-B82FF6418D7A}" type="pres">
      <dgm:prSet presAssocID="{6332B7EB-F6C3-4313-B0CD-605976128E1C}" presName="thickLine" presStyleLbl="alignNode1" presStyleIdx="4" presStyleCnt="5"/>
      <dgm:spPr/>
    </dgm:pt>
    <dgm:pt modelId="{2CAA7C65-A4DA-49FF-8D9A-8E79ACEFDEA5}" type="pres">
      <dgm:prSet presAssocID="{6332B7EB-F6C3-4313-B0CD-605976128E1C}" presName="horz1" presStyleCnt="0"/>
      <dgm:spPr/>
    </dgm:pt>
    <dgm:pt modelId="{66F8D5BF-DF11-4CBF-91F5-0946A6ABB75B}" type="pres">
      <dgm:prSet presAssocID="{6332B7EB-F6C3-4313-B0CD-605976128E1C}" presName="tx1" presStyleLbl="revTx" presStyleIdx="4" presStyleCnt="5"/>
      <dgm:spPr/>
      <dgm:t>
        <a:bodyPr/>
        <a:lstStyle/>
        <a:p>
          <a:endParaRPr lang="en-US"/>
        </a:p>
      </dgm:t>
    </dgm:pt>
    <dgm:pt modelId="{69CB0E28-27DA-485C-A0D5-E86C8406DD9B}" type="pres">
      <dgm:prSet presAssocID="{6332B7EB-F6C3-4313-B0CD-605976128E1C}" presName="vert1" presStyleCnt="0"/>
      <dgm:spPr/>
    </dgm:pt>
  </dgm:ptLst>
  <dgm:cxnLst>
    <dgm:cxn modelId="{DC814CC1-C893-41A2-9FFF-5EB33EA7D34D}" type="presOf" srcId="{0049E2F5-6D7D-4318-8A0C-22C94469936C}" destId="{99747A9C-D979-4331-8CA8-75CCD091339B}" srcOrd="0" destOrd="0" presId="urn:microsoft.com/office/officeart/2008/layout/LinedList"/>
    <dgm:cxn modelId="{092779A2-03CF-4F4E-8547-5D6C552A303A}" type="presOf" srcId="{87B3F90B-9C5C-4E90-857F-CDFF422B1E87}" destId="{0536824F-C50A-4C80-9D16-663F808660BC}" srcOrd="0" destOrd="0" presId="urn:microsoft.com/office/officeart/2008/layout/LinedList"/>
    <dgm:cxn modelId="{3EDEA823-AB12-42B9-B29C-8B243B7F716A}" type="presOf" srcId="{63EC324B-0502-4811-86E6-B8124D25C6C2}" destId="{E5807F27-6514-4F9D-9AA3-0F517714ED87}" srcOrd="0" destOrd="0" presId="urn:microsoft.com/office/officeart/2008/layout/LinedList"/>
    <dgm:cxn modelId="{991D6F85-6CF2-498F-8D33-35876FF5BD41}" type="presOf" srcId="{6332B7EB-F6C3-4313-B0CD-605976128E1C}" destId="{66F8D5BF-DF11-4CBF-91F5-0946A6ABB75B}" srcOrd="0" destOrd="0" presId="urn:microsoft.com/office/officeart/2008/layout/LinedList"/>
    <dgm:cxn modelId="{8EC4191B-F17F-4C19-80EE-A2201CA8CB3E}" srcId="{87B3F90B-9C5C-4E90-857F-CDFF422B1E87}" destId="{9B3E82CF-DCA9-49ED-9076-BF258B2983D1}" srcOrd="3" destOrd="0" parTransId="{AAA65069-795B-4AB4-831D-E952616938AD}" sibTransId="{EE8406D7-C783-4D74-A758-67C97A3C4BC4}"/>
    <dgm:cxn modelId="{C94DC273-4306-4677-9014-1FAB37BC9B6C}" srcId="{87B3F90B-9C5C-4E90-857F-CDFF422B1E87}" destId="{0049E2F5-6D7D-4318-8A0C-22C94469936C}" srcOrd="0" destOrd="0" parTransId="{ED121425-9D61-4F8F-9511-A72AE50C64D9}" sibTransId="{3DA26463-9ADE-4E15-BDE2-EBC75F23FB17}"/>
    <dgm:cxn modelId="{90F0C2D9-B3F8-462B-8F59-A1D885C64AE8}" srcId="{87B3F90B-9C5C-4E90-857F-CDFF422B1E87}" destId="{6332B7EB-F6C3-4313-B0CD-605976128E1C}" srcOrd="4" destOrd="0" parTransId="{11FC2040-C3AF-4353-9D54-6ED4D64A02A8}" sibTransId="{B5660B96-30A2-49D4-BA2C-0402671AD0F3}"/>
    <dgm:cxn modelId="{D5D8165F-0C75-4A0B-952B-28D560C557BD}" type="presOf" srcId="{9B3E82CF-DCA9-49ED-9076-BF258B2983D1}" destId="{42FB800A-D421-4533-AE55-DFE7F45F9E22}" srcOrd="0" destOrd="0" presId="urn:microsoft.com/office/officeart/2008/layout/LinedList"/>
    <dgm:cxn modelId="{FA24442F-8484-4603-AB8F-17787F872329}" type="presOf" srcId="{9091A210-32F1-4C8D-88F1-9CAFBBF95E19}" destId="{0AF72E42-5327-4F98-9921-7620CED065F1}" srcOrd="0" destOrd="0" presId="urn:microsoft.com/office/officeart/2008/layout/LinedList"/>
    <dgm:cxn modelId="{A6D1F6F4-9338-45C3-B5BD-A0D969A663C0}" srcId="{87B3F90B-9C5C-4E90-857F-CDFF422B1E87}" destId="{63EC324B-0502-4811-86E6-B8124D25C6C2}" srcOrd="2" destOrd="0" parTransId="{4A45218B-01C4-4451-BDC7-ABA9585B2EDB}" sibTransId="{E5E03234-CE6C-40E2-99D8-BF4933FB3267}"/>
    <dgm:cxn modelId="{1762B7C7-06A2-40D4-9D7A-7B2A9ADE5FE6}" srcId="{87B3F90B-9C5C-4E90-857F-CDFF422B1E87}" destId="{9091A210-32F1-4C8D-88F1-9CAFBBF95E19}" srcOrd="1" destOrd="0" parTransId="{CCEE4E11-D1E4-48E1-8F88-687C9EF682B9}" sibTransId="{A14BB761-3852-4766-861F-C2F1510632A4}"/>
    <dgm:cxn modelId="{401694E0-6B10-4241-BEE0-D10227FB30FD}" type="presParOf" srcId="{0536824F-C50A-4C80-9D16-663F808660BC}" destId="{4EA8AD0A-61C0-4D7F-A5AB-74BD6E368512}" srcOrd="0" destOrd="0" presId="urn:microsoft.com/office/officeart/2008/layout/LinedList"/>
    <dgm:cxn modelId="{54FBC196-BFCE-48BE-8777-878599AEC752}" type="presParOf" srcId="{0536824F-C50A-4C80-9D16-663F808660BC}" destId="{C74770BB-684F-46C4-AFC4-4D2493EECDC9}" srcOrd="1" destOrd="0" presId="urn:microsoft.com/office/officeart/2008/layout/LinedList"/>
    <dgm:cxn modelId="{6639D62B-E717-4DA7-B436-19E0BF11D414}" type="presParOf" srcId="{C74770BB-684F-46C4-AFC4-4D2493EECDC9}" destId="{99747A9C-D979-4331-8CA8-75CCD091339B}" srcOrd="0" destOrd="0" presId="urn:microsoft.com/office/officeart/2008/layout/LinedList"/>
    <dgm:cxn modelId="{2641C06C-9F6A-4428-BFB1-0DF769B6778D}" type="presParOf" srcId="{C74770BB-684F-46C4-AFC4-4D2493EECDC9}" destId="{89108C7B-9E81-478C-8D5F-3AB1D853702F}" srcOrd="1" destOrd="0" presId="urn:microsoft.com/office/officeart/2008/layout/LinedList"/>
    <dgm:cxn modelId="{5FA1BE52-D8A2-48B5-8601-8581A4AAAD8C}" type="presParOf" srcId="{0536824F-C50A-4C80-9D16-663F808660BC}" destId="{B59F7C1D-88E3-4A87-AAAF-B30F60F194DB}" srcOrd="2" destOrd="0" presId="urn:microsoft.com/office/officeart/2008/layout/LinedList"/>
    <dgm:cxn modelId="{AA8B3C9F-C34E-452C-A458-B31B534B9D96}" type="presParOf" srcId="{0536824F-C50A-4C80-9D16-663F808660BC}" destId="{FA25ED99-F545-48E5-BEDF-7F45E3F20A6B}" srcOrd="3" destOrd="0" presId="urn:microsoft.com/office/officeart/2008/layout/LinedList"/>
    <dgm:cxn modelId="{C5F39353-17F3-41C6-9E59-1A25A0D0EB64}" type="presParOf" srcId="{FA25ED99-F545-48E5-BEDF-7F45E3F20A6B}" destId="{0AF72E42-5327-4F98-9921-7620CED065F1}" srcOrd="0" destOrd="0" presId="urn:microsoft.com/office/officeart/2008/layout/LinedList"/>
    <dgm:cxn modelId="{F943BFB0-A324-4D42-A1C1-FC140DF1F9D1}" type="presParOf" srcId="{FA25ED99-F545-48E5-BEDF-7F45E3F20A6B}" destId="{C6378021-6ECF-487C-9D1B-981993E25507}" srcOrd="1" destOrd="0" presId="urn:microsoft.com/office/officeart/2008/layout/LinedList"/>
    <dgm:cxn modelId="{07802E91-039B-4A71-90E5-3BBC22ADE56E}" type="presParOf" srcId="{0536824F-C50A-4C80-9D16-663F808660BC}" destId="{3DF4748F-0643-46B9-9FF2-7AFC5827AB21}" srcOrd="4" destOrd="0" presId="urn:microsoft.com/office/officeart/2008/layout/LinedList"/>
    <dgm:cxn modelId="{69AC0743-2BE8-4BC3-9155-6A3790A7DE42}" type="presParOf" srcId="{0536824F-C50A-4C80-9D16-663F808660BC}" destId="{2315CFE4-7DB9-4970-8FF9-A92D4E9C850A}" srcOrd="5" destOrd="0" presId="urn:microsoft.com/office/officeart/2008/layout/LinedList"/>
    <dgm:cxn modelId="{06A875BE-5913-41C8-AEFF-7FE1DC53E7DC}" type="presParOf" srcId="{2315CFE4-7DB9-4970-8FF9-A92D4E9C850A}" destId="{E5807F27-6514-4F9D-9AA3-0F517714ED87}" srcOrd="0" destOrd="0" presId="urn:microsoft.com/office/officeart/2008/layout/LinedList"/>
    <dgm:cxn modelId="{FFAE1174-63AE-4EC1-BD02-D8CE4D78F36F}" type="presParOf" srcId="{2315CFE4-7DB9-4970-8FF9-A92D4E9C850A}" destId="{2C04CDBE-7A1C-48F8-A174-80512F932AF9}" srcOrd="1" destOrd="0" presId="urn:microsoft.com/office/officeart/2008/layout/LinedList"/>
    <dgm:cxn modelId="{611C08C4-717B-41F6-A640-AFC30E776C88}" type="presParOf" srcId="{0536824F-C50A-4C80-9D16-663F808660BC}" destId="{380283AE-3800-4DBF-93DE-EE25D3DB30B7}" srcOrd="6" destOrd="0" presId="urn:microsoft.com/office/officeart/2008/layout/LinedList"/>
    <dgm:cxn modelId="{62127892-A7C1-4EA4-A67D-AD99DE3F4A4B}" type="presParOf" srcId="{0536824F-C50A-4C80-9D16-663F808660BC}" destId="{47941DBE-4589-4286-9D7D-DD1E2170222E}" srcOrd="7" destOrd="0" presId="urn:microsoft.com/office/officeart/2008/layout/LinedList"/>
    <dgm:cxn modelId="{18BA6150-09D8-49DC-963E-06B5665EC762}" type="presParOf" srcId="{47941DBE-4589-4286-9D7D-DD1E2170222E}" destId="{42FB800A-D421-4533-AE55-DFE7F45F9E22}" srcOrd="0" destOrd="0" presId="urn:microsoft.com/office/officeart/2008/layout/LinedList"/>
    <dgm:cxn modelId="{2E63C1E1-04FC-449A-B2AD-3FCAF19C0DD7}" type="presParOf" srcId="{47941DBE-4589-4286-9D7D-DD1E2170222E}" destId="{D8866ACF-663A-4698-BC91-39188986D700}" srcOrd="1" destOrd="0" presId="urn:microsoft.com/office/officeart/2008/layout/LinedList"/>
    <dgm:cxn modelId="{C4BA2F87-84BB-4C78-8EDB-5E0077BDD332}" type="presParOf" srcId="{0536824F-C50A-4C80-9D16-663F808660BC}" destId="{22E77B2E-9E18-40C1-82C9-B82FF6418D7A}" srcOrd="8" destOrd="0" presId="urn:microsoft.com/office/officeart/2008/layout/LinedList"/>
    <dgm:cxn modelId="{F2AE7926-F45B-4260-AD6E-7E9BE8F383F4}" type="presParOf" srcId="{0536824F-C50A-4C80-9D16-663F808660BC}" destId="{2CAA7C65-A4DA-49FF-8D9A-8E79ACEFDEA5}" srcOrd="9" destOrd="0" presId="urn:microsoft.com/office/officeart/2008/layout/LinedList"/>
    <dgm:cxn modelId="{1192F3EE-474F-4D67-A6D7-B709D068F25D}" type="presParOf" srcId="{2CAA7C65-A4DA-49FF-8D9A-8E79ACEFDEA5}" destId="{66F8D5BF-DF11-4CBF-91F5-0946A6ABB75B}" srcOrd="0" destOrd="0" presId="urn:microsoft.com/office/officeart/2008/layout/LinedList"/>
    <dgm:cxn modelId="{F0D43148-E0B8-4E12-806A-3EC4260A5472}" type="presParOf" srcId="{2CAA7C65-A4DA-49FF-8D9A-8E79ACEFDEA5}" destId="{69CB0E28-27DA-485C-A0D5-E86C8406DD9B}"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0049E2F5-6D7D-4318-8A0C-22C94469936C}">
      <dgm:prSet phldrT="[Text]" custT="1"/>
      <dgm:spPr/>
      <dgm:t>
        <a:bodyPr/>
        <a:lstStyle/>
        <a:p>
          <a:r>
            <a:rPr lang="en-GB" sz="1300" b="0" dirty="0" smtClean="0"/>
            <a:t>Credit losses have the highest impact: -€358bn, -425bps (-370bps in 2016).</a:t>
          </a:r>
          <a:endParaRPr lang="en-GB" sz="1300" b="0" dirty="0">
            <a:solidFill>
              <a:schemeClr val="bg1"/>
            </a:solidFill>
          </a:endParaRPr>
        </a:p>
      </dgm:t>
    </dgm:pt>
    <dgm:pt modelId="{ED121425-9D61-4F8F-9511-A72AE50C64D9}" type="parTrans" cxnId="{C94DC273-4306-4677-9014-1FAB37BC9B6C}">
      <dgm:prSet/>
      <dgm:spPr/>
      <dgm:t>
        <a:bodyPr/>
        <a:lstStyle/>
        <a:p>
          <a:endParaRPr lang="en-GB" sz="1300" b="0"/>
        </a:p>
      </dgm:t>
    </dgm:pt>
    <dgm:pt modelId="{3DA26463-9ADE-4E15-BDE2-EBC75F23FB17}" type="sibTrans" cxnId="{C94DC273-4306-4677-9014-1FAB37BC9B6C}">
      <dgm:prSet/>
      <dgm:spPr/>
      <dgm:t>
        <a:bodyPr/>
        <a:lstStyle/>
        <a:p>
          <a:endParaRPr lang="en-GB" sz="1300" b="0"/>
        </a:p>
      </dgm:t>
    </dgm:pt>
    <dgm:pt modelId="{71F788DB-B4D3-4442-823D-FCAA535AD38C}">
      <dgm:prSet phldrT="[Text]" custT="1"/>
      <dgm:spPr/>
      <dgm:t>
        <a:bodyPr/>
        <a:lstStyle/>
        <a:p>
          <a:r>
            <a:rPr lang="en-GB" sz="1300" b="0" dirty="0" smtClean="0"/>
            <a:t>Market risk shock (including OCI): -€94bn, -110bps (-100bps in 2016</a:t>
          </a:r>
          <a:r>
            <a:rPr lang="en-GB" sz="1300" b="0" dirty="0" smtClean="0"/>
            <a:t>).</a:t>
          </a:r>
          <a:endParaRPr lang="en-GB" sz="1300" b="0" dirty="0"/>
        </a:p>
      </dgm:t>
    </dgm:pt>
    <dgm:pt modelId="{2B0325A1-DC52-47FA-8401-3425D2C23D5D}" type="parTrans" cxnId="{8F04472C-1CC5-402E-A2FF-74DF2737E538}">
      <dgm:prSet/>
      <dgm:spPr/>
      <dgm:t>
        <a:bodyPr/>
        <a:lstStyle/>
        <a:p>
          <a:endParaRPr lang="en-GB" sz="1300" b="0"/>
        </a:p>
      </dgm:t>
    </dgm:pt>
    <dgm:pt modelId="{24DD2BEC-1ECF-4E6E-9FBD-3F75475358E6}" type="sibTrans" cxnId="{8F04472C-1CC5-402E-A2FF-74DF2737E538}">
      <dgm:prSet/>
      <dgm:spPr/>
      <dgm:t>
        <a:bodyPr/>
        <a:lstStyle/>
        <a:p>
          <a:endParaRPr lang="en-GB" sz="1300" b="0"/>
        </a:p>
      </dgm:t>
    </dgm:pt>
    <dgm:pt modelId="{1A5D5D8A-4E54-4CBF-80EB-5D96807C8258}">
      <dgm:prSet phldrT="[Text]" custT="1"/>
      <dgm:spPr/>
      <dgm:t>
        <a:bodyPr/>
        <a:lstStyle/>
        <a:p>
          <a:r>
            <a:rPr lang="en-GB" sz="1300" b="0" dirty="0" smtClean="0"/>
            <a:t>Op. risk: -€82bn, -100bps (‑110bps in 2016), mostly conduct risk,</a:t>
          </a:r>
          <a:r>
            <a:rPr lang="en-GB" sz="1300" b="0" dirty="0" smtClean="0">
              <a:solidFill>
                <a:schemeClr val="tx1"/>
              </a:solidFill>
            </a:rPr>
            <a:t> -</a:t>
          </a:r>
          <a:r>
            <a:rPr lang="en-GB" sz="1300" b="0" dirty="0" smtClean="0"/>
            <a:t>65bps (‑80bps in 2016). </a:t>
          </a:r>
          <a:endParaRPr lang="en-GB" sz="1300" b="0" dirty="0"/>
        </a:p>
      </dgm:t>
    </dgm:pt>
    <dgm:pt modelId="{C0C6F87A-CD04-4BDF-A0E8-9BD8FE995450}" type="parTrans" cxnId="{4C45CB0E-5DDC-467E-9B53-ED9BD870BF6E}">
      <dgm:prSet/>
      <dgm:spPr/>
      <dgm:t>
        <a:bodyPr/>
        <a:lstStyle/>
        <a:p>
          <a:endParaRPr lang="en-GB" sz="1300" b="0"/>
        </a:p>
      </dgm:t>
    </dgm:pt>
    <dgm:pt modelId="{0B97326E-D8C3-45E7-A1F9-886BA0E79111}" type="sibTrans" cxnId="{4C45CB0E-5DDC-467E-9B53-ED9BD870BF6E}">
      <dgm:prSet/>
      <dgm:spPr/>
      <dgm:t>
        <a:bodyPr/>
        <a:lstStyle/>
        <a:p>
          <a:endParaRPr lang="en-GB" sz="1300" b="0"/>
        </a:p>
      </dgm:t>
    </dgm:pt>
    <dgm:pt modelId="{9091A210-32F1-4C8D-88F1-9CAFBBF95E19}">
      <dgm:prSet phldrT="[Text]" custT="1"/>
      <dgm:spPr/>
      <dgm:t>
        <a:bodyPr/>
        <a:lstStyle/>
        <a:p>
          <a:r>
            <a:rPr lang="en-GB" sz="1300" b="0" dirty="0" smtClean="0"/>
            <a:t>REAs increase by </a:t>
          </a:r>
          <a:r>
            <a:rPr lang="en-GB" sz="1300" b="0" dirty="0" smtClean="0">
              <a:solidFill>
                <a:schemeClr val="tx1"/>
              </a:solidFill>
            </a:rPr>
            <a:t>12% </a:t>
          </a:r>
          <a:r>
            <a:rPr lang="en-GB" sz="1300" b="0" dirty="0" smtClean="0"/>
            <a:t>compared to 2017, with a negative impact on capital of 160bp.	</a:t>
          </a:r>
          <a:endParaRPr lang="en-GB" sz="1300" b="0" dirty="0"/>
        </a:p>
      </dgm:t>
    </dgm:pt>
    <dgm:pt modelId="{CCEE4E11-D1E4-48E1-8F88-687C9EF682B9}" type="parTrans" cxnId="{1762B7C7-06A2-40D4-9D7A-7B2A9ADE5FE6}">
      <dgm:prSet/>
      <dgm:spPr/>
      <dgm:t>
        <a:bodyPr/>
        <a:lstStyle/>
        <a:p>
          <a:endParaRPr lang="en-GB" sz="1300" b="0"/>
        </a:p>
      </dgm:t>
    </dgm:pt>
    <dgm:pt modelId="{A14BB761-3852-4766-861F-C2F1510632A4}" type="sibTrans" cxnId="{1762B7C7-06A2-40D4-9D7A-7B2A9ADE5FE6}">
      <dgm:prSet/>
      <dgm:spPr/>
      <dgm:t>
        <a:bodyPr/>
        <a:lstStyle/>
        <a:p>
          <a:endParaRPr lang="en-GB" sz="1300" b="0"/>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891B53EA-E43E-4C36-8538-A8E966520641}" type="pres">
      <dgm:prSet presAssocID="{0049E2F5-6D7D-4318-8A0C-22C94469936C}" presName="thickLine" presStyleLbl="alignNode1" presStyleIdx="0" presStyleCnt="4"/>
      <dgm:spPr/>
    </dgm:pt>
    <dgm:pt modelId="{323D51E3-00FC-4A75-A027-A64D017EB215}" type="pres">
      <dgm:prSet presAssocID="{0049E2F5-6D7D-4318-8A0C-22C94469936C}" presName="horz1" presStyleCnt="0"/>
      <dgm:spPr/>
    </dgm:pt>
    <dgm:pt modelId="{2ADD8E82-6212-4614-A0FA-C8FCDC6CB783}" type="pres">
      <dgm:prSet presAssocID="{0049E2F5-6D7D-4318-8A0C-22C94469936C}" presName="tx1" presStyleLbl="revTx" presStyleIdx="0" presStyleCnt="4"/>
      <dgm:spPr/>
      <dgm:t>
        <a:bodyPr/>
        <a:lstStyle/>
        <a:p>
          <a:endParaRPr lang="en-GB"/>
        </a:p>
      </dgm:t>
    </dgm:pt>
    <dgm:pt modelId="{09E88D67-4EE5-4DAB-A32F-D98986ACA3FF}" type="pres">
      <dgm:prSet presAssocID="{0049E2F5-6D7D-4318-8A0C-22C94469936C}" presName="vert1" presStyleCnt="0"/>
      <dgm:spPr/>
    </dgm:pt>
    <dgm:pt modelId="{20C58A21-030E-474E-BA1B-549B0D9CF8BC}" type="pres">
      <dgm:prSet presAssocID="{9091A210-32F1-4C8D-88F1-9CAFBBF95E19}" presName="thickLine" presStyleLbl="alignNode1" presStyleIdx="1" presStyleCnt="4"/>
      <dgm:spPr/>
    </dgm:pt>
    <dgm:pt modelId="{9C014F12-B722-43F9-88D4-E9D162A17AEA}" type="pres">
      <dgm:prSet presAssocID="{9091A210-32F1-4C8D-88F1-9CAFBBF95E19}" presName="horz1" presStyleCnt="0"/>
      <dgm:spPr/>
    </dgm:pt>
    <dgm:pt modelId="{A50D54A5-099C-462E-AE4A-7ED0F6D6A112}" type="pres">
      <dgm:prSet presAssocID="{9091A210-32F1-4C8D-88F1-9CAFBBF95E19}" presName="tx1" presStyleLbl="revTx" presStyleIdx="1" presStyleCnt="4"/>
      <dgm:spPr/>
      <dgm:t>
        <a:bodyPr/>
        <a:lstStyle/>
        <a:p>
          <a:endParaRPr lang="en-GB"/>
        </a:p>
      </dgm:t>
    </dgm:pt>
    <dgm:pt modelId="{253B2473-54D2-453E-BA57-85601B9E6AA2}" type="pres">
      <dgm:prSet presAssocID="{9091A210-32F1-4C8D-88F1-9CAFBBF95E19}" presName="vert1" presStyleCnt="0"/>
      <dgm:spPr/>
    </dgm:pt>
    <dgm:pt modelId="{CD6EA682-9B5B-4F41-B63E-A5119AA6DA86}" type="pres">
      <dgm:prSet presAssocID="{71F788DB-B4D3-4442-823D-FCAA535AD38C}" presName="thickLine" presStyleLbl="alignNode1" presStyleIdx="2" presStyleCnt="4"/>
      <dgm:spPr/>
    </dgm:pt>
    <dgm:pt modelId="{05D86028-D035-4707-973F-8CE9D5AEE333}" type="pres">
      <dgm:prSet presAssocID="{71F788DB-B4D3-4442-823D-FCAA535AD38C}" presName="horz1" presStyleCnt="0"/>
      <dgm:spPr/>
    </dgm:pt>
    <dgm:pt modelId="{05C5699D-8825-4DBE-89FC-0BE5416084EC}" type="pres">
      <dgm:prSet presAssocID="{71F788DB-B4D3-4442-823D-FCAA535AD38C}" presName="tx1" presStyleLbl="revTx" presStyleIdx="2" presStyleCnt="4"/>
      <dgm:spPr/>
      <dgm:t>
        <a:bodyPr/>
        <a:lstStyle/>
        <a:p>
          <a:endParaRPr lang="en-GB"/>
        </a:p>
      </dgm:t>
    </dgm:pt>
    <dgm:pt modelId="{CF70EEE1-E520-41BC-9361-759152CD5205}" type="pres">
      <dgm:prSet presAssocID="{71F788DB-B4D3-4442-823D-FCAA535AD38C}" presName="vert1" presStyleCnt="0"/>
      <dgm:spPr/>
    </dgm:pt>
    <dgm:pt modelId="{81AF3294-042A-431D-AD04-C19F024F23CA}" type="pres">
      <dgm:prSet presAssocID="{1A5D5D8A-4E54-4CBF-80EB-5D96807C8258}" presName="thickLine" presStyleLbl="alignNode1" presStyleIdx="3" presStyleCnt="4"/>
      <dgm:spPr/>
    </dgm:pt>
    <dgm:pt modelId="{C79D9730-E652-4497-81EA-5B6D7CCE914C}" type="pres">
      <dgm:prSet presAssocID="{1A5D5D8A-4E54-4CBF-80EB-5D96807C8258}" presName="horz1" presStyleCnt="0"/>
      <dgm:spPr/>
    </dgm:pt>
    <dgm:pt modelId="{F0C4472C-00B6-4CA9-94EA-82FAA0E133CF}" type="pres">
      <dgm:prSet presAssocID="{1A5D5D8A-4E54-4CBF-80EB-5D96807C8258}" presName="tx1" presStyleLbl="revTx" presStyleIdx="3" presStyleCnt="4"/>
      <dgm:spPr/>
      <dgm:t>
        <a:bodyPr/>
        <a:lstStyle/>
        <a:p>
          <a:endParaRPr lang="en-GB"/>
        </a:p>
      </dgm:t>
    </dgm:pt>
    <dgm:pt modelId="{75980D49-6618-42C8-A1BB-20D6A4EA5BB3}" type="pres">
      <dgm:prSet presAssocID="{1A5D5D8A-4E54-4CBF-80EB-5D96807C8258}" presName="vert1" presStyleCnt="0"/>
      <dgm:spPr/>
    </dgm:pt>
  </dgm:ptLst>
  <dgm:cxnLst>
    <dgm:cxn modelId="{D5E5B44F-6E2E-4492-9E13-FFC3C29CC37A}" type="presOf" srcId="{9091A210-32F1-4C8D-88F1-9CAFBBF95E19}" destId="{A50D54A5-099C-462E-AE4A-7ED0F6D6A112}" srcOrd="0" destOrd="0" presId="urn:microsoft.com/office/officeart/2008/layout/LinedList"/>
    <dgm:cxn modelId="{4C45CB0E-5DDC-467E-9B53-ED9BD870BF6E}" srcId="{87B3F90B-9C5C-4E90-857F-CDFF422B1E87}" destId="{1A5D5D8A-4E54-4CBF-80EB-5D96807C8258}" srcOrd="3" destOrd="0" parTransId="{C0C6F87A-CD04-4BDF-A0E8-9BD8FE995450}" sibTransId="{0B97326E-D8C3-45E7-A1F9-886BA0E79111}"/>
    <dgm:cxn modelId="{786F43E3-1538-40E7-A878-3E2F26DA2DDA}" type="presOf" srcId="{0049E2F5-6D7D-4318-8A0C-22C94469936C}" destId="{2ADD8E82-6212-4614-A0FA-C8FCDC6CB783}" srcOrd="0" destOrd="0" presId="urn:microsoft.com/office/officeart/2008/layout/LinedList"/>
    <dgm:cxn modelId="{45B6DD6B-4D5A-4459-878B-D81923B7BD69}" type="presOf" srcId="{1A5D5D8A-4E54-4CBF-80EB-5D96807C8258}" destId="{F0C4472C-00B6-4CA9-94EA-82FAA0E133CF}" srcOrd="0" destOrd="0" presId="urn:microsoft.com/office/officeart/2008/layout/LinedList"/>
    <dgm:cxn modelId="{7ECB5C61-28BE-4275-B4F3-B907C3C09D81}" type="presOf" srcId="{71F788DB-B4D3-4442-823D-FCAA535AD38C}" destId="{05C5699D-8825-4DBE-89FC-0BE5416084EC}" srcOrd="0" destOrd="0" presId="urn:microsoft.com/office/officeart/2008/layout/LinedList"/>
    <dgm:cxn modelId="{C94DC273-4306-4677-9014-1FAB37BC9B6C}" srcId="{87B3F90B-9C5C-4E90-857F-CDFF422B1E87}" destId="{0049E2F5-6D7D-4318-8A0C-22C94469936C}" srcOrd="0" destOrd="0" parTransId="{ED121425-9D61-4F8F-9511-A72AE50C64D9}" sibTransId="{3DA26463-9ADE-4E15-BDE2-EBC75F23FB17}"/>
    <dgm:cxn modelId="{8F04472C-1CC5-402E-A2FF-74DF2737E538}" srcId="{87B3F90B-9C5C-4E90-857F-CDFF422B1E87}" destId="{71F788DB-B4D3-4442-823D-FCAA535AD38C}" srcOrd="2" destOrd="0" parTransId="{2B0325A1-DC52-47FA-8401-3425D2C23D5D}" sibTransId="{24DD2BEC-1ECF-4E6E-9FBD-3F75475358E6}"/>
    <dgm:cxn modelId="{CD789EE2-6AD5-4B0C-9D62-19423ED24751}" type="presOf" srcId="{87B3F90B-9C5C-4E90-857F-CDFF422B1E87}" destId="{1D27B17F-A783-41BC-A159-FAD9AAA6D05B}" srcOrd="0" destOrd="0" presId="urn:microsoft.com/office/officeart/2008/layout/LinedList"/>
    <dgm:cxn modelId="{1762B7C7-06A2-40D4-9D7A-7B2A9ADE5FE6}" srcId="{87B3F90B-9C5C-4E90-857F-CDFF422B1E87}" destId="{9091A210-32F1-4C8D-88F1-9CAFBBF95E19}" srcOrd="1" destOrd="0" parTransId="{CCEE4E11-D1E4-48E1-8F88-687C9EF682B9}" sibTransId="{A14BB761-3852-4766-861F-C2F1510632A4}"/>
    <dgm:cxn modelId="{BD602C7D-DB32-4998-BC13-FFFBBD75DD27}" type="presParOf" srcId="{1D27B17F-A783-41BC-A159-FAD9AAA6D05B}" destId="{891B53EA-E43E-4C36-8538-A8E966520641}" srcOrd="0" destOrd="0" presId="urn:microsoft.com/office/officeart/2008/layout/LinedList"/>
    <dgm:cxn modelId="{B82B1382-FD39-4AE1-B392-63C78D91039D}" type="presParOf" srcId="{1D27B17F-A783-41BC-A159-FAD9AAA6D05B}" destId="{323D51E3-00FC-4A75-A027-A64D017EB215}" srcOrd="1" destOrd="0" presId="urn:microsoft.com/office/officeart/2008/layout/LinedList"/>
    <dgm:cxn modelId="{34F09677-8C35-44B5-9A59-FED7CD4646FB}" type="presParOf" srcId="{323D51E3-00FC-4A75-A027-A64D017EB215}" destId="{2ADD8E82-6212-4614-A0FA-C8FCDC6CB783}" srcOrd="0" destOrd="0" presId="urn:microsoft.com/office/officeart/2008/layout/LinedList"/>
    <dgm:cxn modelId="{23E4AD35-E7F3-47A5-AAE3-AB1ED7EC70B6}" type="presParOf" srcId="{323D51E3-00FC-4A75-A027-A64D017EB215}" destId="{09E88D67-4EE5-4DAB-A32F-D98986ACA3FF}" srcOrd="1" destOrd="0" presId="urn:microsoft.com/office/officeart/2008/layout/LinedList"/>
    <dgm:cxn modelId="{3138D884-BC44-4F3E-B329-B7FF326675CE}" type="presParOf" srcId="{1D27B17F-A783-41BC-A159-FAD9AAA6D05B}" destId="{20C58A21-030E-474E-BA1B-549B0D9CF8BC}" srcOrd="2" destOrd="0" presId="urn:microsoft.com/office/officeart/2008/layout/LinedList"/>
    <dgm:cxn modelId="{9FE151CE-4994-4AD5-AD91-959D6696F1D2}" type="presParOf" srcId="{1D27B17F-A783-41BC-A159-FAD9AAA6D05B}" destId="{9C014F12-B722-43F9-88D4-E9D162A17AEA}" srcOrd="3" destOrd="0" presId="urn:microsoft.com/office/officeart/2008/layout/LinedList"/>
    <dgm:cxn modelId="{59BD7104-1460-4BE4-9F48-CE55E4C47528}" type="presParOf" srcId="{9C014F12-B722-43F9-88D4-E9D162A17AEA}" destId="{A50D54A5-099C-462E-AE4A-7ED0F6D6A112}" srcOrd="0" destOrd="0" presId="urn:microsoft.com/office/officeart/2008/layout/LinedList"/>
    <dgm:cxn modelId="{EA9841E9-5566-4B60-A4D4-6C5F43C49A68}" type="presParOf" srcId="{9C014F12-B722-43F9-88D4-E9D162A17AEA}" destId="{253B2473-54D2-453E-BA57-85601B9E6AA2}" srcOrd="1" destOrd="0" presId="urn:microsoft.com/office/officeart/2008/layout/LinedList"/>
    <dgm:cxn modelId="{937F3661-420C-458B-8078-472F0D8F1DF5}" type="presParOf" srcId="{1D27B17F-A783-41BC-A159-FAD9AAA6D05B}" destId="{CD6EA682-9B5B-4F41-B63E-A5119AA6DA86}" srcOrd="4" destOrd="0" presId="urn:microsoft.com/office/officeart/2008/layout/LinedList"/>
    <dgm:cxn modelId="{15D601C2-AB8B-4000-8B44-54B5466EA210}" type="presParOf" srcId="{1D27B17F-A783-41BC-A159-FAD9AAA6D05B}" destId="{05D86028-D035-4707-973F-8CE9D5AEE333}" srcOrd="5" destOrd="0" presId="urn:microsoft.com/office/officeart/2008/layout/LinedList"/>
    <dgm:cxn modelId="{DB1890DA-B3E5-4272-BA56-43141AE68528}" type="presParOf" srcId="{05D86028-D035-4707-973F-8CE9D5AEE333}" destId="{05C5699D-8825-4DBE-89FC-0BE5416084EC}" srcOrd="0" destOrd="0" presId="urn:microsoft.com/office/officeart/2008/layout/LinedList"/>
    <dgm:cxn modelId="{BD971C6C-A0F2-4F78-BEFF-F0C62428DBA9}" type="presParOf" srcId="{05D86028-D035-4707-973F-8CE9D5AEE333}" destId="{CF70EEE1-E520-41BC-9361-759152CD5205}" srcOrd="1" destOrd="0" presId="urn:microsoft.com/office/officeart/2008/layout/LinedList"/>
    <dgm:cxn modelId="{ECF1B5F9-45B5-4DC6-ACC3-0D872DF57020}" type="presParOf" srcId="{1D27B17F-A783-41BC-A159-FAD9AAA6D05B}" destId="{81AF3294-042A-431D-AD04-C19F024F23CA}" srcOrd="6" destOrd="0" presId="urn:microsoft.com/office/officeart/2008/layout/LinedList"/>
    <dgm:cxn modelId="{792B130B-7525-4BEC-ADC1-13B82E605E44}" type="presParOf" srcId="{1D27B17F-A783-41BC-A159-FAD9AAA6D05B}" destId="{C79D9730-E652-4497-81EA-5B6D7CCE914C}" srcOrd="7" destOrd="0" presId="urn:microsoft.com/office/officeart/2008/layout/LinedList"/>
    <dgm:cxn modelId="{38307263-F9FD-42E6-84F8-448A71B603BD}" type="presParOf" srcId="{C79D9730-E652-4497-81EA-5B6D7CCE914C}" destId="{F0C4472C-00B6-4CA9-94EA-82FAA0E133CF}" srcOrd="0" destOrd="0" presId="urn:microsoft.com/office/officeart/2008/layout/LinedList"/>
    <dgm:cxn modelId="{787A9A89-4135-41AA-BA44-AC0F089EF9DB}" type="presParOf" srcId="{C79D9730-E652-4497-81EA-5B6D7CCE914C}" destId="{75980D49-6618-42C8-A1BB-20D6A4EA5BB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0049E2F5-6D7D-4318-8A0C-22C94469936C}">
      <dgm:prSet phldrT="[Text]" custT="1"/>
      <dgm:spPr/>
      <dgm:t>
        <a:bodyPr/>
        <a:lstStyle/>
        <a:p>
          <a:r>
            <a:rPr lang="en-GB" sz="1400" b="0" kern="1200" dirty="0" smtClean="0">
              <a:solidFill>
                <a:schemeClr val="tx1">
                  <a:lumMod val="65000"/>
                  <a:lumOff val="35000"/>
                </a:schemeClr>
              </a:solidFill>
              <a:latin typeface="+mn-lt"/>
              <a:ea typeface="+mn-ea"/>
              <a:cs typeface="+mn-cs"/>
            </a:rPr>
            <a:t>Cumulative net loss before tax as of end 2020 under the adverse scenario: -€161bn, -190bps. </a:t>
          </a:r>
          <a:endParaRPr lang="en-GB" sz="1400" b="0" kern="1200" dirty="0">
            <a:solidFill>
              <a:schemeClr val="tx1">
                <a:lumMod val="65000"/>
                <a:lumOff val="35000"/>
              </a:schemeClr>
            </a:solidFill>
            <a:latin typeface="+mn-lt"/>
            <a:ea typeface="+mn-ea"/>
            <a:cs typeface="+mn-cs"/>
          </a:endParaRPr>
        </a:p>
      </dgm:t>
    </dgm:pt>
    <dgm:pt modelId="{ED121425-9D61-4F8F-9511-A72AE50C64D9}" type="parTrans" cxnId="{C94DC273-4306-4677-9014-1FAB37BC9B6C}">
      <dgm:prSet/>
      <dgm:spPr/>
      <dgm:t>
        <a:bodyPr/>
        <a:lstStyle/>
        <a:p>
          <a:endParaRPr lang="en-GB" sz="1300"/>
        </a:p>
      </dgm:t>
    </dgm:pt>
    <dgm:pt modelId="{3DA26463-9ADE-4E15-BDE2-EBC75F23FB17}" type="sibTrans" cxnId="{C94DC273-4306-4677-9014-1FAB37BC9B6C}">
      <dgm:prSet/>
      <dgm:spPr/>
      <dgm:t>
        <a:bodyPr/>
        <a:lstStyle/>
        <a:p>
          <a:endParaRPr lang="en-GB" sz="1300"/>
        </a:p>
      </dgm:t>
    </dgm:pt>
    <dgm:pt modelId="{1A5D5D8A-4E54-4CBF-80EB-5D96807C8258}">
      <dgm:prSet phldrT="[Text]" custT="1"/>
      <dgm:spPr/>
      <dgm:t>
        <a:bodyPr/>
        <a:lstStyle/>
        <a:p>
          <a:r>
            <a:rPr lang="en-GB" sz="1400" b="0" kern="1200" dirty="0" smtClean="0">
              <a:solidFill>
                <a:schemeClr val="tx1">
                  <a:lumMod val="65000"/>
                  <a:lumOff val="35000"/>
                </a:schemeClr>
              </a:solidFill>
              <a:latin typeface="+mn-lt"/>
              <a:ea typeface="+mn-ea"/>
              <a:cs typeface="+mn-cs"/>
            </a:rPr>
            <a:t>Lower contribution to capital by -150bps from NII, -80bps from NFCI, and -140bps from NTI due to the stress.</a:t>
          </a:r>
          <a:endParaRPr lang="en-GB" sz="1400" b="0" kern="1200" dirty="0">
            <a:solidFill>
              <a:schemeClr val="tx1">
                <a:lumMod val="65000"/>
                <a:lumOff val="35000"/>
              </a:schemeClr>
            </a:solidFill>
            <a:latin typeface="+mn-lt"/>
            <a:ea typeface="+mn-ea"/>
            <a:cs typeface="+mn-cs"/>
          </a:endParaRPr>
        </a:p>
      </dgm:t>
    </dgm:pt>
    <dgm:pt modelId="{C0C6F87A-CD04-4BDF-A0E8-9BD8FE995450}" type="parTrans" cxnId="{4C45CB0E-5DDC-467E-9B53-ED9BD870BF6E}">
      <dgm:prSet/>
      <dgm:spPr/>
      <dgm:t>
        <a:bodyPr/>
        <a:lstStyle/>
        <a:p>
          <a:endParaRPr lang="en-GB" sz="1300"/>
        </a:p>
      </dgm:t>
    </dgm:pt>
    <dgm:pt modelId="{0B97326E-D8C3-45E7-A1F9-886BA0E79111}" type="sibTrans" cxnId="{4C45CB0E-5DDC-467E-9B53-ED9BD870BF6E}">
      <dgm:prSet/>
      <dgm:spPr/>
      <dgm:t>
        <a:bodyPr/>
        <a:lstStyle/>
        <a:p>
          <a:endParaRPr lang="en-GB" sz="1300"/>
        </a:p>
      </dgm:t>
    </dgm:pt>
    <dgm:pt modelId="{D1503EA4-91F1-480B-AEE2-D51572472B35}">
      <dgm:prSet phldrT="[Text]" custT="1"/>
      <dgm:spPr/>
      <dgm:t>
        <a:bodyPr/>
        <a:lstStyle/>
        <a:p>
          <a:r>
            <a:rPr lang="en-GB" sz="1400" b="0" kern="1200" dirty="0" smtClean="0">
              <a:solidFill>
                <a:schemeClr val="tx1">
                  <a:lumMod val="65000"/>
                  <a:lumOff val="35000"/>
                </a:schemeClr>
              </a:solidFill>
              <a:latin typeface="+mn-lt"/>
              <a:ea typeface="+mn-ea"/>
              <a:cs typeface="+mn-cs"/>
            </a:rPr>
            <a:t>2020 unstressed represents the cumulative contribution of NII, NTI, NFCI and dividend income as if the 2017 figures were kept unchanged.</a:t>
          </a:r>
          <a:endParaRPr lang="en-GB" sz="1400" b="0" kern="1200" dirty="0">
            <a:solidFill>
              <a:schemeClr val="tx1">
                <a:lumMod val="65000"/>
                <a:lumOff val="35000"/>
              </a:schemeClr>
            </a:solidFill>
            <a:latin typeface="+mn-lt"/>
            <a:ea typeface="+mn-ea"/>
            <a:cs typeface="+mn-cs"/>
          </a:endParaRPr>
        </a:p>
      </dgm:t>
    </dgm:pt>
    <dgm:pt modelId="{5AD0EC58-4850-4541-9B58-ABBA455B9E94}" type="parTrans" cxnId="{DE20E61F-996F-4159-B8DB-8ED77E1E61CD}">
      <dgm:prSet/>
      <dgm:spPr/>
      <dgm:t>
        <a:bodyPr/>
        <a:lstStyle/>
        <a:p>
          <a:endParaRPr lang="en-US"/>
        </a:p>
      </dgm:t>
    </dgm:pt>
    <dgm:pt modelId="{497B4CC2-F037-4CD0-8581-49A1EB9A085B}" type="sibTrans" cxnId="{DE20E61F-996F-4159-B8DB-8ED77E1E61CD}">
      <dgm:prSet/>
      <dgm:spPr/>
      <dgm:t>
        <a:bodyPr/>
        <a:lstStyle/>
        <a:p>
          <a:endParaRPr lang="en-US"/>
        </a:p>
      </dgm:t>
    </dgm:pt>
    <dgm:pt modelId="{0C5EFF94-7464-4E11-AFC3-E870A398E6F3}">
      <dgm:prSet phldrT="[Text]" custT="1"/>
      <dgm:spPr/>
      <dgm:t>
        <a:bodyPr/>
        <a:lstStyle/>
        <a:p>
          <a:r>
            <a:rPr lang="en-GB" sz="1400" b="0" kern="1200" dirty="0" smtClean="0">
              <a:solidFill>
                <a:schemeClr val="tx1">
                  <a:lumMod val="65000"/>
                  <a:lumOff val="35000"/>
                </a:schemeClr>
              </a:solidFill>
              <a:latin typeface="+mn-lt"/>
              <a:ea typeface="+mn-ea"/>
              <a:cs typeface="+mn-cs"/>
            </a:rPr>
            <a:t>2020 adverse represents the cumulative contribution of NII, NTI, NFCI and dividend income as of end 2020 under the adverse scenario.</a:t>
          </a:r>
          <a:endParaRPr lang="en-GB" sz="1400" b="0" kern="1200" dirty="0">
            <a:solidFill>
              <a:schemeClr val="tx1">
                <a:lumMod val="65000"/>
                <a:lumOff val="35000"/>
              </a:schemeClr>
            </a:solidFill>
            <a:latin typeface="+mn-lt"/>
            <a:ea typeface="+mn-ea"/>
            <a:cs typeface="+mn-cs"/>
          </a:endParaRPr>
        </a:p>
      </dgm:t>
    </dgm:pt>
    <dgm:pt modelId="{117B356D-4D48-4E0D-A174-28C89D2EBC98}" type="sibTrans" cxnId="{0D7BC936-238C-4D44-BA90-1B13EA2102CB}">
      <dgm:prSet/>
      <dgm:spPr/>
      <dgm:t>
        <a:bodyPr/>
        <a:lstStyle/>
        <a:p>
          <a:endParaRPr lang="en-US"/>
        </a:p>
      </dgm:t>
    </dgm:pt>
    <dgm:pt modelId="{245505E4-C1CA-4B4A-9F6E-FCE46011F6D7}" type="parTrans" cxnId="{0D7BC936-238C-4D44-BA90-1B13EA2102CB}">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891B53EA-E43E-4C36-8538-A8E966520641}" type="pres">
      <dgm:prSet presAssocID="{0049E2F5-6D7D-4318-8A0C-22C94469936C}" presName="thickLine" presStyleLbl="alignNode1" presStyleIdx="0" presStyleCnt="4"/>
      <dgm:spPr/>
    </dgm:pt>
    <dgm:pt modelId="{323D51E3-00FC-4A75-A027-A64D017EB215}" type="pres">
      <dgm:prSet presAssocID="{0049E2F5-6D7D-4318-8A0C-22C94469936C}" presName="horz1" presStyleCnt="0"/>
      <dgm:spPr/>
    </dgm:pt>
    <dgm:pt modelId="{2ADD8E82-6212-4614-A0FA-C8FCDC6CB783}" type="pres">
      <dgm:prSet presAssocID="{0049E2F5-6D7D-4318-8A0C-22C94469936C}" presName="tx1" presStyleLbl="revTx" presStyleIdx="0" presStyleCnt="4"/>
      <dgm:spPr/>
      <dgm:t>
        <a:bodyPr/>
        <a:lstStyle/>
        <a:p>
          <a:endParaRPr lang="en-GB"/>
        </a:p>
      </dgm:t>
    </dgm:pt>
    <dgm:pt modelId="{09E88D67-4EE5-4DAB-A32F-D98986ACA3FF}" type="pres">
      <dgm:prSet presAssocID="{0049E2F5-6D7D-4318-8A0C-22C94469936C}" presName="vert1" presStyleCnt="0"/>
      <dgm:spPr/>
    </dgm:pt>
    <dgm:pt modelId="{81AF3294-042A-431D-AD04-C19F024F23CA}" type="pres">
      <dgm:prSet presAssocID="{1A5D5D8A-4E54-4CBF-80EB-5D96807C8258}" presName="thickLine" presStyleLbl="alignNode1" presStyleIdx="1" presStyleCnt="4"/>
      <dgm:spPr/>
    </dgm:pt>
    <dgm:pt modelId="{C79D9730-E652-4497-81EA-5B6D7CCE914C}" type="pres">
      <dgm:prSet presAssocID="{1A5D5D8A-4E54-4CBF-80EB-5D96807C8258}" presName="horz1" presStyleCnt="0"/>
      <dgm:spPr/>
    </dgm:pt>
    <dgm:pt modelId="{F0C4472C-00B6-4CA9-94EA-82FAA0E133CF}" type="pres">
      <dgm:prSet presAssocID="{1A5D5D8A-4E54-4CBF-80EB-5D96807C8258}" presName="tx1" presStyleLbl="revTx" presStyleIdx="1" presStyleCnt="4"/>
      <dgm:spPr/>
      <dgm:t>
        <a:bodyPr/>
        <a:lstStyle/>
        <a:p>
          <a:endParaRPr lang="en-GB"/>
        </a:p>
      </dgm:t>
    </dgm:pt>
    <dgm:pt modelId="{75980D49-6618-42C8-A1BB-20D6A4EA5BB3}" type="pres">
      <dgm:prSet presAssocID="{1A5D5D8A-4E54-4CBF-80EB-5D96807C8258}" presName="vert1" presStyleCnt="0"/>
      <dgm:spPr/>
    </dgm:pt>
    <dgm:pt modelId="{C107CFD9-4BBB-4E63-A0B1-188F816FAC32}" type="pres">
      <dgm:prSet presAssocID="{D1503EA4-91F1-480B-AEE2-D51572472B35}" presName="thickLine" presStyleLbl="alignNode1" presStyleIdx="2" presStyleCnt="4"/>
      <dgm:spPr/>
    </dgm:pt>
    <dgm:pt modelId="{A47B8F7B-E2D5-4732-883C-886CC9E9E1FA}" type="pres">
      <dgm:prSet presAssocID="{D1503EA4-91F1-480B-AEE2-D51572472B35}" presName="horz1" presStyleCnt="0"/>
      <dgm:spPr/>
    </dgm:pt>
    <dgm:pt modelId="{5282D1BB-C5C1-4E3B-9640-15E72FE8A4F1}" type="pres">
      <dgm:prSet presAssocID="{D1503EA4-91F1-480B-AEE2-D51572472B35}" presName="tx1" presStyleLbl="revTx" presStyleIdx="2" presStyleCnt="4"/>
      <dgm:spPr/>
      <dgm:t>
        <a:bodyPr/>
        <a:lstStyle/>
        <a:p>
          <a:endParaRPr lang="en-US"/>
        </a:p>
      </dgm:t>
    </dgm:pt>
    <dgm:pt modelId="{57B986A7-C236-4142-8C69-6CE982D10079}" type="pres">
      <dgm:prSet presAssocID="{D1503EA4-91F1-480B-AEE2-D51572472B35}" presName="vert1" presStyleCnt="0"/>
      <dgm:spPr/>
    </dgm:pt>
    <dgm:pt modelId="{F147A8B5-C516-4D95-893B-05BE0D589C6D}" type="pres">
      <dgm:prSet presAssocID="{0C5EFF94-7464-4E11-AFC3-E870A398E6F3}" presName="thickLine" presStyleLbl="alignNode1" presStyleIdx="3" presStyleCnt="4"/>
      <dgm:spPr/>
    </dgm:pt>
    <dgm:pt modelId="{B491C517-C2C8-4928-B477-67CE331D226F}" type="pres">
      <dgm:prSet presAssocID="{0C5EFF94-7464-4E11-AFC3-E870A398E6F3}" presName="horz1" presStyleCnt="0"/>
      <dgm:spPr/>
    </dgm:pt>
    <dgm:pt modelId="{E428B05B-331F-489E-B346-32A7BB64640E}" type="pres">
      <dgm:prSet presAssocID="{0C5EFF94-7464-4E11-AFC3-E870A398E6F3}" presName="tx1" presStyleLbl="revTx" presStyleIdx="3" presStyleCnt="4"/>
      <dgm:spPr/>
      <dgm:t>
        <a:bodyPr/>
        <a:lstStyle/>
        <a:p>
          <a:endParaRPr lang="en-US"/>
        </a:p>
      </dgm:t>
    </dgm:pt>
    <dgm:pt modelId="{AEFC6789-7F8F-49F4-B8EA-E7A71F2723E1}" type="pres">
      <dgm:prSet presAssocID="{0C5EFF94-7464-4E11-AFC3-E870A398E6F3}" presName="vert1" presStyleCnt="0"/>
      <dgm:spPr/>
    </dgm:pt>
  </dgm:ptLst>
  <dgm:cxnLst>
    <dgm:cxn modelId="{4C45CB0E-5DDC-467E-9B53-ED9BD870BF6E}" srcId="{87B3F90B-9C5C-4E90-857F-CDFF422B1E87}" destId="{1A5D5D8A-4E54-4CBF-80EB-5D96807C8258}" srcOrd="1" destOrd="0" parTransId="{C0C6F87A-CD04-4BDF-A0E8-9BD8FE995450}" sibTransId="{0B97326E-D8C3-45E7-A1F9-886BA0E79111}"/>
    <dgm:cxn modelId="{786F43E3-1538-40E7-A878-3E2F26DA2DDA}" type="presOf" srcId="{0049E2F5-6D7D-4318-8A0C-22C94469936C}" destId="{2ADD8E82-6212-4614-A0FA-C8FCDC6CB783}" srcOrd="0" destOrd="0" presId="urn:microsoft.com/office/officeart/2008/layout/LinedList"/>
    <dgm:cxn modelId="{45B6DD6B-4D5A-4459-878B-D81923B7BD69}" type="presOf" srcId="{1A5D5D8A-4E54-4CBF-80EB-5D96807C8258}" destId="{F0C4472C-00B6-4CA9-94EA-82FAA0E133CF}" srcOrd="0" destOrd="0" presId="urn:microsoft.com/office/officeart/2008/layout/LinedList"/>
    <dgm:cxn modelId="{C94DC273-4306-4677-9014-1FAB37BC9B6C}" srcId="{87B3F90B-9C5C-4E90-857F-CDFF422B1E87}" destId="{0049E2F5-6D7D-4318-8A0C-22C94469936C}" srcOrd="0" destOrd="0" parTransId="{ED121425-9D61-4F8F-9511-A72AE50C64D9}" sibTransId="{3DA26463-9ADE-4E15-BDE2-EBC75F23FB17}"/>
    <dgm:cxn modelId="{2CC4B5A5-AB61-4555-B392-FF5CDBA892C8}" type="presOf" srcId="{0C5EFF94-7464-4E11-AFC3-E870A398E6F3}" destId="{E428B05B-331F-489E-B346-32A7BB64640E}" srcOrd="0" destOrd="0" presId="urn:microsoft.com/office/officeart/2008/layout/LinedList"/>
    <dgm:cxn modelId="{FEC23FA0-5B45-4020-BEE9-AA5C6C7E79D5}" type="presOf" srcId="{D1503EA4-91F1-480B-AEE2-D51572472B35}" destId="{5282D1BB-C5C1-4E3B-9640-15E72FE8A4F1}" srcOrd="0" destOrd="0" presId="urn:microsoft.com/office/officeart/2008/layout/LinedList"/>
    <dgm:cxn modelId="{DE20E61F-996F-4159-B8DB-8ED77E1E61CD}" srcId="{87B3F90B-9C5C-4E90-857F-CDFF422B1E87}" destId="{D1503EA4-91F1-480B-AEE2-D51572472B35}" srcOrd="2" destOrd="0" parTransId="{5AD0EC58-4850-4541-9B58-ABBA455B9E94}" sibTransId="{497B4CC2-F037-4CD0-8581-49A1EB9A085B}"/>
    <dgm:cxn modelId="{0D7BC936-238C-4D44-BA90-1B13EA2102CB}" srcId="{87B3F90B-9C5C-4E90-857F-CDFF422B1E87}" destId="{0C5EFF94-7464-4E11-AFC3-E870A398E6F3}" srcOrd="3" destOrd="0" parTransId="{245505E4-C1CA-4B4A-9F6E-FCE46011F6D7}" sibTransId="{117B356D-4D48-4E0D-A174-28C89D2EBC98}"/>
    <dgm:cxn modelId="{CD789EE2-6AD5-4B0C-9D62-19423ED24751}" type="presOf" srcId="{87B3F90B-9C5C-4E90-857F-CDFF422B1E87}" destId="{1D27B17F-A783-41BC-A159-FAD9AAA6D05B}" srcOrd="0" destOrd="0" presId="urn:microsoft.com/office/officeart/2008/layout/LinedList"/>
    <dgm:cxn modelId="{BD602C7D-DB32-4998-BC13-FFFBBD75DD27}" type="presParOf" srcId="{1D27B17F-A783-41BC-A159-FAD9AAA6D05B}" destId="{891B53EA-E43E-4C36-8538-A8E966520641}" srcOrd="0" destOrd="0" presId="urn:microsoft.com/office/officeart/2008/layout/LinedList"/>
    <dgm:cxn modelId="{B82B1382-FD39-4AE1-B392-63C78D91039D}" type="presParOf" srcId="{1D27B17F-A783-41BC-A159-FAD9AAA6D05B}" destId="{323D51E3-00FC-4A75-A027-A64D017EB215}" srcOrd="1" destOrd="0" presId="urn:microsoft.com/office/officeart/2008/layout/LinedList"/>
    <dgm:cxn modelId="{34F09677-8C35-44B5-9A59-FED7CD4646FB}" type="presParOf" srcId="{323D51E3-00FC-4A75-A027-A64D017EB215}" destId="{2ADD8E82-6212-4614-A0FA-C8FCDC6CB783}" srcOrd="0" destOrd="0" presId="urn:microsoft.com/office/officeart/2008/layout/LinedList"/>
    <dgm:cxn modelId="{23E4AD35-E7F3-47A5-AAE3-AB1ED7EC70B6}" type="presParOf" srcId="{323D51E3-00FC-4A75-A027-A64D017EB215}" destId="{09E88D67-4EE5-4DAB-A32F-D98986ACA3FF}" srcOrd="1" destOrd="0" presId="urn:microsoft.com/office/officeart/2008/layout/LinedList"/>
    <dgm:cxn modelId="{ECF1B5F9-45B5-4DC6-ACC3-0D872DF57020}" type="presParOf" srcId="{1D27B17F-A783-41BC-A159-FAD9AAA6D05B}" destId="{81AF3294-042A-431D-AD04-C19F024F23CA}" srcOrd="2" destOrd="0" presId="urn:microsoft.com/office/officeart/2008/layout/LinedList"/>
    <dgm:cxn modelId="{792B130B-7525-4BEC-ADC1-13B82E605E44}" type="presParOf" srcId="{1D27B17F-A783-41BC-A159-FAD9AAA6D05B}" destId="{C79D9730-E652-4497-81EA-5B6D7CCE914C}" srcOrd="3" destOrd="0" presId="urn:microsoft.com/office/officeart/2008/layout/LinedList"/>
    <dgm:cxn modelId="{38307263-F9FD-42E6-84F8-448A71B603BD}" type="presParOf" srcId="{C79D9730-E652-4497-81EA-5B6D7CCE914C}" destId="{F0C4472C-00B6-4CA9-94EA-82FAA0E133CF}" srcOrd="0" destOrd="0" presId="urn:microsoft.com/office/officeart/2008/layout/LinedList"/>
    <dgm:cxn modelId="{787A9A89-4135-41AA-BA44-AC0F089EF9DB}" type="presParOf" srcId="{C79D9730-E652-4497-81EA-5B6D7CCE914C}" destId="{75980D49-6618-42C8-A1BB-20D6A4EA5BB3}" srcOrd="1" destOrd="0" presId="urn:microsoft.com/office/officeart/2008/layout/LinedList"/>
    <dgm:cxn modelId="{0A9E9945-3659-41C2-9F38-E6DA0A29E08A}" type="presParOf" srcId="{1D27B17F-A783-41BC-A159-FAD9AAA6D05B}" destId="{C107CFD9-4BBB-4E63-A0B1-188F816FAC32}" srcOrd="4" destOrd="0" presId="urn:microsoft.com/office/officeart/2008/layout/LinedList"/>
    <dgm:cxn modelId="{B84FD704-DA18-4FD2-9970-0AF3289AFFD9}" type="presParOf" srcId="{1D27B17F-A783-41BC-A159-FAD9AAA6D05B}" destId="{A47B8F7B-E2D5-4732-883C-886CC9E9E1FA}" srcOrd="5" destOrd="0" presId="urn:microsoft.com/office/officeart/2008/layout/LinedList"/>
    <dgm:cxn modelId="{1EFB0FA8-F1D0-4903-B8A8-C1E89623438F}" type="presParOf" srcId="{A47B8F7B-E2D5-4732-883C-886CC9E9E1FA}" destId="{5282D1BB-C5C1-4E3B-9640-15E72FE8A4F1}" srcOrd="0" destOrd="0" presId="urn:microsoft.com/office/officeart/2008/layout/LinedList"/>
    <dgm:cxn modelId="{CE3EAD9F-FCD9-4D87-B649-2CC2C2E86F30}" type="presParOf" srcId="{A47B8F7B-E2D5-4732-883C-886CC9E9E1FA}" destId="{57B986A7-C236-4142-8C69-6CE982D10079}" srcOrd="1" destOrd="0" presId="urn:microsoft.com/office/officeart/2008/layout/LinedList"/>
    <dgm:cxn modelId="{8A71746C-76EF-49D8-9D86-541B1DECE638}" type="presParOf" srcId="{1D27B17F-A783-41BC-A159-FAD9AAA6D05B}" destId="{F147A8B5-C516-4D95-893B-05BE0D589C6D}" srcOrd="6" destOrd="0" presId="urn:microsoft.com/office/officeart/2008/layout/LinedList"/>
    <dgm:cxn modelId="{78B6BA2D-DFAB-49D7-8BE0-1A32B9B63E59}" type="presParOf" srcId="{1D27B17F-A783-41BC-A159-FAD9AAA6D05B}" destId="{B491C517-C2C8-4928-B477-67CE331D226F}" srcOrd="7" destOrd="0" presId="urn:microsoft.com/office/officeart/2008/layout/LinedList"/>
    <dgm:cxn modelId="{6ADCAE41-C8DA-42DE-9351-9D387B79C4FD}" type="presParOf" srcId="{B491C517-C2C8-4928-B477-67CE331D226F}" destId="{E428B05B-331F-489E-B346-32A7BB64640E}" srcOrd="0" destOrd="0" presId="urn:microsoft.com/office/officeart/2008/layout/LinedList"/>
    <dgm:cxn modelId="{B327AA7C-6027-4C2F-B2FF-787A16DEDCCC}" type="presParOf" srcId="{B491C517-C2C8-4928-B477-67CE331D226F}" destId="{AEFC6789-7F8F-49F4-B8EA-E7A71F2723E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87323701-DD51-44CF-954B-3F7055ADF765}">
      <dgm:prSet custT="1"/>
      <dgm:spPr/>
      <dgm:t>
        <a:bodyPr/>
        <a:lstStyle/>
        <a:p>
          <a:r>
            <a:rPr lang="en-GB" sz="1400" b="0" kern="1200" dirty="0" smtClean="0">
              <a:solidFill>
                <a:schemeClr val="tx1">
                  <a:lumMod val="65000"/>
                  <a:lumOff val="35000"/>
                </a:schemeClr>
              </a:solidFill>
              <a:latin typeface="+mn-lt"/>
              <a:ea typeface="+mn-ea"/>
              <a:cs typeface="+mn-cs"/>
            </a:rPr>
            <a:t>The largest impact is in the first year of the scenario, due to the perfect foresight assumption and the lifetime ECL approach for stage 2 and stage 3 exposures.</a:t>
          </a:r>
          <a:endParaRPr lang="en-US" sz="1400" b="0" kern="1200" dirty="0">
            <a:solidFill>
              <a:schemeClr val="tx1">
                <a:lumMod val="65000"/>
                <a:lumOff val="35000"/>
              </a:schemeClr>
            </a:solidFill>
            <a:latin typeface="+mn-lt"/>
            <a:ea typeface="+mn-ea"/>
            <a:cs typeface="+mn-cs"/>
          </a:endParaRPr>
        </a:p>
      </dgm:t>
    </dgm:pt>
    <dgm:pt modelId="{89D1C1F4-66D9-4D8B-8094-2652B1C54225}" type="parTrans" cxnId="{04AF55C4-A89D-4510-95D6-6C2D619F1F0D}">
      <dgm:prSet/>
      <dgm:spPr/>
      <dgm:t>
        <a:bodyPr/>
        <a:lstStyle/>
        <a:p>
          <a:endParaRPr lang="en-US"/>
        </a:p>
      </dgm:t>
    </dgm:pt>
    <dgm:pt modelId="{4EE4C7CF-5829-46AA-A0E2-F66F6AE307CE}" type="sibTrans" cxnId="{04AF55C4-A89D-4510-95D6-6C2D619F1F0D}">
      <dgm:prSet/>
      <dgm:spPr/>
      <dgm:t>
        <a:bodyPr/>
        <a:lstStyle/>
        <a:p>
          <a:endParaRPr lang="en-US"/>
        </a:p>
      </dgm:t>
    </dgm:pt>
    <dgm:pt modelId="{A5F836FE-6069-47D0-8261-8CB138BDA3D6}">
      <dgm:prSet custT="1"/>
      <dgm:spPr/>
      <dgm:t>
        <a:bodyPr/>
        <a:lstStyle/>
        <a:p>
          <a:r>
            <a:rPr lang="en-GB" sz="1400" b="0" kern="1200" dirty="0" smtClean="0">
              <a:solidFill>
                <a:schemeClr val="tx1">
                  <a:lumMod val="65000"/>
                  <a:lumOff val="35000"/>
                </a:schemeClr>
              </a:solidFill>
              <a:latin typeface="+mn-lt"/>
              <a:ea typeface="+mn-ea"/>
              <a:cs typeface="+mn-cs"/>
            </a:rPr>
            <a:t>Exposures towards counterparties in UK, Italy, France, US, Spain and Germany show the largest losses in absolute terms, reflecting the relevance of the volume of the exposures towards those countries. The credit risk impact also reflects the severity of the scenario in the country of the counterparties as well as the distribution of exposures across asset classes.</a:t>
          </a:r>
          <a:endParaRPr lang="en-US" sz="1400" b="0" kern="1200" dirty="0">
            <a:solidFill>
              <a:schemeClr val="tx1">
                <a:lumMod val="65000"/>
                <a:lumOff val="35000"/>
              </a:schemeClr>
            </a:solidFill>
            <a:latin typeface="+mn-lt"/>
            <a:ea typeface="+mn-ea"/>
            <a:cs typeface="+mn-cs"/>
          </a:endParaRPr>
        </a:p>
      </dgm:t>
    </dgm:pt>
    <dgm:pt modelId="{C5A863DE-9D39-4A89-81F8-BDA374AE0C6D}" type="parTrans" cxnId="{C14BB8B5-8F2C-47E2-89E1-9DCCD7C7DB56}">
      <dgm:prSet/>
      <dgm:spPr/>
      <dgm:t>
        <a:bodyPr/>
        <a:lstStyle/>
        <a:p>
          <a:endParaRPr lang="en-US"/>
        </a:p>
      </dgm:t>
    </dgm:pt>
    <dgm:pt modelId="{69A0EA17-D696-44A4-98A7-35E6BB4E11ED}" type="sibTrans" cxnId="{C14BB8B5-8F2C-47E2-89E1-9DCCD7C7DB56}">
      <dgm:prSet/>
      <dgm:spPr/>
      <dgm:t>
        <a:bodyPr/>
        <a:lstStyle/>
        <a:p>
          <a:endParaRPr lang="en-US"/>
        </a:p>
      </dgm:t>
    </dgm:pt>
    <dgm:pt modelId="{6DBB6FB2-1171-4778-A04D-A32584D56214}">
      <dgm:prSet custT="1"/>
      <dgm:spPr/>
      <dgm:t>
        <a:bodyPr/>
        <a:lstStyle/>
        <a:p>
          <a:r>
            <a:rPr lang="en-GB" sz="1400" b="0" kern="1200" dirty="0" smtClean="0">
              <a:solidFill>
                <a:schemeClr val="tx1">
                  <a:lumMod val="65000"/>
                  <a:lumOff val="35000"/>
                </a:schemeClr>
              </a:solidFill>
              <a:latin typeface="+mn-lt"/>
              <a:ea typeface="+mn-ea"/>
              <a:cs typeface="+mn-cs"/>
            </a:rPr>
            <a:t>Cumulative credit risk losses over the three years of the exercise in the adverse scenario are 358bn EUR, </a:t>
          </a:r>
          <a:r>
            <a:rPr lang="en-US" sz="1400" b="0" kern="1200" dirty="0" smtClean="0">
              <a:solidFill>
                <a:schemeClr val="tx1">
                  <a:lumMod val="65000"/>
                  <a:lumOff val="35000"/>
                </a:schemeClr>
              </a:solidFill>
              <a:latin typeface="+mn-lt"/>
              <a:ea typeface="+mn-ea"/>
              <a:cs typeface="+mn-cs"/>
            </a:rPr>
            <a:t>‐</a:t>
          </a:r>
          <a:r>
            <a:rPr lang="en-GB" sz="1400" b="0" kern="1200" dirty="0" smtClean="0">
              <a:solidFill>
                <a:schemeClr val="tx1">
                  <a:lumMod val="65000"/>
                  <a:lumOff val="35000"/>
                </a:schemeClr>
              </a:solidFill>
              <a:latin typeface="+mn-lt"/>
              <a:ea typeface="+mn-ea"/>
              <a:cs typeface="+mn-cs"/>
            </a:rPr>
            <a:t> 425bps impact on the CET1 capital ratio. </a:t>
          </a:r>
          <a:endParaRPr lang="en-US" sz="1400" b="0" kern="1200" dirty="0">
            <a:solidFill>
              <a:schemeClr val="tx1">
                <a:lumMod val="65000"/>
                <a:lumOff val="35000"/>
              </a:schemeClr>
            </a:solidFill>
            <a:latin typeface="+mn-lt"/>
            <a:ea typeface="+mn-ea"/>
            <a:cs typeface="+mn-cs"/>
          </a:endParaRPr>
        </a:p>
      </dgm:t>
    </dgm:pt>
    <dgm:pt modelId="{B336C370-B95F-450F-95B7-C32145008F7D}" type="parTrans" cxnId="{A7D03512-1EDD-40C0-ADB5-753B2BDD3470}">
      <dgm:prSet/>
      <dgm:spPr/>
      <dgm:t>
        <a:bodyPr/>
        <a:lstStyle/>
        <a:p>
          <a:endParaRPr lang="en-US"/>
        </a:p>
      </dgm:t>
    </dgm:pt>
    <dgm:pt modelId="{BBE3FDF1-16F6-4041-9B3D-D4B5203A5E4B}" type="sibTrans" cxnId="{A7D03512-1EDD-40C0-ADB5-753B2BDD3470}">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07E7A849-3277-4616-8EE8-A69898DC164B}" type="pres">
      <dgm:prSet presAssocID="{6DBB6FB2-1171-4778-A04D-A32584D56214}" presName="thickLine" presStyleLbl="alignNode1" presStyleIdx="0" presStyleCnt="3"/>
      <dgm:spPr/>
    </dgm:pt>
    <dgm:pt modelId="{A6E801F8-1360-4F62-879B-6A6E0E59AC2A}" type="pres">
      <dgm:prSet presAssocID="{6DBB6FB2-1171-4778-A04D-A32584D56214}" presName="horz1" presStyleCnt="0"/>
      <dgm:spPr/>
    </dgm:pt>
    <dgm:pt modelId="{D6D0FE34-5428-4D7F-ADC0-662FE394126A}" type="pres">
      <dgm:prSet presAssocID="{6DBB6FB2-1171-4778-A04D-A32584D56214}" presName="tx1" presStyleLbl="revTx" presStyleIdx="0" presStyleCnt="3"/>
      <dgm:spPr/>
      <dgm:t>
        <a:bodyPr/>
        <a:lstStyle/>
        <a:p>
          <a:endParaRPr lang="en-US"/>
        </a:p>
      </dgm:t>
    </dgm:pt>
    <dgm:pt modelId="{BA997767-148F-4F2F-B24F-4C3EB0FC0709}" type="pres">
      <dgm:prSet presAssocID="{6DBB6FB2-1171-4778-A04D-A32584D56214}" presName="vert1" presStyleCnt="0"/>
      <dgm:spPr/>
    </dgm:pt>
    <dgm:pt modelId="{D7DEF077-9266-495A-B669-F0F71300C692}" type="pres">
      <dgm:prSet presAssocID="{87323701-DD51-44CF-954B-3F7055ADF765}" presName="thickLine" presStyleLbl="alignNode1" presStyleIdx="1" presStyleCnt="3"/>
      <dgm:spPr/>
    </dgm:pt>
    <dgm:pt modelId="{71F8C489-D7EC-4808-97FF-DA32C487AC44}" type="pres">
      <dgm:prSet presAssocID="{87323701-DD51-44CF-954B-3F7055ADF765}" presName="horz1" presStyleCnt="0"/>
      <dgm:spPr/>
    </dgm:pt>
    <dgm:pt modelId="{F993F200-0882-4E80-9E38-9AFABC9CA674}" type="pres">
      <dgm:prSet presAssocID="{87323701-DD51-44CF-954B-3F7055ADF765}" presName="tx1" presStyleLbl="revTx" presStyleIdx="1" presStyleCnt="3"/>
      <dgm:spPr/>
      <dgm:t>
        <a:bodyPr/>
        <a:lstStyle/>
        <a:p>
          <a:endParaRPr lang="en-US"/>
        </a:p>
      </dgm:t>
    </dgm:pt>
    <dgm:pt modelId="{F250B0CC-9CC2-4F66-85B9-07BB648BAFAF}" type="pres">
      <dgm:prSet presAssocID="{87323701-DD51-44CF-954B-3F7055ADF765}" presName="vert1" presStyleCnt="0"/>
      <dgm:spPr/>
    </dgm:pt>
    <dgm:pt modelId="{96991BEF-E187-4F92-8A69-F48FA1DDA3B3}" type="pres">
      <dgm:prSet presAssocID="{A5F836FE-6069-47D0-8261-8CB138BDA3D6}" presName="thickLine" presStyleLbl="alignNode1" presStyleIdx="2" presStyleCnt="3"/>
      <dgm:spPr/>
    </dgm:pt>
    <dgm:pt modelId="{E371BA73-A99D-49AB-B556-C69D3D0366F4}" type="pres">
      <dgm:prSet presAssocID="{A5F836FE-6069-47D0-8261-8CB138BDA3D6}" presName="horz1" presStyleCnt="0"/>
      <dgm:spPr/>
    </dgm:pt>
    <dgm:pt modelId="{C6E814E0-20D0-4FCE-8792-9E8535C8D62B}" type="pres">
      <dgm:prSet presAssocID="{A5F836FE-6069-47D0-8261-8CB138BDA3D6}" presName="tx1" presStyleLbl="revTx" presStyleIdx="2" presStyleCnt="3"/>
      <dgm:spPr/>
      <dgm:t>
        <a:bodyPr/>
        <a:lstStyle/>
        <a:p>
          <a:endParaRPr lang="en-US"/>
        </a:p>
      </dgm:t>
    </dgm:pt>
    <dgm:pt modelId="{918F9AF6-3F0E-4E7F-9CAF-BDDF24054A56}" type="pres">
      <dgm:prSet presAssocID="{A5F836FE-6069-47D0-8261-8CB138BDA3D6}" presName="vert1" presStyleCnt="0"/>
      <dgm:spPr/>
    </dgm:pt>
  </dgm:ptLst>
  <dgm:cxnLst>
    <dgm:cxn modelId="{DF433398-0E12-45F6-9524-124CA141AF76}" type="presOf" srcId="{A5F836FE-6069-47D0-8261-8CB138BDA3D6}" destId="{C6E814E0-20D0-4FCE-8792-9E8535C8D62B}" srcOrd="0" destOrd="0" presId="urn:microsoft.com/office/officeart/2008/layout/LinedList"/>
    <dgm:cxn modelId="{C14BB8B5-8F2C-47E2-89E1-9DCCD7C7DB56}" srcId="{87B3F90B-9C5C-4E90-857F-CDFF422B1E87}" destId="{A5F836FE-6069-47D0-8261-8CB138BDA3D6}" srcOrd="2" destOrd="0" parTransId="{C5A863DE-9D39-4A89-81F8-BDA374AE0C6D}" sibTransId="{69A0EA17-D696-44A4-98A7-35E6BB4E11ED}"/>
    <dgm:cxn modelId="{E877AF70-2D44-4B95-A214-6493D584F3B6}" type="presOf" srcId="{6DBB6FB2-1171-4778-A04D-A32584D56214}" destId="{D6D0FE34-5428-4D7F-ADC0-662FE394126A}" srcOrd="0" destOrd="0" presId="urn:microsoft.com/office/officeart/2008/layout/LinedList"/>
    <dgm:cxn modelId="{CD789EE2-6AD5-4B0C-9D62-19423ED24751}" type="presOf" srcId="{87B3F90B-9C5C-4E90-857F-CDFF422B1E87}" destId="{1D27B17F-A783-41BC-A159-FAD9AAA6D05B}" srcOrd="0" destOrd="0" presId="urn:microsoft.com/office/officeart/2008/layout/LinedList"/>
    <dgm:cxn modelId="{A7748EFD-26AE-4DD6-8321-7AFD77C83655}" type="presOf" srcId="{87323701-DD51-44CF-954B-3F7055ADF765}" destId="{F993F200-0882-4E80-9E38-9AFABC9CA674}" srcOrd="0" destOrd="0" presId="urn:microsoft.com/office/officeart/2008/layout/LinedList"/>
    <dgm:cxn modelId="{04AF55C4-A89D-4510-95D6-6C2D619F1F0D}" srcId="{87B3F90B-9C5C-4E90-857F-CDFF422B1E87}" destId="{87323701-DD51-44CF-954B-3F7055ADF765}" srcOrd="1" destOrd="0" parTransId="{89D1C1F4-66D9-4D8B-8094-2652B1C54225}" sibTransId="{4EE4C7CF-5829-46AA-A0E2-F66F6AE307CE}"/>
    <dgm:cxn modelId="{A7D03512-1EDD-40C0-ADB5-753B2BDD3470}" srcId="{87B3F90B-9C5C-4E90-857F-CDFF422B1E87}" destId="{6DBB6FB2-1171-4778-A04D-A32584D56214}" srcOrd="0" destOrd="0" parTransId="{B336C370-B95F-450F-95B7-C32145008F7D}" sibTransId="{BBE3FDF1-16F6-4041-9B3D-D4B5203A5E4B}"/>
    <dgm:cxn modelId="{AF10321E-E561-4FF6-A60D-1B1D0211D5CB}" type="presParOf" srcId="{1D27B17F-A783-41BC-A159-FAD9AAA6D05B}" destId="{07E7A849-3277-4616-8EE8-A69898DC164B}" srcOrd="0" destOrd="0" presId="urn:microsoft.com/office/officeart/2008/layout/LinedList"/>
    <dgm:cxn modelId="{62463763-34C5-410B-AB34-917AB6F44AEE}" type="presParOf" srcId="{1D27B17F-A783-41BC-A159-FAD9AAA6D05B}" destId="{A6E801F8-1360-4F62-879B-6A6E0E59AC2A}" srcOrd="1" destOrd="0" presId="urn:microsoft.com/office/officeart/2008/layout/LinedList"/>
    <dgm:cxn modelId="{66249D55-F322-407B-A7BB-465A5C2FCF75}" type="presParOf" srcId="{A6E801F8-1360-4F62-879B-6A6E0E59AC2A}" destId="{D6D0FE34-5428-4D7F-ADC0-662FE394126A}" srcOrd="0" destOrd="0" presId="urn:microsoft.com/office/officeart/2008/layout/LinedList"/>
    <dgm:cxn modelId="{0251209C-8F90-42BA-8ADB-EB51BE130EDD}" type="presParOf" srcId="{A6E801F8-1360-4F62-879B-6A6E0E59AC2A}" destId="{BA997767-148F-4F2F-B24F-4C3EB0FC0709}" srcOrd="1" destOrd="0" presId="urn:microsoft.com/office/officeart/2008/layout/LinedList"/>
    <dgm:cxn modelId="{A3383ABD-FE11-4E54-8369-5913B27F4770}" type="presParOf" srcId="{1D27B17F-A783-41BC-A159-FAD9AAA6D05B}" destId="{D7DEF077-9266-495A-B669-F0F71300C692}" srcOrd="2" destOrd="0" presId="urn:microsoft.com/office/officeart/2008/layout/LinedList"/>
    <dgm:cxn modelId="{E59B18FA-BFE8-40F5-88FC-DABDC38FDB50}" type="presParOf" srcId="{1D27B17F-A783-41BC-A159-FAD9AAA6D05B}" destId="{71F8C489-D7EC-4808-97FF-DA32C487AC44}" srcOrd="3" destOrd="0" presId="urn:microsoft.com/office/officeart/2008/layout/LinedList"/>
    <dgm:cxn modelId="{88011CA8-2E90-4D8F-B893-102FBBABAFE5}" type="presParOf" srcId="{71F8C489-D7EC-4808-97FF-DA32C487AC44}" destId="{F993F200-0882-4E80-9E38-9AFABC9CA674}" srcOrd="0" destOrd="0" presId="urn:microsoft.com/office/officeart/2008/layout/LinedList"/>
    <dgm:cxn modelId="{ACED91ED-CD51-4DD6-80A4-D785824A178B}" type="presParOf" srcId="{71F8C489-D7EC-4808-97FF-DA32C487AC44}" destId="{F250B0CC-9CC2-4F66-85B9-07BB648BAFAF}" srcOrd="1" destOrd="0" presId="urn:microsoft.com/office/officeart/2008/layout/LinedList"/>
    <dgm:cxn modelId="{1E2DAFB8-AE06-497A-8273-00614B7F4BF8}" type="presParOf" srcId="{1D27B17F-A783-41BC-A159-FAD9AAA6D05B}" destId="{96991BEF-E187-4F92-8A69-F48FA1DDA3B3}" srcOrd="4" destOrd="0" presId="urn:microsoft.com/office/officeart/2008/layout/LinedList"/>
    <dgm:cxn modelId="{A2817408-285C-477D-B5BB-2239D2FAF4A5}" type="presParOf" srcId="{1D27B17F-A783-41BC-A159-FAD9AAA6D05B}" destId="{E371BA73-A99D-49AB-B556-C69D3D0366F4}" srcOrd="5" destOrd="0" presId="urn:microsoft.com/office/officeart/2008/layout/LinedList"/>
    <dgm:cxn modelId="{223F4ED9-5FAC-46B5-81BE-AA98FA57DDB2}" type="presParOf" srcId="{E371BA73-A99D-49AB-B556-C69D3D0366F4}" destId="{C6E814E0-20D0-4FCE-8792-9E8535C8D62B}" srcOrd="0" destOrd="0" presId="urn:microsoft.com/office/officeart/2008/layout/LinedList"/>
    <dgm:cxn modelId="{FAF9D6B9-FB19-4ED2-8C60-2D453AE49254}" type="presParOf" srcId="{E371BA73-A99D-49AB-B556-C69D3D0366F4}" destId="{918F9AF6-3F0E-4E7F-9CAF-BDDF24054A5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DBB6FB2-1171-4778-A04D-A32584D56214}">
      <dgm:prSet/>
      <dgm:spPr/>
      <dgm:t>
        <a:bodyPr/>
        <a:lstStyle/>
        <a:p>
          <a:r>
            <a:rPr lang="en-US" dirty="0" smtClean="0"/>
            <a:t>Share of stage 1 exposures decreased over the stress test horizon by 10pp, and moved to stage 2 and stage 3 exposures. Share of stage 2 and stage 3 exposures increased over the three years of the adverse scenario by 6pp and 4pp respectively. </a:t>
          </a:r>
          <a:endParaRPr lang="en-US" dirty="0"/>
        </a:p>
      </dgm:t>
    </dgm:pt>
    <dgm:pt modelId="{B336C370-B95F-450F-95B7-C32145008F7D}" type="parTrans" cxnId="{A7D03512-1EDD-40C0-ADB5-753B2BDD3470}">
      <dgm:prSet/>
      <dgm:spPr/>
      <dgm:t>
        <a:bodyPr/>
        <a:lstStyle/>
        <a:p>
          <a:endParaRPr lang="en-US"/>
        </a:p>
      </dgm:t>
    </dgm:pt>
    <dgm:pt modelId="{BBE3FDF1-16F6-4041-9B3D-D4B5203A5E4B}" type="sibTrans" cxnId="{A7D03512-1EDD-40C0-ADB5-753B2BDD3470}">
      <dgm:prSet/>
      <dgm:spPr/>
      <dgm:t>
        <a:bodyPr/>
        <a:lstStyle/>
        <a:p>
          <a:endParaRPr lang="en-US"/>
        </a:p>
      </dgm:t>
    </dgm:pt>
    <dgm:pt modelId="{A3C4A41D-C479-4335-A175-2BADB0BA5637}">
      <dgm:prSet/>
      <dgm:spPr/>
      <dgm:t>
        <a:bodyPr/>
        <a:lstStyle/>
        <a:p>
          <a:r>
            <a:rPr lang="en-US" dirty="0" smtClean="0"/>
            <a:t>For stage 1 and stage 2 exposures, the coverage ratio stays more or less stable over the stress test horizon. For stage 3 it steadily decreases. This is driven by the high increase, in the share of stage 3 exposures (+133%) and the lower loss rates being applied to new defaults in comparison to the loss rates of the initial defaults.</a:t>
          </a:r>
          <a:endParaRPr lang="en-GB" dirty="0"/>
        </a:p>
      </dgm:t>
    </dgm:pt>
    <dgm:pt modelId="{BFD61C30-5399-4BA4-BE56-44B19B1FCD76}" type="parTrans" cxnId="{768CB69F-196E-428E-8531-3E28949C9AA0}">
      <dgm:prSet/>
      <dgm:spPr/>
      <dgm:t>
        <a:bodyPr/>
        <a:lstStyle/>
        <a:p>
          <a:endParaRPr lang="en-US"/>
        </a:p>
      </dgm:t>
    </dgm:pt>
    <dgm:pt modelId="{A700A7C4-F8D2-4C5A-BF4A-066423EA4A8A}" type="sibTrans" cxnId="{768CB69F-196E-428E-8531-3E28949C9AA0}">
      <dgm:prSet/>
      <dgm:spPr/>
      <dgm:t>
        <a:bodyPr/>
        <a:lstStyle/>
        <a:p>
          <a:endParaRPr lang="en-US"/>
        </a:p>
      </dgm:t>
    </dgm:pt>
    <dgm:pt modelId="{E66D5569-875E-44AE-8F98-90A9485B6A25}">
      <dgm:prSet/>
      <dgm:spPr/>
      <dgm:t>
        <a:bodyPr/>
        <a:lstStyle/>
        <a:p>
          <a:r>
            <a:rPr lang="en-US" dirty="0" smtClean="0"/>
            <a:t>While stage 2 exposures can move to stage 1 and stage 3, exposures in stage 3 (or exposures transferred to stage 3) cannot be cured.</a:t>
          </a:r>
          <a:r>
            <a:rPr lang="en-GB" dirty="0" smtClean="0"/>
            <a:t> A</a:t>
          </a:r>
          <a:r>
            <a:rPr lang="en-US" dirty="0" err="1" smtClean="0"/>
            <a:t>ll</a:t>
          </a:r>
          <a:r>
            <a:rPr lang="en-US" dirty="0" smtClean="0"/>
            <a:t> non-performing exposures should be classified as stage 3 exposures. </a:t>
          </a:r>
          <a:endParaRPr lang="en-US" dirty="0"/>
        </a:p>
      </dgm:t>
    </dgm:pt>
    <dgm:pt modelId="{5BED4B73-FCA6-4FB0-A0C7-855D18FBB846}" type="parTrans" cxnId="{476B4DB5-C074-491D-9D0E-B49EB6F99292}">
      <dgm:prSet/>
      <dgm:spPr/>
      <dgm:t>
        <a:bodyPr/>
        <a:lstStyle/>
        <a:p>
          <a:endParaRPr lang="en-US"/>
        </a:p>
      </dgm:t>
    </dgm:pt>
    <dgm:pt modelId="{6002BA4E-D5A8-4297-B7BE-11C69AF71F03}" type="sibTrans" cxnId="{476B4DB5-C074-491D-9D0E-B49EB6F99292}">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07E7A849-3277-4616-8EE8-A69898DC164B}" type="pres">
      <dgm:prSet presAssocID="{6DBB6FB2-1171-4778-A04D-A32584D56214}" presName="thickLine" presStyleLbl="alignNode1" presStyleIdx="0" presStyleCnt="3"/>
      <dgm:spPr/>
    </dgm:pt>
    <dgm:pt modelId="{A6E801F8-1360-4F62-879B-6A6E0E59AC2A}" type="pres">
      <dgm:prSet presAssocID="{6DBB6FB2-1171-4778-A04D-A32584D56214}" presName="horz1" presStyleCnt="0"/>
      <dgm:spPr/>
    </dgm:pt>
    <dgm:pt modelId="{D6D0FE34-5428-4D7F-ADC0-662FE394126A}" type="pres">
      <dgm:prSet presAssocID="{6DBB6FB2-1171-4778-A04D-A32584D56214}" presName="tx1" presStyleLbl="revTx" presStyleIdx="0" presStyleCnt="3"/>
      <dgm:spPr/>
      <dgm:t>
        <a:bodyPr/>
        <a:lstStyle/>
        <a:p>
          <a:endParaRPr lang="en-US"/>
        </a:p>
      </dgm:t>
    </dgm:pt>
    <dgm:pt modelId="{BA997767-148F-4F2F-B24F-4C3EB0FC0709}" type="pres">
      <dgm:prSet presAssocID="{6DBB6FB2-1171-4778-A04D-A32584D56214}" presName="vert1" presStyleCnt="0"/>
      <dgm:spPr/>
    </dgm:pt>
    <dgm:pt modelId="{7726D026-B511-4A1C-A409-D3A4BFFC1CA8}" type="pres">
      <dgm:prSet presAssocID="{E66D5569-875E-44AE-8F98-90A9485B6A25}" presName="thickLine" presStyleLbl="alignNode1" presStyleIdx="1" presStyleCnt="3"/>
      <dgm:spPr/>
    </dgm:pt>
    <dgm:pt modelId="{BBEB632E-04AA-42C9-A8BD-1B5982D74994}" type="pres">
      <dgm:prSet presAssocID="{E66D5569-875E-44AE-8F98-90A9485B6A25}" presName="horz1" presStyleCnt="0"/>
      <dgm:spPr/>
    </dgm:pt>
    <dgm:pt modelId="{2D495CC5-D9D0-4D0D-874B-CDE4990EC274}" type="pres">
      <dgm:prSet presAssocID="{E66D5569-875E-44AE-8F98-90A9485B6A25}" presName="tx1" presStyleLbl="revTx" presStyleIdx="1" presStyleCnt="3"/>
      <dgm:spPr/>
      <dgm:t>
        <a:bodyPr/>
        <a:lstStyle/>
        <a:p>
          <a:endParaRPr lang="en-US"/>
        </a:p>
      </dgm:t>
    </dgm:pt>
    <dgm:pt modelId="{5267AEC8-AAD9-4CE6-BEBA-69B73633E9BA}" type="pres">
      <dgm:prSet presAssocID="{E66D5569-875E-44AE-8F98-90A9485B6A25}" presName="vert1" presStyleCnt="0"/>
      <dgm:spPr/>
    </dgm:pt>
    <dgm:pt modelId="{C4601D08-66DA-4198-B713-0CC9D3351D7C}" type="pres">
      <dgm:prSet presAssocID="{A3C4A41D-C479-4335-A175-2BADB0BA5637}" presName="thickLine" presStyleLbl="alignNode1" presStyleIdx="2" presStyleCnt="3"/>
      <dgm:spPr/>
    </dgm:pt>
    <dgm:pt modelId="{2E0CEDC0-491D-4B32-A79B-A8F49110ABB5}" type="pres">
      <dgm:prSet presAssocID="{A3C4A41D-C479-4335-A175-2BADB0BA5637}" presName="horz1" presStyleCnt="0"/>
      <dgm:spPr/>
    </dgm:pt>
    <dgm:pt modelId="{E7E0AF1E-AE2E-4E5A-8122-DB3EF3AA04F6}" type="pres">
      <dgm:prSet presAssocID="{A3C4A41D-C479-4335-A175-2BADB0BA5637}" presName="tx1" presStyleLbl="revTx" presStyleIdx="2" presStyleCnt="3"/>
      <dgm:spPr/>
      <dgm:t>
        <a:bodyPr/>
        <a:lstStyle/>
        <a:p>
          <a:endParaRPr lang="en-US"/>
        </a:p>
      </dgm:t>
    </dgm:pt>
    <dgm:pt modelId="{8BA8FE8F-7597-4D78-9E8A-930580FFE989}" type="pres">
      <dgm:prSet presAssocID="{A3C4A41D-C479-4335-A175-2BADB0BA5637}" presName="vert1" presStyleCnt="0"/>
      <dgm:spPr/>
    </dgm:pt>
  </dgm:ptLst>
  <dgm:cxnLst>
    <dgm:cxn modelId="{768CB69F-196E-428E-8531-3E28949C9AA0}" srcId="{87B3F90B-9C5C-4E90-857F-CDFF422B1E87}" destId="{A3C4A41D-C479-4335-A175-2BADB0BA5637}" srcOrd="2" destOrd="0" parTransId="{BFD61C30-5399-4BA4-BE56-44B19B1FCD76}" sibTransId="{A700A7C4-F8D2-4C5A-BF4A-066423EA4A8A}"/>
    <dgm:cxn modelId="{476B4DB5-C074-491D-9D0E-B49EB6F99292}" srcId="{87B3F90B-9C5C-4E90-857F-CDFF422B1E87}" destId="{E66D5569-875E-44AE-8F98-90A9485B6A25}" srcOrd="1" destOrd="0" parTransId="{5BED4B73-FCA6-4FB0-A0C7-855D18FBB846}" sibTransId="{6002BA4E-D5A8-4297-B7BE-11C69AF71F03}"/>
    <dgm:cxn modelId="{E877AF70-2D44-4B95-A214-6493D584F3B6}" type="presOf" srcId="{6DBB6FB2-1171-4778-A04D-A32584D56214}" destId="{D6D0FE34-5428-4D7F-ADC0-662FE394126A}" srcOrd="0" destOrd="0" presId="urn:microsoft.com/office/officeart/2008/layout/LinedList"/>
    <dgm:cxn modelId="{CD789EE2-6AD5-4B0C-9D62-19423ED24751}" type="presOf" srcId="{87B3F90B-9C5C-4E90-857F-CDFF422B1E87}" destId="{1D27B17F-A783-41BC-A159-FAD9AAA6D05B}" srcOrd="0" destOrd="0" presId="urn:microsoft.com/office/officeart/2008/layout/LinedList"/>
    <dgm:cxn modelId="{F73B97F1-7768-429A-84CA-09BF837BB75A}" type="presOf" srcId="{E66D5569-875E-44AE-8F98-90A9485B6A25}" destId="{2D495CC5-D9D0-4D0D-874B-CDE4990EC274}" srcOrd="0" destOrd="0" presId="urn:microsoft.com/office/officeart/2008/layout/LinedList"/>
    <dgm:cxn modelId="{E62F219B-787F-4F96-A32C-6E25E8C8982C}" type="presOf" srcId="{A3C4A41D-C479-4335-A175-2BADB0BA5637}" destId="{E7E0AF1E-AE2E-4E5A-8122-DB3EF3AA04F6}" srcOrd="0" destOrd="0" presId="urn:microsoft.com/office/officeart/2008/layout/LinedList"/>
    <dgm:cxn modelId="{A7D03512-1EDD-40C0-ADB5-753B2BDD3470}" srcId="{87B3F90B-9C5C-4E90-857F-CDFF422B1E87}" destId="{6DBB6FB2-1171-4778-A04D-A32584D56214}" srcOrd="0" destOrd="0" parTransId="{B336C370-B95F-450F-95B7-C32145008F7D}" sibTransId="{BBE3FDF1-16F6-4041-9B3D-D4B5203A5E4B}"/>
    <dgm:cxn modelId="{AF10321E-E561-4FF6-A60D-1B1D0211D5CB}" type="presParOf" srcId="{1D27B17F-A783-41BC-A159-FAD9AAA6D05B}" destId="{07E7A849-3277-4616-8EE8-A69898DC164B}" srcOrd="0" destOrd="0" presId="urn:microsoft.com/office/officeart/2008/layout/LinedList"/>
    <dgm:cxn modelId="{62463763-34C5-410B-AB34-917AB6F44AEE}" type="presParOf" srcId="{1D27B17F-A783-41BC-A159-FAD9AAA6D05B}" destId="{A6E801F8-1360-4F62-879B-6A6E0E59AC2A}" srcOrd="1" destOrd="0" presId="urn:microsoft.com/office/officeart/2008/layout/LinedList"/>
    <dgm:cxn modelId="{66249D55-F322-407B-A7BB-465A5C2FCF75}" type="presParOf" srcId="{A6E801F8-1360-4F62-879B-6A6E0E59AC2A}" destId="{D6D0FE34-5428-4D7F-ADC0-662FE394126A}" srcOrd="0" destOrd="0" presId="urn:microsoft.com/office/officeart/2008/layout/LinedList"/>
    <dgm:cxn modelId="{0251209C-8F90-42BA-8ADB-EB51BE130EDD}" type="presParOf" srcId="{A6E801F8-1360-4F62-879B-6A6E0E59AC2A}" destId="{BA997767-148F-4F2F-B24F-4C3EB0FC0709}" srcOrd="1" destOrd="0" presId="urn:microsoft.com/office/officeart/2008/layout/LinedList"/>
    <dgm:cxn modelId="{9E206DFE-A968-4E99-92D0-B5F5463F8468}" type="presParOf" srcId="{1D27B17F-A783-41BC-A159-FAD9AAA6D05B}" destId="{7726D026-B511-4A1C-A409-D3A4BFFC1CA8}" srcOrd="2" destOrd="0" presId="urn:microsoft.com/office/officeart/2008/layout/LinedList"/>
    <dgm:cxn modelId="{51510939-FC1A-4DA3-A523-FFF6FBFF178C}" type="presParOf" srcId="{1D27B17F-A783-41BC-A159-FAD9AAA6D05B}" destId="{BBEB632E-04AA-42C9-A8BD-1B5982D74994}" srcOrd="3" destOrd="0" presId="urn:microsoft.com/office/officeart/2008/layout/LinedList"/>
    <dgm:cxn modelId="{E943F0A1-ED8B-4357-9199-5D4270B8A6CF}" type="presParOf" srcId="{BBEB632E-04AA-42C9-A8BD-1B5982D74994}" destId="{2D495CC5-D9D0-4D0D-874B-CDE4990EC274}" srcOrd="0" destOrd="0" presId="urn:microsoft.com/office/officeart/2008/layout/LinedList"/>
    <dgm:cxn modelId="{6A2D6767-07A0-4FF5-A70A-1F3E65F8E5E6}" type="presParOf" srcId="{BBEB632E-04AA-42C9-A8BD-1B5982D74994}" destId="{5267AEC8-AAD9-4CE6-BEBA-69B73633E9BA}" srcOrd="1" destOrd="0" presId="urn:microsoft.com/office/officeart/2008/layout/LinedList"/>
    <dgm:cxn modelId="{0CCC8C3D-15BB-48D9-864C-91FEBBD22711}" type="presParOf" srcId="{1D27B17F-A783-41BC-A159-FAD9AAA6D05B}" destId="{C4601D08-66DA-4198-B713-0CC9D3351D7C}" srcOrd="4" destOrd="0" presId="urn:microsoft.com/office/officeart/2008/layout/LinedList"/>
    <dgm:cxn modelId="{1E4C8735-E46F-46DB-A973-80634B6528C5}" type="presParOf" srcId="{1D27B17F-A783-41BC-A159-FAD9AAA6D05B}" destId="{2E0CEDC0-491D-4B32-A79B-A8F49110ABB5}" srcOrd="5" destOrd="0" presId="urn:microsoft.com/office/officeart/2008/layout/LinedList"/>
    <dgm:cxn modelId="{53A3AA77-95D0-429B-872D-6BF5B1F8F4C5}" type="presParOf" srcId="{2E0CEDC0-491D-4B32-A79B-A8F49110ABB5}" destId="{E7E0AF1E-AE2E-4E5A-8122-DB3EF3AA04F6}" srcOrd="0" destOrd="0" presId="urn:microsoft.com/office/officeart/2008/layout/LinedList"/>
    <dgm:cxn modelId="{1D3B4548-7430-42C8-BD52-D3AFE7AFD7B6}" type="presParOf" srcId="{2E0CEDC0-491D-4B32-A79B-A8F49110ABB5}" destId="{8BA8FE8F-7597-4D78-9E8A-930580FFE98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7B3F90B-9C5C-4E90-857F-CDFF422B1E8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6DBB6FB2-1171-4778-A04D-A32584D56214}">
      <dgm:prSet/>
      <dgm:spPr/>
      <dgm:t>
        <a:bodyPr/>
        <a:lstStyle/>
        <a:p>
          <a:r>
            <a:rPr lang="en-GB" dirty="0" smtClean="0"/>
            <a:t>Instantaneous shock  in the first year of the adverse scenario led to losses in 2018 followed by 2 years of reduced trading income. 2018 impact of -94 </a:t>
          </a:r>
          <a:r>
            <a:rPr lang="en-GB" dirty="0" err="1" smtClean="0"/>
            <a:t>bn</a:t>
          </a:r>
          <a:r>
            <a:rPr lang="en-GB" dirty="0" smtClean="0"/>
            <a:t> EUR (-110 bps on CET1 ratio), of which -63 </a:t>
          </a:r>
          <a:r>
            <a:rPr lang="en-GB" dirty="0" err="1" smtClean="0"/>
            <a:t>bn</a:t>
          </a:r>
          <a:r>
            <a:rPr lang="en-GB" dirty="0" smtClean="0"/>
            <a:t> EUR (-75 bps) are recognised in P&amp;L and the rest through OCI.</a:t>
          </a:r>
          <a:endParaRPr lang="en-US" dirty="0"/>
        </a:p>
      </dgm:t>
    </dgm:pt>
    <dgm:pt modelId="{B336C370-B95F-450F-95B7-C32145008F7D}" type="parTrans" cxnId="{A7D03512-1EDD-40C0-ADB5-753B2BDD3470}">
      <dgm:prSet/>
      <dgm:spPr/>
      <dgm:t>
        <a:bodyPr/>
        <a:lstStyle/>
        <a:p>
          <a:endParaRPr lang="en-US"/>
        </a:p>
      </dgm:t>
    </dgm:pt>
    <dgm:pt modelId="{BBE3FDF1-16F6-4041-9B3D-D4B5203A5E4B}" type="sibTrans" cxnId="{A7D03512-1EDD-40C0-ADB5-753B2BDD3470}">
      <dgm:prSet/>
      <dgm:spPr/>
      <dgm:t>
        <a:bodyPr/>
        <a:lstStyle/>
        <a:p>
          <a:endParaRPr lang="en-US"/>
        </a:p>
      </dgm:t>
    </dgm:pt>
    <dgm:pt modelId="{74ABA569-58BA-4E71-BE53-8E05CADC8049}">
      <dgm:prSet/>
      <dgm:spPr/>
      <dgm:t>
        <a:bodyPr/>
        <a:lstStyle/>
        <a:p>
          <a:r>
            <a:rPr lang="en-GB" dirty="0" smtClean="0"/>
            <a:t>The losses in the first year are offset  by the positive income in the next years resulting in a net cumulative loss of -14 </a:t>
          </a:r>
          <a:r>
            <a:rPr lang="en-GB" dirty="0" err="1" smtClean="0"/>
            <a:t>bn</a:t>
          </a:r>
          <a:r>
            <a:rPr lang="en-GB" dirty="0" smtClean="0"/>
            <a:t> EUR as of end 2020. </a:t>
          </a:r>
          <a:endParaRPr lang="en-US" dirty="0"/>
        </a:p>
      </dgm:t>
    </dgm:pt>
    <dgm:pt modelId="{14793011-D052-47D4-9B3D-70D57664C0C7}" type="parTrans" cxnId="{6899DEAD-1CFC-4B69-9965-2CC600332C91}">
      <dgm:prSet/>
      <dgm:spPr/>
      <dgm:t>
        <a:bodyPr/>
        <a:lstStyle/>
        <a:p>
          <a:endParaRPr lang="en-US"/>
        </a:p>
      </dgm:t>
    </dgm:pt>
    <dgm:pt modelId="{3897AACD-E7F2-434B-8662-F28A20D757B0}" type="sibTrans" cxnId="{6899DEAD-1CFC-4B69-9965-2CC600332C91}">
      <dgm:prSet/>
      <dgm:spPr/>
      <dgm:t>
        <a:bodyPr/>
        <a:lstStyle/>
        <a:p>
          <a:endParaRPr lang="en-US"/>
        </a:p>
      </dgm:t>
    </dgm:pt>
    <dgm:pt modelId="{0ECA9013-FD37-4431-9844-B47B33838F07}">
      <dgm:prSet/>
      <dgm:spPr/>
      <dgm:t>
        <a:bodyPr/>
        <a:lstStyle/>
        <a:p>
          <a:r>
            <a:rPr lang="en-GB" dirty="0" smtClean="0"/>
            <a:t>Main drivers of MR losses in 2018: OCI (33% of total market risk impact); NTI (36% of total market risk impact ) and CCR (20% of total market risk impact).</a:t>
          </a:r>
          <a:endParaRPr lang="en-US" dirty="0"/>
        </a:p>
      </dgm:t>
    </dgm:pt>
    <dgm:pt modelId="{22203CCA-D7CE-493E-8052-A4BC2310B96E}" type="parTrans" cxnId="{8548EFBE-5BDD-405A-B581-0CC2DC34D768}">
      <dgm:prSet/>
      <dgm:spPr/>
      <dgm:t>
        <a:bodyPr/>
        <a:lstStyle/>
        <a:p>
          <a:endParaRPr lang="en-US"/>
        </a:p>
      </dgm:t>
    </dgm:pt>
    <dgm:pt modelId="{AE3BAC95-14F6-4C4B-823F-377D7B4C6031}" type="sibTrans" cxnId="{8548EFBE-5BDD-405A-B581-0CC2DC34D768}">
      <dgm:prSet/>
      <dgm:spPr/>
      <dgm:t>
        <a:bodyPr/>
        <a:lstStyle/>
        <a:p>
          <a:endParaRPr lang="en-US"/>
        </a:p>
      </dgm:t>
    </dgm:pt>
    <dgm:pt modelId="{1D27B17F-A783-41BC-A159-FAD9AAA6D05B}" type="pres">
      <dgm:prSet presAssocID="{87B3F90B-9C5C-4E90-857F-CDFF422B1E87}" presName="vert0" presStyleCnt="0">
        <dgm:presLayoutVars>
          <dgm:dir/>
          <dgm:animOne val="branch"/>
          <dgm:animLvl val="lvl"/>
        </dgm:presLayoutVars>
      </dgm:prSet>
      <dgm:spPr/>
      <dgm:t>
        <a:bodyPr/>
        <a:lstStyle/>
        <a:p>
          <a:endParaRPr lang="en-GB"/>
        </a:p>
      </dgm:t>
    </dgm:pt>
    <dgm:pt modelId="{07E7A849-3277-4616-8EE8-A69898DC164B}" type="pres">
      <dgm:prSet presAssocID="{6DBB6FB2-1171-4778-A04D-A32584D56214}" presName="thickLine" presStyleLbl="alignNode1" presStyleIdx="0" presStyleCnt="3"/>
      <dgm:spPr/>
    </dgm:pt>
    <dgm:pt modelId="{A6E801F8-1360-4F62-879B-6A6E0E59AC2A}" type="pres">
      <dgm:prSet presAssocID="{6DBB6FB2-1171-4778-A04D-A32584D56214}" presName="horz1" presStyleCnt="0"/>
      <dgm:spPr/>
    </dgm:pt>
    <dgm:pt modelId="{D6D0FE34-5428-4D7F-ADC0-662FE394126A}" type="pres">
      <dgm:prSet presAssocID="{6DBB6FB2-1171-4778-A04D-A32584D56214}" presName="tx1" presStyleLbl="revTx" presStyleIdx="0" presStyleCnt="3"/>
      <dgm:spPr/>
      <dgm:t>
        <a:bodyPr/>
        <a:lstStyle/>
        <a:p>
          <a:endParaRPr lang="en-US"/>
        </a:p>
      </dgm:t>
    </dgm:pt>
    <dgm:pt modelId="{BA997767-148F-4F2F-B24F-4C3EB0FC0709}" type="pres">
      <dgm:prSet presAssocID="{6DBB6FB2-1171-4778-A04D-A32584D56214}" presName="vert1" presStyleCnt="0"/>
      <dgm:spPr/>
    </dgm:pt>
    <dgm:pt modelId="{97386C04-E181-4707-A7B8-73ADDA8F86AF}" type="pres">
      <dgm:prSet presAssocID="{74ABA569-58BA-4E71-BE53-8E05CADC8049}" presName="thickLine" presStyleLbl="alignNode1" presStyleIdx="1" presStyleCnt="3"/>
      <dgm:spPr/>
    </dgm:pt>
    <dgm:pt modelId="{946995FF-B4B8-4B07-AE1C-8A0D636DDD77}" type="pres">
      <dgm:prSet presAssocID="{74ABA569-58BA-4E71-BE53-8E05CADC8049}" presName="horz1" presStyleCnt="0"/>
      <dgm:spPr/>
    </dgm:pt>
    <dgm:pt modelId="{7340C805-7FC7-4263-9A86-9383FDEC0C93}" type="pres">
      <dgm:prSet presAssocID="{74ABA569-58BA-4E71-BE53-8E05CADC8049}" presName="tx1" presStyleLbl="revTx" presStyleIdx="1" presStyleCnt="3"/>
      <dgm:spPr/>
      <dgm:t>
        <a:bodyPr/>
        <a:lstStyle/>
        <a:p>
          <a:endParaRPr lang="en-US"/>
        </a:p>
      </dgm:t>
    </dgm:pt>
    <dgm:pt modelId="{27FCF2C4-9DC2-4631-BAF7-358D248975DC}" type="pres">
      <dgm:prSet presAssocID="{74ABA569-58BA-4E71-BE53-8E05CADC8049}" presName="vert1" presStyleCnt="0"/>
      <dgm:spPr/>
    </dgm:pt>
    <dgm:pt modelId="{BA923898-1EDF-4967-BF7F-63320495FBB4}" type="pres">
      <dgm:prSet presAssocID="{0ECA9013-FD37-4431-9844-B47B33838F07}" presName="thickLine" presStyleLbl="alignNode1" presStyleIdx="2" presStyleCnt="3"/>
      <dgm:spPr/>
    </dgm:pt>
    <dgm:pt modelId="{0B7F79B0-C24E-4C83-B18F-56FE144470E9}" type="pres">
      <dgm:prSet presAssocID="{0ECA9013-FD37-4431-9844-B47B33838F07}" presName="horz1" presStyleCnt="0"/>
      <dgm:spPr/>
    </dgm:pt>
    <dgm:pt modelId="{11D7FF04-8FA4-45BF-B980-5B19DBB395CE}" type="pres">
      <dgm:prSet presAssocID="{0ECA9013-FD37-4431-9844-B47B33838F07}" presName="tx1" presStyleLbl="revTx" presStyleIdx="2" presStyleCnt="3"/>
      <dgm:spPr/>
      <dgm:t>
        <a:bodyPr/>
        <a:lstStyle/>
        <a:p>
          <a:endParaRPr lang="en-US"/>
        </a:p>
      </dgm:t>
    </dgm:pt>
    <dgm:pt modelId="{A43EA40F-98AD-4239-BA39-94FC3219A80B}" type="pres">
      <dgm:prSet presAssocID="{0ECA9013-FD37-4431-9844-B47B33838F07}" presName="vert1" presStyleCnt="0"/>
      <dgm:spPr/>
    </dgm:pt>
  </dgm:ptLst>
  <dgm:cxnLst>
    <dgm:cxn modelId="{A7D03512-1EDD-40C0-ADB5-753B2BDD3470}" srcId="{87B3F90B-9C5C-4E90-857F-CDFF422B1E87}" destId="{6DBB6FB2-1171-4778-A04D-A32584D56214}" srcOrd="0" destOrd="0" parTransId="{B336C370-B95F-450F-95B7-C32145008F7D}" sibTransId="{BBE3FDF1-16F6-4041-9B3D-D4B5203A5E4B}"/>
    <dgm:cxn modelId="{8548EFBE-5BDD-405A-B581-0CC2DC34D768}" srcId="{87B3F90B-9C5C-4E90-857F-CDFF422B1E87}" destId="{0ECA9013-FD37-4431-9844-B47B33838F07}" srcOrd="2" destOrd="0" parTransId="{22203CCA-D7CE-493E-8052-A4BC2310B96E}" sibTransId="{AE3BAC95-14F6-4C4B-823F-377D7B4C6031}"/>
    <dgm:cxn modelId="{E877AF70-2D44-4B95-A214-6493D584F3B6}" type="presOf" srcId="{6DBB6FB2-1171-4778-A04D-A32584D56214}" destId="{D6D0FE34-5428-4D7F-ADC0-662FE394126A}" srcOrd="0" destOrd="0" presId="urn:microsoft.com/office/officeart/2008/layout/LinedList"/>
    <dgm:cxn modelId="{6899DEAD-1CFC-4B69-9965-2CC600332C91}" srcId="{87B3F90B-9C5C-4E90-857F-CDFF422B1E87}" destId="{74ABA569-58BA-4E71-BE53-8E05CADC8049}" srcOrd="1" destOrd="0" parTransId="{14793011-D052-47D4-9B3D-70D57664C0C7}" sibTransId="{3897AACD-E7F2-434B-8662-F28A20D757B0}"/>
    <dgm:cxn modelId="{BE94E6A7-48DF-4488-9A9F-8E5EFF2E1AFE}" type="presOf" srcId="{0ECA9013-FD37-4431-9844-B47B33838F07}" destId="{11D7FF04-8FA4-45BF-B980-5B19DBB395CE}" srcOrd="0" destOrd="0" presId="urn:microsoft.com/office/officeart/2008/layout/LinedList"/>
    <dgm:cxn modelId="{CD789EE2-6AD5-4B0C-9D62-19423ED24751}" type="presOf" srcId="{87B3F90B-9C5C-4E90-857F-CDFF422B1E87}" destId="{1D27B17F-A783-41BC-A159-FAD9AAA6D05B}" srcOrd="0" destOrd="0" presId="urn:microsoft.com/office/officeart/2008/layout/LinedList"/>
    <dgm:cxn modelId="{A735D8DE-9DEB-4E40-967E-0F68D28D98AF}" type="presOf" srcId="{74ABA569-58BA-4E71-BE53-8E05CADC8049}" destId="{7340C805-7FC7-4263-9A86-9383FDEC0C93}" srcOrd="0" destOrd="0" presId="urn:microsoft.com/office/officeart/2008/layout/LinedList"/>
    <dgm:cxn modelId="{AF10321E-E561-4FF6-A60D-1B1D0211D5CB}" type="presParOf" srcId="{1D27B17F-A783-41BC-A159-FAD9AAA6D05B}" destId="{07E7A849-3277-4616-8EE8-A69898DC164B}" srcOrd="0" destOrd="0" presId="urn:microsoft.com/office/officeart/2008/layout/LinedList"/>
    <dgm:cxn modelId="{62463763-34C5-410B-AB34-917AB6F44AEE}" type="presParOf" srcId="{1D27B17F-A783-41BC-A159-FAD9AAA6D05B}" destId="{A6E801F8-1360-4F62-879B-6A6E0E59AC2A}" srcOrd="1" destOrd="0" presId="urn:microsoft.com/office/officeart/2008/layout/LinedList"/>
    <dgm:cxn modelId="{66249D55-F322-407B-A7BB-465A5C2FCF75}" type="presParOf" srcId="{A6E801F8-1360-4F62-879B-6A6E0E59AC2A}" destId="{D6D0FE34-5428-4D7F-ADC0-662FE394126A}" srcOrd="0" destOrd="0" presId="urn:microsoft.com/office/officeart/2008/layout/LinedList"/>
    <dgm:cxn modelId="{0251209C-8F90-42BA-8ADB-EB51BE130EDD}" type="presParOf" srcId="{A6E801F8-1360-4F62-879B-6A6E0E59AC2A}" destId="{BA997767-148F-4F2F-B24F-4C3EB0FC0709}" srcOrd="1" destOrd="0" presId="urn:microsoft.com/office/officeart/2008/layout/LinedList"/>
    <dgm:cxn modelId="{A2B44C26-0A7D-4140-824C-2F9DA2748954}" type="presParOf" srcId="{1D27B17F-A783-41BC-A159-FAD9AAA6D05B}" destId="{97386C04-E181-4707-A7B8-73ADDA8F86AF}" srcOrd="2" destOrd="0" presId="urn:microsoft.com/office/officeart/2008/layout/LinedList"/>
    <dgm:cxn modelId="{32B2A11F-4226-4417-8E01-60094B17EBF0}" type="presParOf" srcId="{1D27B17F-A783-41BC-A159-FAD9AAA6D05B}" destId="{946995FF-B4B8-4B07-AE1C-8A0D636DDD77}" srcOrd="3" destOrd="0" presId="urn:microsoft.com/office/officeart/2008/layout/LinedList"/>
    <dgm:cxn modelId="{87E1EEC6-1FA0-45F6-A879-FA6746542689}" type="presParOf" srcId="{946995FF-B4B8-4B07-AE1C-8A0D636DDD77}" destId="{7340C805-7FC7-4263-9A86-9383FDEC0C93}" srcOrd="0" destOrd="0" presId="urn:microsoft.com/office/officeart/2008/layout/LinedList"/>
    <dgm:cxn modelId="{C3D8DBA6-31AD-44FA-B29A-043BECCB258B}" type="presParOf" srcId="{946995FF-B4B8-4B07-AE1C-8A0D636DDD77}" destId="{27FCF2C4-9DC2-4631-BAF7-358D248975DC}" srcOrd="1" destOrd="0" presId="urn:microsoft.com/office/officeart/2008/layout/LinedList"/>
    <dgm:cxn modelId="{4AEC6744-BFAC-4E87-8F3E-62923F04D03C}" type="presParOf" srcId="{1D27B17F-A783-41BC-A159-FAD9AAA6D05B}" destId="{BA923898-1EDF-4967-BF7F-63320495FBB4}" srcOrd="4" destOrd="0" presId="urn:microsoft.com/office/officeart/2008/layout/LinedList"/>
    <dgm:cxn modelId="{8F6C9DCF-EDE6-4C58-908D-25BE9AA52E78}" type="presParOf" srcId="{1D27B17F-A783-41BC-A159-FAD9AAA6D05B}" destId="{0B7F79B0-C24E-4C83-B18F-56FE144470E9}" srcOrd="5" destOrd="0" presId="urn:microsoft.com/office/officeart/2008/layout/LinedList"/>
    <dgm:cxn modelId="{26A1DA20-D3BD-4146-B7DB-136A62E7BE5C}" type="presParOf" srcId="{0B7F79B0-C24E-4C83-B18F-56FE144470E9}" destId="{11D7FF04-8FA4-45BF-B980-5B19DBB395CE}" srcOrd="0" destOrd="0" presId="urn:microsoft.com/office/officeart/2008/layout/LinedList"/>
    <dgm:cxn modelId="{9C6EAE9F-E35E-4112-A0ED-DCD9D6B3B3D7}" type="presParOf" srcId="{0B7F79B0-C24E-4C83-B18F-56FE144470E9}" destId="{A43EA40F-98AD-4239-BA39-94FC3219A80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8B6A-079D-48D8-8862-F32EAA8E68F5}">
      <dsp:nvSpPr>
        <dsp:cNvPr id="0" name=""/>
        <dsp:cNvSpPr/>
      </dsp:nvSpPr>
      <dsp:spPr>
        <a:xfrm>
          <a:off x="0" y="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EE37C-2441-4F68-B340-B48410C9C193}">
      <dsp:nvSpPr>
        <dsp:cNvPr id="0" name=""/>
        <dsp:cNvSpPr/>
      </dsp:nvSpPr>
      <dsp:spPr>
        <a:xfrm>
          <a:off x="0" y="0"/>
          <a:ext cx="8531526" cy="943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The impact of the stress test on transitional CET1 capital ratio varies significantly across banks, ranging from a minimum decrease of -50 bps to a maximum decrease of -780 bps. </a:t>
          </a:r>
        </a:p>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25% of the banks report a decrease above 530bps, with another 25% of banks reporting a decrease below 285bps. </a:t>
          </a:r>
          <a:endParaRPr lang="en-GB" sz="1400" b="0" kern="1200" dirty="0">
            <a:solidFill>
              <a:schemeClr val="tx1">
                <a:lumMod val="65000"/>
                <a:lumOff val="35000"/>
              </a:schemeClr>
            </a:solidFill>
            <a:latin typeface="+mn-lt"/>
            <a:ea typeface="+mn-ea"/>
            <a:cs typeface="+mn-cs"/>
          </a:endParaRPr>
        </a:p>
      </dsp:txBody>
      <dsp:txXfrm>
        <a:off x="0" y="0"/>
        <a:ext cx="8531526" cy="94382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32BBE-D288-42FA-BABF-46EE0230CEE3}">
      <dsp:nvSpPr>
        <dsp:cNvPr id="0" name=""/>
        <dsp:cNvSpPr/>
      </dsp:nvSpPr>
      <dsp:spPr>
        <a:xfrm>
          <a:off x="0" y="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F2124-A671-4468-9020-0ECD2EFA89A1}">
      <dsp:nvSpPr>
        <dsp:cNvPr id="0" name=""/>
        <dsp:cNvSpPr/>
      </dsp:nvSpPr>
      <dsp:spPr>
        <a:xfrm>
          <a:off x="0" y="0"/>
          <a:ext cx="8531526" cy="80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kern="1200" dirty="0" smtClean="0"/>
            <a:t>Aggregate cumulative operational risk losses in the adverse scenario are 82bn EUR. Conduct risk losses account for 54bn EUR, the remaining amount is composed of projected losses classified as other operational risk.</a:t>
          </a:r>
          <a:endParaRPr lang="en-GB" sz="1400" kern="1200" dirty="0"/>
        </a:p>
      </dsp:txBody>
      <dsp:txXfrm>
        <a:off x="0" y="0"/>
        <a:ext cx="8531526" cy="803718"/>
      </dsp:txXfrm>
    </dsp:sp>
    <dsp:sp modelId="{641AEF48-DBFB-4175-B5F0-463A443A7F95}">
      <dsp:nvSpPr>
        <dsp:cNvPr id="0" name=""/>
        <dsp:cNvSpPr/>
      </dsp:nvSpPr>
      <dsp:spPr>
        <a:xfrm>
          <a:off x="0" y="803718"/>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60FA1-47C8-41D5-9ACF-CE2023DE896D}">
      <dsp:nvSpPr>
        <dsp:cNvPr id="0" name=""/>
        <dsp:cNvSpPr/>
      </dsp:nvSpPr>
      <dsp:spPr>
        <a:xfrm>
          <a:off x="0" y="803718"/>
          <a:ext cx="8531526" cy="803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t>Banks projected the largest volumes of losses in 2018.</a:t>
          </a:r>
          <a:endParaRPr lang="en-GB" sz="1400" b="0" kern="1200" dirty="0"/>
        </a:p>
      </dsp:txBody>
      <dsp:txXfrm>
        <a:off x="0" y="803718"/>
        <a:ext cx="8531526" cy="8037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32BBE-D288-42FA-BABF-46EE0230CEE3}">
      <dsp:nvSpPr>
        <dsp:cNvPr id="0" name=""/>
        <dsp:cNvSpPr/>
      </dsp:nvSpPr>
      <dsp:spPr>
        <a:xfrm>
          <a:off x="0" y="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F2124-A671-4468-9020-0ECD2EFA89A1}">
      <dsp:nvSpPr>
        <dsp:cNvPr id="0" name=""/>
        <dsp:cNvSpPr/>
      </dsp:nvSpPr>
      <dsp:spPr>
        <a:xfrm>
          <a:off x="0" y="0"/>
          <a:ext cx="8531526" cy="60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kern="1200" dirty="0" smtClean="0"/>
            <a:t>Total REA increase by 12% as of end 2020, with a capital impact of 160bps.</a:t>
          </a:r>
        </a:p>
      </dsp:txBody>
      <dsp:txXfrm>
        <a:off x="0" y="0"/>
        <a:ext cx="8531526" cy="609600"/>
      </dsp:txXfrm>
    </dsp:sp>
    <dsp:sp modelId="{74DF9811-5B77-463B-9297-E051E6767A45}">
      <dsp:nvSpPr>
        <dsp:cNvPr id="0" name=""/>
        <dsp:cNvSpPr/>
      </dsp:nvSpPr>
      <dsp:spPr>
        <a:xfrm>
          <a:off x="0" y="60960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7242C-6FAC-4BFC-9A69-AD136098E45C}">
      <dsp:nvSpPr>
        <dsp:cNvPr id="0" name=""/>
        <dsp:cNvSpPr/>
      </dsp:nvSpPr>
      <dsp:spPr>
        <a:xfrm>
          <a:off x="0" y="609600"/>
          <a:ext cx="8531526" cy="609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kern="1200" dirty="0" smtClean="0"/>
            <a:t>The main driver of the increases come from credit risk IRB portfolios.</a:t>
          </a:r>
          <a:endParaRPr lang="en-GB" sz="1400" kern="1200" dirty="0" smtClean="0">
            <a:latin typeface="Calibri" panose="020F0502020204030204" pitchFamily="34" charset="0"/>
            <a:ea typeface="MS PGothic" panose="020B0600070205080204" pitchFamily="34" charset="-128"/>
            <a:cs typeface="Times New Roman" panose="02020603050405020304" pitchFamily="18" charset="0"/>
          </a:endParaRPr>
        </a:p>
      </dsp:txBody>
      <dsp:txXfrm>
        <a:off x="0" y="609600"/>
        <a:ext cx="8531526" cy="6096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32BBE-D288-42FA-BABF-46EE0230CEE3}">
      <dsp:nvSpPr>
        <dsp:cNvPr id="0" name=""/>
        <dsp:cNvSpPr/>
      </dsp:nvSpPr>
      <dsp:spPr>
        <a:xfrm>
          <a:off x="0" y="193"/>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0F2124-A671-4468-9020-0ECD2EFA89A1}">
      <dsp:nvSpPr>
        <dsp:cNvPr id="0" name=""/>
        <dsp:cNvSpPr/>
      </dsp:nvSpPr>
      <dsp:spPr>
        <a:xfrm>
          <a:off x="0" y="119578"/>
          <a:ext cx="8531526" cy="620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The methodology requires banks to project administrative expenses, other operating expenses, depreciation and other provisions or reversal of provisions floored at the starting level. Only adjustments coming from one-off costs approved by the EBA </a:t>
          </a:r>
          <a:r>
            <a:rPr lang="en-GB" sz="1200" kern="1200" dirty="0" err="1" smtClean="0"/>
            <a:t>BoS</a:t>
          </a:r>
          <a:r>
            <a:rPr lang="en-GB" sz="1200" kern="1200" dirty="0" smtClean="0"/>
            <a:t> can be applied</a:t>
          </a:r>
          <a:r>
            <a:rPr lang="en-GB" sz="1200" kern="1200" dirty="0" smtClean="0">
              <a:latin typeface="Calibri" panose="020F0502020204030204" pitchFamily="34" charset="0"/>
              <a:ea typeface="MS PGothic" panose="020B0600070205080204" pitchFamily="34" charset="-128"/>
              <a:cs typeface="Times New Roman" panose="02020603050405020304" pitchFamily="18" charset="0"/>
            </a:rPr>
            <a:t>. </a:t>
          </a:r>
        </a:p>
      </dsp:txBody>
      <dsp:txXfrm>
        <a:off x="0" y="119578"/>
        <a:ext cx="8531526" cy="620512"/>
      </dsp:txXfrm>
    </dsp:sp>
    <dsp:sp modelId="{74DF9811-5B77-463B-9297-E051E6767A45}">
      <dsp:nvSpPr>
        <dsp:cNvPr id="0" name=""/>
        <dsp:cNvSpPr/>
      </dsp:nvSpPr>
      <dsp:spPr>
        <a:xfrm>
          <a:off x="0" y="620705"/>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27242C-6FAC-4BFC-9A69-AD136098E45C}">
      <dsp:nvSpPr>
        <dsp:cNvPr id="0" name=""/>
        <dsp:cNvSpPr/>
      </dsp:nvSpPr>
      <dsp:spPr>
        <a:xfrm>
          <a:off x="0" y="620705"/>
          <a:ext cx="8531526" cy="4573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23 banks adjusted their cost projections based on one-off events. </a:t>
          </a:r>
          <a:endParaRPr lang="en-GB" sz="1200" kern="1200" dirty="0" smtClean="0">
            <a:latin typeface="Calibri" panose="020F0502020204030204" pitchFamily="34" charset="0"/>
            <a:ea typeface="MS PGothic" panose="020B0600070205080204" pitchFamily="34" charset="-128"/>
            <a:cs typeface="Times New Roman" panose="02020603050405020304" pitchFamily="18" charset="0"/>
          </a:endParaRPr>
        </a:p>
      </dsp:txBody>
      <dsp:txXfrm>
        <a:off x="0" y="620705"/>
        <a:ext cx="8531526" cy="457387"/>
      </dsp:txXfrm>
    </dsp:sp>
    <dsp:sp modelId="{9E15D52E-4632-48D7-A46A-2E8165583A24}">
      <dsp:nvSpPr>
        <dsp:cNvPr id="0" name=""/>
        <dsp:cNvSpPr/>
      </dsp:nvSpPr>
      <dsp:spPr>
        <a:xfrm>
          <a:off x="0" y="1078093"/>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8D9501-C093-43F7-9EA1-DEC14F8CB0C5}">
      <dsp:nvSpPr>
        <dsp:cNvPr id="0" name=""/>
        <dsp:cNvSpPr/>
      </dsp:nvSpPr>
      <dsp:spPr>
        <a:xfrm>
          <a:off x="0" y="1078093"/>
          <a:ext cx="8531526" cy="644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On a cumulative basis, the reduction over the three years due to one-offs was EUR 29bn with an impact on CET1 of 35bps. Banks projected expenses above the floor once this was adjusted with the one-offs.</a:t>
          </a:r>
          <a:endParaRPr lang="en-GB" sz="1200" kern="1200" dirty="0" smtClean="0">
            <a:latin typeface="Calibri" panose="020F0502020204030204" pitchFamily="34" charset="0"/>
            <a:ea typeface="MS PGothic" panose="020B0600070205080204" pitchFamily="34" charset="-128"/>
            <a:cs typeface="Times New Roman" panose="02020603050405020304" pitchFamily="18" charset="0"/>
          </a:endParaRPr>
        </a:p>
      </dsp:txBody>
      <dsp:txXfrm>
        <a:off x="0" y="1078093"/>
        <a:ext cx="8531526" cy="644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258B6A-079D-48D8-8862-F32EAA8E68F5}">
      <dsp:nvSpPr>
        <dsp:cNvPr id="0" name=""/>
        <dsp:cNvSpPr/>
      </dsp:nvSpPr>
      <dsp:spPr>
        <a:xfrm>
          <a:off x="0" y="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FEE37C-2441-4F68-B340-B48410C9C193}">
      <dsp:nvSpPr>
        <dsp:cNvPr id="0" name=""/>
        <dsp:cNvSpPr/>
      </dsp:nvSpPr>
      <dsp:spPr>
        <a:xfrm>
          <a:off x="0" y="0"/>
          <a:ext cx="8531526" cy="9564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The impact of the stress test on FL CET1 capital ratio also varies significantly across banks, ranging from a decrease of -30 bps to a maximum decrease of -770 bps. </a:t>
          </a:r>
        </a:p>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25% of the banks report a decrease above 525bps, with another 25% of banks reporting a decrease below 270bps. </a:t>
          </a:r>
          <a:endParaRPr lang="en-GB" sz="1400" b="0" kern="1200" dirty="0">
            <a:solidFill>
              <a:schemeClr val="tx1">
                <a:lumMod val="65000"/>
                <a:lumOff val="35000"/>
              </a:schemeClr>
            </a:solidFill>
            <a:latin typeface="+mn-lt"/>
            <a:ea typeface="+mn-ea"/>
            <a:cs typeface="+mn-cs"/>
          </a:endParaRPr>
        </a:p>
      </dsp:txBody>
      <dsp:txXfrm>
        <a:off x="0" y="0"/>
        <a:ext cx="8531526" cy="9564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F7703-371C-4359-B314-584A40C11DD5}">
      <dsp:nvSpPr>
        <dsp:cNvPr id="0" name=""/>
        <dsp:cNvSpPr/>
      </dsp:nvSpPr>
      <dsp:spPr>
        <a:xfrm>
          <a:off x="0" y="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B6932-4254-40FE-B636-372B0455157B}">
      <dsp:nvSpPr>
        <dsp:cNvPr id="0" name=""/>
        <dsp:cNvSpPr/>
      </dsp:nvSpPr>
      <dsp:spPr>
        <a:xfrm>
          <a:off x="0" y="0"/>
          <a:ext cx="8531526" cy="629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Large dispersion also of banks’ capital position at the starting and end-point. CET1 ratios range from 11.6% to 41.7% on a transitional basis (10.8% to 41.6% on a fully loaded basis) at the end of 2017 (non-restated) and from 7.1% to 34% on a transitional basis (6.4% to 34% on a fully loaded basis) at the end-2020 adverse scenario. </a:t>
          </a:r>
          <a:endParaRPr lang="en-GB" sz="1200" kern="1200" dirty="0"/>
        </a:p>
      </dsp:txBody>
      <dsp:txXfrm>
        <a:off x="0" y="0"/>
        <a:ext cx="8531526" cy="629834"/>
      </dsp:txXfrm>
    </dsp:sp>
    <dsp:sp modelId="{F5B49494-2356-49A4-959C-72A909B624E7}">
      <dsp:nvSpPr>
        <dsp:cNvPr id="0" name=""/>
        <dsp:cNvSpPr/>
      </dsp:nvSpPr>
      <dsp:spPr>
        <a:xfrm>
          <a:off x="0" y="629834"/>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73CE37-62C5-467A-B75A-64B0B144D6A4}">
      <dsp:nvSpPr>
        <dsp:cNvPr id="0" name=""/>
        <dsp:cNvSpPr/>
      </dsp:nvSpPr>
      <dsp:spPr>
        <a:xfrm>
          <a:off x="0" y="629834"/>
          <a:ext cx="8531526" cy="629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GB" sz="1200" kern="1200" dirty="0" smtClean="0"/>
            <a:t>All banks report minimum levels of transitional capital ratios above Pillar 1 capital requirements, with a transitional CET1 capital ratio above 4.5%, a transitional Tier 1 capital ratio above 6% and transitional total capital ratio above 8%. 25 trigger MDA rules.</a:t>
          </a:r>
          <a:endParaRPr lang="en-GB" sz="1200" kern="1200" dirty="0"/>
        </a:p>
      </dsp:txBody>
      <dsp:txXfrm>
        <a:off x="0" y="629834"/>
        <a:ext cx="8531526" cy="629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8AD0A-61C0-4D7F-A5AB-74BD6E368512}">
      <dsp:nvSpPr>
        <dsp:cNvPr id="0" name=""/>
        <dsp:cNvSpPr/>
      </dsp:nvSpPr>
      <dsp:spPr>
        <a:xfrm>
          <a:off x="0" y="200"/>
          <a:ext cx="67522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47A9C-D979-4331-8CA8-75CCD091339B}">
      <dsp:nvSpPr>
        <dsp:cNvPr id="0" name=""/>
        <dsp:cNvSpPr/>
      </dsp:nvSpPr>
      <dsp:spPr>
        <a:xfrm>
          <a:off x="0" y="200"/>
          <a:ext cx="6752202" cy="32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Transitional leverage ratio falls from 5.4% in 2017 to 4.4% in 2020 – adverse.</a:t>
          </a:r>
          <a:endParaRPr lang="en-GB" sz="1400" b="0" kern="1200" dirty="0">
            <a:solidFill>
              <a:schemeClr val="tx1">
                <a:lumMod val="65000"/>
                <a:lumOff val="35000"/>
              </a:schemeClr>
            </a:solidFill>
            <a:latin typeface="+mn-lt"/>
            <a:ea typeface="+mn-ea"/>
            <a:cs typeface="+mn-cs"/>
          </a:endParaRPr>
        </a:p>
      </dsp:txBody>
      <dsp:txXfrm>
        <a:off x="0" y="200"/>
        <a:ext cx="6752202" cy="328650"/>
      </dsp:txXfrm>
    </dsp:sp>
    <dsp:sp modelId="{B59F7C1D-88E3-4A87-AAAF-B30F60F194DB}">
      <dsp:nvSpPr>
        <dsp:cNvPr id="0" name=""/>
        <dsp:cNvSpPr/>
      </dsp:nvSpPr>
      <dsp:spPr>
        <a:xfrm>
          <a:off x="0" y="328850"/>
          <a:ext cx="67522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F72E42-5327-4F98-9921-7620CED065F1}">
      <dsp:nvSpPr>
        <dsp:cNvPr id="0" name=""/>
        <dsp:cNvSpPr/>
      </dsp:nvSpPr>
      <dsp:spPr>
        <a:xfrm>
          <a:off x="0" y="328850"/>
          <a:ext cx="6752202" cy="32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Drop  solely due to decreasing T1 capital, as leverage exposure remain constant.</a:t>
          </a:r>
          <a:endParaRPr lang="en-GB" sz="1400" b="0" kern="1200" dirty="0">
            <a:solidFill>
              <a:schemeClr val="tx1">
                <a:lumMod val="65000"/>
                <a:lumOff val="35000"/>
              </a:schemeClr>
            </a:solidFill>
            <a:latin typeface="+mn-lt"/>
            <a:ea typeface="+mn-ea"/>
            <a:cs typeface="+mn-cs"/>
          </a:endParaRPr>
        </a:p>
      </dsp:txBody>
      <dsp:txXfrm>
        <a:off x="0" y="328850"/>
        <a:ext cx="6752202" cy="328650"/>
      </dsp:txXfrm>
    </dsp:sp>
    <dsp:sp modelId="{3DF4748F-0643-46B9-9FF2-7AFC5827AB21}">
      <dsp:nvSpPr>
        <dsp:cNvPr id="0" name=""/>
        <dsp:cNvSpPr/>
      </dsp:nvSpPr>
      <dsp:spPr>
        <a:xfrm>
          <a:off x="0" y="657501"/>
          <a:ext cx="67522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807F27-6514-4F9D-9AA3-0F517714ED87}">
      <dsp:nvSpPr>
        <dsp:cNvPr id="0" name=""/>
        <dsp:cNvSpPr/>
      </dsp:nvSpPr>
      <dsp:spPr>
        <a:xfrm>
          <a:off x="0" y="657501"/>
          <a:ext cx="6752202" cy="32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In 2018, adverse scenario, two banks report a ratio below the 3% LR.</a:t>
          </a:r>
          <a:endParaRPr lang="en-GB" sz="1400" b="0" kern="1200" dirty="0">
            <a:solidFill>
              <a:schemeClr val="tx1">
                <a:lumMod val="65000"/>
                <a:lumOff val="35000"/>
              </a:schemeClr>
            </a:solidFill>
            <a:latin typeface="+mn-lt"/>
            <a:ea typeface="+mn-ea"/>
            <a:cs typeface="+mn-cs"/>
          </a:endParaRPr>
        </a:p>
      </dsp:txBody>
      <dsp:txXfrm>
        <a:off x="0" y="657501"/>
        <a:ext cx="6752202" cy="328650"/>
      </dsp:txXfrm>
    </dsp:sp>
    <dsp:sp modelId="{380283AE-3800-4DBF-93DE-EE25D3DB30B7}">
      <dsp:nvSpPr>
        <dsp:cNvPr id="0" name=""/>
        <dsp:cNvSpPr/>
      </dsp:nvSpPr>
      <dsp:spPr>
        <a:xfrm>
          <a:off x="0" y="986151"/>
          <a:ext cx="67522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FB800A-D421-4533-AE55-DFE7F45F9E22}">
      <dsp:nvSpPr>
        <dsp:cNvPr id="0" name=""/>
        <dsp:cNvSpPr/>
      </dsp:nvSpPr>
      <dsp:spPr>
        <a:xfrm>
          <a:off x="0" y="986151"/>
          <a:ext cx="6752202" cy="32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In 2019, adverse scenario, three banks fall below the 3% LR.</a:t>
          </a:r>
          <a:endParaRPr lang="en-GB" sz="1400" b="0" kern="1200" dirty="0">
            <a:solidFill>
              <a:schemeClr val="tx1">
                <a:lumMod val="65000"/>
                <a:lumOff val="35000"/>
              </a:schemeClr>
            </a:solidFill>
            <a:latin typeface="+mn-lt"/>
            <a:ea typeface="+mn-ea"/>
            <a:cs typeface="+mn-cs"/>
          </a:endParaRPr>
        </a:p>
      </dsp:txBody>
      <dsp:txXfrm>
        <a:off x="0" y="986151"/>
        <a:ext cx="6752202" cy="328650"/>
      </dsp:txXfrm>
    </dsp:sp>
    <dsp:sp modelId="{22E77B2E-9E18-40C1-82C9-B82FF6418D7A}">
      <dsp:nvSpPr>
        <dsp:cNvPr id="0" name=""/>
        <dsp:cNvSpPr/>
      </dsp:nvSpPr>
      <dsp:spPr>
        <a:xfrm>
          <a:off x="0" y="1314802"/>
          <a:ext cx="675220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F8D5BF-DF11-4CBF-91F5-0946A6ABB75B}">
      <dsp:nvSpPr>
        <dsp:cNvPr id="0" name=""/>
        <dsp:cNvSpPr/>
      </dsp:nvSpPr>
      <dsp:spPr>
        <a:xfrm>
          <a:off x="0" y="1314802"/>
          <a:ext cx="6752202" cy="328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In 2020, adverse scenario, three banks fall below the 3% LR.</a:t>
          </a:r>
          <a:endParaRPr lang="en-GB" sz="1400" b="0" kern="1200" dirty="0">
            <a:solidFill>
              <a:schemeClr val="tx1">
                <a:lumMod val="65000"/>
                <a:lumOff val="35000"/>
              </a:schemeClr>
            </a:solidFill>
            <a:latin typeface="+mn-lt"/>
            <a:ea typeface="+mn-ea"/>
            <a:cs typeface="+mn-cs"/>
          </a:endParaRPr>
        </a:p>
      </dsp:txBody>
      <dsp:txXfrm>
        <a:off x="0" y="1314802"/>
        <a:ext cx="6752202" cy="328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53EA-E43E-4C36-8538-A8E966520641}">
      <dsp:nvSpPr>
        <dsp:cNvPr id="0" name=""/>
        <dsp:cNvSpPr/>
      </dsp:nvSpPr>
      <dsp:spPr>
        <a:xfrm>
          <a:off x="0" y="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D8E82-6212-4614-A0FA-C8FCDC6CB783}">
      <dsp:nvSpPr>
        <dsp:cNvPr id="0" name=""/>
        <dsp:cNvSpPr/>
      </dsp:nvSpPr>
      <dsp:spPr>
        <a:xfrm>
          <a:off x="0" y="0"/>
          <a:ext cx="8531526" cy="36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0" kern="1200" dirty="0" smtClean="0"/>
            <a:t>Credit losses have the highest impact: -€358bn, -425bps (-370bps in 2016).</a:t>
          </a:r>
          <a:endParaRPr lang="en-GB" sz="1300" b="0" kern="1200" dirty="0">
            <a:solidFill>
              <a:schemeClr val="bg1"/>
            </a:solidFill>
          </a:endParaRPr>
        </a:p>
      </dsp:txBody>
      <dsp:txXfrm>
        <a:off x="0" y="0"/>
        <a:ext cx="8531526" cy="363985"/>
      </dsp:txXfrm>
    </dsp:sp>
    <dsp:sp modelId="{20C58A21-030E-474E-BA1B-549B0D9CF8BC}">
      <dsp:nvSpPr>
        <dsp:cNvPr id="0" name=""/>
        <dsp:cNvSpPr/>
      </dsp:nvSpPr>
      <dsp:spPr>
        <a:xfrm>
          <a:off x="0" y="363985"/>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0D54A5-099C-462E-AE4A-7ED0F6D6A112}">
      <dsp:nvSpPr>
        <dsp:cNvPr id="0" name=""/>
        <dsp:cNvSpPr/>
      </dsp:nvSpPr>
      <dsp:spPr>
        <a:xfrm>
          <a:off x="0" y="363985"/>
          <a:ext cx="8531526" cy="36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0" kern="1200" dirty="0" smtClean="0"/>
            <a:t>REAs increase by </a:t>
          </a:r>
          <a:r>
            <a:rPr lang="en-GB" sz="1300" b="0" kern="1200" dirty="0" smtClean="0">
              <a:solidFill>
                <a:schemeClr val="tx1"/>
              </a:solidFill>
            </a:rPr>
            <a:t>12% </a:t>
          </a:r>
          <a:r>
            <a:rPr lang="en-GB" sz="1300" b="0" kern="1200" dirty="0" smtClean="0"/>
            <a:t>compared to 2017, with a negative impact on capital of 160bp.	</a:t>
          </a:r>
          <a:endParaRPr lang="en-GB" sz="1300" b="0" kern="1200" dirty="0"/>
        </a:p>
      </dsp:txBody>
      <dsp:txXfrm>
        <a:off x="0" y="363985"/>
        <a:ext cx="8531526" cy="363985"/>
      </dsp:txXfrm>
    </dsp:sp>
    <dsp:sp modelId="{CD6EA682-9B5B-4F41-B63E-A5119AA6DA86}">
      <dsp:nvSpPr>
        <dsp:cNvPr id="0" name=""/>
        <dsp:cNvSpPr/>
      </dsp:nvSpPr>
      <dsp:spPr>
        <a:xfrm>
          <a:off x="0" y="72797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C5699D-8825-4DBE-89FC-0BE5416084EC}">
      <dsp:nvSpPr>
        <dsp:cNvPr id="0" name=""/>
        <dsp:cNvSpPr/>
      </dsp:nvSpPr>
      <dsp:spPr>
        <a:xfrm>
          <a:off x="0" y="727970"/>
          <a:ext cx="8531526" cy="36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0" kern="1200" dirty="0" smtClean="0"/>
            <a:t>Market risk shock (including OCI): -€94bn, -110bps (-100bps in 2016</a:t>
          </a:r>
          <a:r>
            <a:rPr lang="en-GB" sz="1300" b="0" kern="1200" dirty="0" smtClean="0"/>
            <a:t>).</a:t>
          </a:r>
          <a:endParaRPr lang="en-GB" sz="1300" b="0" kern="1200" dirty="0"/>
        </a:p>
      </dsp:txBody>
      <dsp:txXfrm>
        <a:off x="0" y="727970"/>
        <a:ext cx="8531526" cy="363985"/>
      </dsp:txXfrm>
    </dsp:sp>
    <dsp:sp modelId="{81AF3294-042A-431D-AD04-C19F024F23CA}">
      <dsp:nvSpPr>
        <dsp:cNvPr id="0" name=""/>
        <dsp:cNvSpPr/>
      </dsp:nvSpPr>
      <dsp:spPr>
        <a:xfrm>
          <a:off x="0" y="1091954"/>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C4472C-00B6-4CA9-94EA-82FAA0E133CF}">
      <dsp:nvSpPr>
        <dsp:cNvPr id="0" name=""/>
        <dsp:cNvSpPr/>
      </dsp:nvSpPr>
      <dsp:spPr>
        <a:xfrm>
          <a:off x="0" y="1091955"/>
          <a:ext cx="8531526" cy="3639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b="0" kern="1200" dirty="0" smtClean="0"/>
            <a:t>Op. risk: -€82bn, -100bps (‑110bps in 2016), mostly conduct risk,</a:t>
          </a:r>
          <a:r>
            <a:rPr lang="en-GB" sz="1300" b="0" kern="1200" dirty="0" smtClean="0">
              <a:solidFill>
                <a:schemeClr val="tx1"/>
              </a:solidFill>
            </a:rPr>
            <a:t> -</a:t>
          </a:r>
          <a:r>
            <a:rPr lang="en-GB" sz="1300" b="0" kern="1200" dirty="0" smtClean="0"/>
            <a:t>65bps (‑80bps in 2016). </a:t>
          </a:r>
          <a:endParaRPr lang="en-GB" sz="1300" b="0" kern="1200" dirty="0"/>
        </a:p>
      </dsp:txBody>
      <dsp:txXfrm>
        <a:off x="0" y="1091955"/>
        <a:ext cx="8531526" cy="36398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1B53EA-E43E-4C36-8538-A8E966520641}">
      <dsp:nvSpPr>
        <dsp:cNvPr id="0" name=""/>
        <dsp:cNvSpPr/>
      </dsp:nvSpPr>
      <dsp:spPr>
        <a:xfrm>
          <a:off x="0" y="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DD8E82-6212-4614-A0FA-C8FCDC6CB783}">
      <dsp:nvSpPr>
        <dsp:cNvPr id="0" name=""/>
        <dsp:cNvSpPr/>
      </dsp:nvSpPr>
      <dsp:spPr>
        <a:xfrm>
          <a:off x="0" y="0"/>
          <a:ext cx="8531526" cy="45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Cumulative net loss before tax as of end 2020 under the adverse scenario: -€161bn, -190bps. </a:t>
          </a:r>
          <a:endParaRPr lang="en-GB" sz="1400" b="0" kern="1200" dirty="0">
            <a:solidFill>
              <a:schemeClr val="tx1">
                <a:lumMod val="65000"/>
                <a:lumOff val="35000"/>
              </a:schemeClr>
            </a:solidFill>
            <a:latin typeface="+mn-lt"/>
            <a:ea typeface="+mn-ea"/>
            <a:cs typeface="+mn-cs"/>
          </a:endParaRPr>
        </a:p>
      </dsp:txBody>
      <dsp:txXfrm>
        <a:off x="0" y="0"/>
        <a:ext cx="8531526" cy="455998"/>
      </dsp:txXfrm>
    </dsp:sp>
    <dsp:sp modelId="{81AF3294-042A-431D-AD04-C19F024F23CA}">
      <dsp:nvSpPr>
        <dsp:cNvPr id="0" name=""/>
        <dsp:cNvSpPr/>
      </dsp:nvSpPr>
      <dsp:spPr>
        <a:xfrm>
          <a:off x="0" y="455998"/>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C4472C-00B6-4CA9-94EA-82FAA0E133CF}">
      <dsp:nvSpPr>
        <dsp:cNvPr id="0" name=""/>
        <dsp:cNvSpPr/>
      </dsp:nvSpPr>
      <dsp:spPr>
        <a:xfrm>
          <a:off x="0" y="455998"/>
          <a:ext cx="8531526" cy="45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Lower contribution to capital by -150bps from NII, -80bps from NFCI, and -140bps from NTI due to the stress.</a:t>
          </a:r>
          <a:endParaRPr lang="en-GB" sz="1400" b="0" kern="1200" dirty="0">
            <a:solidFill>
              <a:schemeClr val="tx1">
                <a:lumMod val="65000"/>
                <a:lumOff val="35000"/>
              </a:schemeClr>
            </a:solidFill>
            <a:latin typeface="+mn-lt"/>
            <a:ea typeface="+mn-ea"/>
            <a:cs typeface="+mn-cs"/>
          </a:endParaRPr>
        </a:p>
      </dsp:txBody>
      <dsp:txXfrm>
        <a:off x="0" y="455998"/>
        <a:ext cx="8531526" cy="455998"/>
      </dsp:txXfrm>
    </dsp:sp>
    <dsp:sp modelId="{C107CFD9-4BBB-4E63-A0B1-188F816FAC32}">
      <dsp:nvSpPr>
        <dsp:cNvPr id="0" name=""/>
        <dsp:cNvSpPr/>
      </dsp:nvSpPr>
      <dsp:spPr>
        <a:xfrm>
          <a:off x="0" y="911997"/>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282D1BB-C5C1-4E3B-9640-15E72FE8A4F1}">
      <dsp:nvSpPr>
        <dsp:cNvPr id="0" name=""/>
        <dsp:cNvSpPr/>
      </dsp:nvSpPr>
      <dsp:spPr>
        <a:xfrm>
          <a:off x="0" y="911997"/>
          <a:ext cx="8531526" cy="45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2020 unstressed represents the cumulative contribution of NII, NTI, NFCI and dividend income as if the 2017 figures were kept unchanged.</a:t>
          </a:r>
          <a:endParaRPr lang="en-GB" sz="1400" b="0" kern="1200" dirty="0">
            <a:solidFill>
              <a:schemeClr val="tx1">
                <a:lumMod val="65000"/>
                <a:lumOff val="35000"/>
              </a:schemeClr>
            </a:solidFill>
            <a:latin typeface="+mn-lt"/>
            <a:ea typeface="+mn-ea"/>
            <a:cs typeface="+mn-cs"/>
          </a:endParaRPr>
        </a:p>
      </dsp:txBody>
      <dsp:txXfrm>
        <a:off x="0" y="911997"/>
        <a:ext cx="8531526" cy="455998"/>
      </dsp:txXfrm>
    </dsp:sp>
    <dsp:sp modelId="{F147A8B5-C516-4D95-893B-05BE0D589C6D}">
      <dsp:nvSpPr>
        <dsp:cNvPr id="0" name=""/>
        <dsp:cNvSpPr/>
      </dsp:nvSpPr>
      <dsp:spPr>
        <a:xfrm>
          <a:off x="0" y="1367996"/>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428B05B-331F-489E-B346-32A7BB64640E}">
      <dsp:nvSpPr>
        <dsp:cNvPr id="0" name=""/>
        <dsp:cNvSpPr/>
      </dsp:nvSpPr>
      <dsp:spPr>
        <a:xfrm>
          <a:off x="0" y="1367996"/>
          <a:ext cx="8531526" cy="4559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2020 adverse represents the cumulative contribution of NII, NTI, NFCI and dividend income as of end 2020 under the adverse scenario.</a:t>
          </a:r>
          <a:endParaRPr lang="en-GB" sz="1400" b="0" kern="1200" dirty="0">
            <a:solidFill>
              <a:schemeClr val="tx1">
                <a:lumMod val="65000"/>
                <a:lumOff val="35000"/>
              </a:schemeClr>
            </a:solidFill>
            <a:latin typeface="+mn-lt"/>
            <a:ea typeface="+mn-ea"/>
            <a:cs typeface="+mn-cs"/>
          </a:endParaRPr>
        </a:p>
      </dsp:txBody>
      <dsp:txXfrm>
        <a:off x="0" y="1367996"/>
        <a:ext cx="8531526" cy="45599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A849-3277-4616-8EE8-A69898DC164B}">
      <dsp:nvSpPr>
        <dsp:cNvPr id="0" name=""/>
        <dsp:cNvSpPr/>
      </dsp:nvSpPr>
      <dsp:spPr>
        <a:xfrm>
          <a:off x="0" y="89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0FE34-5428-4D7F-ADC0-662FE394126A}">
      <dsp:nvSpPr>
        <dsp:cNvPr id="0" name=""/>
        <dsp:cNvSpPr/>
      </dsp:nvSpPr>
      <dsp:spPr>
        <a:xfrm>
          <a:off x="0" y="890"/>
          <a:ext cx="8531526" cy="607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Cumulative credit risk losses over the three years of the exercise in the adverse scenario are 358bn EUR, </a:t>
          </a:r>
          <a:r>
            <a:rPr lang="en-US" sz="1400" b="0" kern="1200" dirty="0" smtClean="0">
              <a:solidFill>
                <a:schemeClr val="tx1">
                  <a:lumMod val="65000"/>
                  <a:lumOff val="35000"/>
                </a:schemeClr>
              </a:solidFill>
              <a:latin typeface="+mn-lt"/>
              <a:ea typeface="+mn-ea"/>
              <a:cs typeface="+mn-cs"/>
            </a:rPr>
            <a:t>‐</a:t>
          </a:r>
          <a:r>
            <a:rPr lang="en-GB" sz="1400" b="0" kern="1200" dirty="0" smtClean="0">
              <a:solidFill>
                <a:schemeClr val="tx1">
                  <a:lumMod val="65000"/>
                  <a:lumOff val="35000"/>
                </a:schemeClr>
              </a:solidFill>
              <a:latin typeface="+mn-lt"/>
              <a:ea typeface="+mn-ea"/>
              <a:cs typeface="+mn-cs"/>
            </a:rPr>
            <a:t> 425bps impact on the CET1 capital ratio. </a:t>
          </a:r>
          <a:endParaRPr lang="en-US" sz="1400" b="0" kern="1200" dirty="0">
            <a:solidFill>
              <a:schemeClr val="tx1">
                <a:lumMod val="65000"/>
                <a:lumOff val="35000"/>
              </a:schemeClr>
            </a:solidFill>
            <a:latin typeface="+mn-lt"/>
            <a:ea typeface="+mn-ea"/>
            <a:cs typeface="+mn-cs"/>
          </a:endParaRPr>
        </a:p>
      </dsp:txBody>
      <dsp:txXfrm>
        <a:off x="0" y="890"/>
        <a:ext cx="8531526" cy="607404"/>
      </dsp:txXfrm>
    </dsp:sp>
    <dsp:sp modelId="{D7DEF077-9266-495A-B669-F0F71300C692}">
      <dsp:nvSpPr>
        <dsp:cNvPr id="0" name=""/>
        <dsp:cNvSpPr/>
      </dsp:nvSpPr>
      <dsp:spPr>
        <a:xfrm>
          <a:off x="0" y="608295"/>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3F200-0882-4E80-9E38-9AFABC9CA674}">
      <dsp:nvSpPr>
        <dsp:cNvPr id="0" name=""/>
        <dsp:cNvSpPr/>
      </dsp:nvSpPr>
      <dsp:spPr>
        <a:xfrm>
          <a:off x="0" y="608295"/>
          <a:ext cx="8531526" cy="607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The largest impact is in the first year of the scenario, due to the perfect foresight assumption and the lifetime ECL approach for stage 2 and stage 3 exposures.</a:t>
          </a:r>
          <a:endParaRPr lang="en-US" sz="1400" b="0" kern="1200" dirty="0">
            <a:solidFill>
              <a:schemeClr val="tx1">
                <a:lumMod val="65000"/>
                <a:lumOff val="35000"/>
              </a:schemeClr>
            </a:solidFill>
            <a:latin typeface="+mn-lt"/>
            <a:ea typeface="+mn-ea"/>
            <a:cs typeface="+mn-cs"/>
          </a:endParaRPr>
        </a:p>
      </dsp:txBody>
      <dsp:txXfrm>
        <a:off x="0" y="608295"/>
        <a:ext cx="8531526" cy="607404"/>
      </dsp:txXfrm>
    </dsp:sp>
    <dsp:sp modelId="{96991BEF-E187-4F92-8A69-F48FA1DDA3B3}">
      <dsp:nvSpPr>
        <dsp:cNvPr id="0" name=""/>
        <dsp:cNvSpPr/>
      </dsp:nvSpPr>
      <dsp:spPr>
        <a:xfrm>
          <a:off x="0" y="121570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E814E0-20D0-4FCE-8792-9E8535C8D62B}">
      <dsp:nvSpPr>
        <dsp:cNvPr id="0" name=""/>
        <dsp:cNvSpPr/>
      </dsp:nvSpPr>
      <dsp:spPr>
        <a:xfrm>
          <a:off x="0" y="1215700"/>
          <a:ext cx="8531526" cy="607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GB" sz="1400" b="0" kern="1200" dirty="0" smtClean="0">
              <a:solidFill>
                <a:schemeClr val="tx1">
                  <a:lumMod val="65000"/>
                  <a:lumOff val="35000"/>
                </a:schemeClr>
              </a:solidFill>
              <a:latin typeface="+mn-lt"/>
              <a:ea typeface="+mn-ea"/>
              <a:cs typeface="+mn-cs"/>
            </a:rPr>
            <a:t>Exposures towards counterparties in UK, Italy, France, US, Spain and Germany show the largest losses in absolute terms, reflecting the relevance of the volume of the exposures towards those countries. The credit risk impact also reflects the severity of the scenario in the country of the counterparties as well as the distribution of exposures across asset classes.</a:t>
          </a:r>
          <a:endParaRPr lang="en-US" sz="1400" b="0" kern="1200" dirty="0">
            <a:solidFill>
              <a:schemeClr val="tx1">
                <a:lumMod val="65000"/>
                <a:lumOff val="35000"/>
              </a:schemeClr>
            </a:solidFill>
            <a:latin typeface="+mn-lt"/>
            <a:ea typeface="+mn-ea"/>
            <a:cs typeface="+mn-cs"/>
          </a:endParaRPr>
        </a:p>
      </dsp:txBody>
      <dsp:txXfrm>
        <a:off x="0" y="1215700"/>
        <a:ext cx="8531526" cy="60740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A849-3277-4616-8EE8-A69898DC164B}">
      <dsp:nvSpPr>
        <dsp:cNvPr id="0" name=""/>
        <dsp:cNvSpPr/>
      </dsp:nvSpPr>
      <dsp:spPr>
        <a:xfrm>
          <a:off x="0" y="999"/>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0FE34-5428-4D7F-ADC0-662FE394126A}">
      <dsp:nvSpPr>
        <dsp:cNvPr id="0" name=""/>
        <dsp:cNvSpPr/>
      </dsp:nvSpPr>
      <dsp:spPr>
        <a:xfrm>
          <a:off x="0" y="999"/>
          <a:ext cx="8531526" cy="68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Share of stage 1 exposures decreased over the stress test horizon by 10pp, and moved to stage 2 and stage 3 exposures. Share of stage 2 and stage 3 exposures increased over the three years of the adverse scenario by 6pp and 4pp respectively. </a:t>
          </a:r>
          <a:endParaRPr lang="en-US" sz="1300" kern="1200" dirty="0"/>
        </a:p>
      </dsp:txBody>
      <dsp:txXfrm>
        <a:off x="0" y="999"/>
        <a:ext cx="8531526" cy="681525"/>
      </dsp:txXfrm>
    </dsp:sp>
    <dsp:sp modelId="{7726D026-B511-4A1C-A409-D3A4BFFC1CA8}">
      <dsp:nvSpPr>
        <dsp:cNvPr id="0" name=""/>
        <dsp:cNvSpPr/>
      </dsp:nvSpPr>
      <dsp:spPr>
        <a:xfrm>
          <a:off x="0" y="682524"/>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D495CC5-D9D0-4D0D-874B-CDE4990EC274}">
      <dsp:nvSpPr>
        <dsp:cNvPr id="0" name=""/>
        <dsp:cNvSpPr/>
      </dsp:nvSpPr>
      <dsp:spPr>
        <a:xfrm>
          <a:off x="0" y="682524"/>
          <a:ext cx="8531526" cy="68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While stage 2 exposures can move to stage 1 and stage 3, exposures in stage 3 (or exposures transferred to stage 3) cannot be cured.</a:t>
          </a:r>
          <a:r>
            <a:rPr lang="en-GB" sz="1300" kern="1200" dirty="0" smtClean="0"/>
            <a:t> A</a:t>
          </a:r>
          <a:r>
            <a:rPr lang="en-US" sz="1300" kern="1200" dirty="0" err="1" smtClean="0"/>
            <a:t>ll</a:t>
          </a:r>
          <a:r>
            <a:rPr lang="en-US" sz="1300" kern="1200" dirty="0" smtClean="0"/>
            <a:t> non-performing exposures should be classified as stage 3 exposures. </a:t>
          </a:r>
          <a:endParaRPr lang="en-US" sz="1300" kern="1200" dirty="0"/>
        </a:p>
      </dsp:txBody>
      <dsp:txXfrm>
        <a:off x="0" y="682524"/>
        <a:ext cx="8531526" cy="681525"/>
      </dsp:txXfrm>
    </dsp:sp>
    <dsp:sp modelId="{C4601D08-66DA-4198-B713-0CC9D3351D7C}">
      <dsp:nvSpPr>
        <dsp:cNvPr id="0" name=""/>
        <dsp:cNvSpPr/>
      </dsp:nvSpPr>
      <dsp:spPr>
        <a:xfrm>
          <a:off x="0" y="136405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E0AF1E-AE2E-4E5A-8122-DB3EF3AA04F6}">
      <dsp:nvSpPr>
        <dsp:cNvPr id="0" name=""/>
        <dsp:cNvSpPr/>
      </dsp:nvSpPr>
      <dsp:spPr>
        <a:xfrm>
          <a:off x="0" y="1364050"/>
          <a:ext cx="8531526" cy="68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US" sz="1300" kern="1200" dirty="0" smtClean="0"/>
            <a:t>For stage 1 and stage 2 exposures, the coverage ratio stays more or less stable over the stress test horizon. For stage 3 it steadily decreases. This is driven by the high increase, in the share of stage 3 exposures (+133%) and the lower loss rates being applied to new defaults in comparison to the loss rates of the initial defaults.</a:t>
          </a:r>
          <a:endParaRPr lang="en-GB" sz="1300" kern="1200" dirty="0"/>
        </a:p>
      </dsp:txBody>
      <dsp:txXfrm>
        <a:off x="0" y="1364050"/>
        <a:ext cx="8531526" cy="6815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A849-3277-4616-8EE8-A69898DC164B}">
      <dsp:nvSpPr>
        <dsp:cNvPr id="0" name=""/>
        <dsp:cNvSpPr/>
      </dsp:nvSpPr>
      <dsp:spPr>
        <a:xfrm>
          <a:off x="0" y="999"/>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6D0FE34-5428-4D7F-ADC0-662FE394126A}">
      <dsp:nvSpPr>
        <dsp:cNvPr id="0" name=""/>
        <dsp:cNvSpPr/>
      </dsp:nvSpPr>
      <dsp:spPr>
        <a:xfrm>
          <a:off x="0" y="999"/>
          <a:ext cx="8531526" cy="68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dirty="0" smtClean="0"/>
            <a:t>Instantaneous shock  in the first year of the adverse scenario led to losses in 2018 followed by 2 years of reduced trading income. 2018 impact of -94 </a:t>
          </a:r>
          <a:r>
            <a:rPr lang="en-GB" sz="1300" kern="1200" dirty="0" err="1" smtClean="0"/>
            <a:t>bn</a:t>
          </a:r>
          <a:r>
            <a:rPr lang="en-GB" sz="1300" kern="1200" dirty="0" smtClean="0"/>
            <a:t> EUR (-110 bps on CET1 ratio), of which -63 </a:t>
          </a:r>
          <a:r>
            <a:rPr lang="en-GB" sz="1300" kern="1200" dirty="0" err="1" smtClean="0"/>
            <a:t>bn</a:t>
          </a:r>
          <a:r>
            <a:rPr lang="en-GB" sz="1300" kern="1200" dirty="0" smtClean="0"/>
            <a:t> EUR (-75 bps) are recognised in P&amp;L and the rest through OCI.</a:t>
          </a:r>
          <a:endParaRPr lang="en-US" sz="1300" kern="1200" dirty="0"/>
        </a:p>
      </dsp:txBody>
      <dsp:txXfrm>
        <a:off x="0" y="999"/>
        <a:ext cx="8531526" cy="681525"/>
      </dsp:txXfrm>
    </dsp:sp>
    <dsp:sp modelId="{97386C04-E181-4707-A7B8-73ADDA8F86AF}">
      <dsp:nvSpPr>
        <dsp:cNvPr id="0" name=""/>
        <dsp:cNvSpPr/>
      </dsp:nvSpPr>
      <dsp:spPr>
        <a:xfrm>
          <a:off x="0" y="682524"/>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40C805-7FC7-4263-9A86-9383FDEC0C93}">
      <dsp:nvSpPr>
        <dsp:cNvPr id="0" name=""/>
        <dsp:cNvSpPr/>
      </dsp:nvSpPr>
      <dsp:spPr>
        <a:xfrm>
          <a:off x="0" y="682524"/>
          <a:ext cx="8531526" cy="68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dirty="0" smtClean="0"/>
            <a:t>The losses in the first year are offset  by the positive income in the next years resulting in a net cumulative loss of -14 </a:t>
          </a:r>
          <a:r>
            <a:rPr lang="en-GB" sz="1300" kern="1200" dirty="0" err="1" smtClean="0"/>
            <a:t>bn</a:t>
          </a:r>
          <a:r>
            <a:rPr lang="en-GB" sz="1300" kern="1200" dirty="0" smtClean="0"/>
            <a:t> EUR as of end 2020. </a:t>
          </a:r>
          <a:endParaRPr lang="en-US" sz="1300" kern="1200" dirty="0"/>
        </a:p>
      </dsp:txBody>
      <dsp:txXfrm>
        <a:off x="0" y="682524"/>
        <a:ext cx="8531526" cy="681525"/>
      </dsp:txXfrm>
    </dsp:sp>
    <dsp:sp modelId="{BA923898-1EDF-4967-BF7F-63320495FBB4}">
      <dsp:nvSpPr>
        <dsp:cNvPr id="0" name=""/>
        <dsp:cNvSpPr/>
      </dsp:nvSpPr>
      <dsp:spPr>
        <a:xfrm>
          <a:off x="0" y="1364050"/>
          <a:ext cx="853152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D7FF04-8FA4-45BF-B980-5B19DBB395CE}">
      <dsp:nvSpPr>
        <dsp:cNvPr id="0" name=""/>
        <dsp:cNvSpPr/>
      </dsp:nvSpPr>
      <dsp:spPr>
        <a:xfrm>
          <a:off x="0" y="1364050"/>
          <a:ext cx="8531526" cy="681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lvl="0" algn="l" defTabSz="577850">
            <a:lnSpc>
              <a:spcPct val="90000"/>
            </a:lnSpc>
            <a:spcBef>
              <a:spcPct val="0"/>
            </a:spcBef>
            <a:spcAft>
              <a:spcPct val="35000"/>
            </a:spcAft>
          </a:pPr>
          <a:r>
            <a:rPr lang="en-GB" sz="1300" kern="1200" dirty="0" smtClean="0"/>
            <a:t>Main drivers of MR losses in 2018: OCI (33% of total market risk impact); NTI (36% of total market risk impact ) and CCR (20% of total market risk impact).</a:t>
          </a:r>
          <a:endParaRPr lang="en-US" sz="1300" kern="1200" dirty="0"/>
        </a:p>
      </dsp:txBody>
      <dsp:txXfrm>
        <a:off x="0" y="1364050"/>
        <a:ext cx="8531526" cy="68152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E7AFE930-651F-344E-8314-180208C21109}" type="datetime1">
              <a:rPr lang="en-US" smtClean="0"/>
              <a:pPr/>
              <a:t>11/5/2018</a:t>
            </a:fld>
            <a:endParaRPr lang="en-US"/>
          </a:p>
        </p:txBody>
      </p:sp>
      <p:sp>
        <p:nvSpPr>
          <p:cNvPr id="4" name="Footer Placeholder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A8F22795-F49E-234E-94D2-EFBA1D25E604}" type="slidenum">
              <a:rPr lang="en-US" smtClean="0"/>
              <a:pPr/>
              <a:t>‹#›</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D18CB54-21F8-FC40-B512-B346BF09AF08}" type="datetime1">
              <a:rPr lang="en-US" smtClean="0"/>
              <a:pPr/>
              <a:t>11/5/2018</a:t>
            </a:fld>
            <a:endParaRPr lang="en-US"/>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3CFEB767-81C4-2B41-AC6B-7B72DAF6DCF5}" type="slidenum">
              <a:rPr lang="en-US" smtClean="0"/>
              <a:pPr/>
              <a:t>‹#›</a:t>
            </a:fld>
            <a:endParaRPr lang="en-US"/>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CFEB767-81C4-2B41-AC6B-7B72DAF6DCF5}" type="slidenum">
              <a:rPr lang="en-US" smtClean="0"/>
              <a:pPr/>
              <a:t>6</a:t>
            </a:fld>
            <a:endParaRPr lang="en-US"/>
          </a:p>
        </p:txBody>
      </p:sp>
    </p:spTree>
    <p:extLst>
      <p:ext uri="{BB962C8B-B14F-4D97-AF65-F5344CB8AC3E}">
        <p14:creationId xmlns:p14="http://schemas.microsoft.com/office/powerpoint/2010/main" val="39299635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863" y="2966299"/>
            <a:ext cx="6069724" cy="1245010"/>
          </a:xfrm>
        </p:spPr>
        <p:txBody>
          <a:bodyPr anchor="b">
            <a:normAutofit/>
          </a:bodyPr>
          <a:lstStyle>
            <a:lvl1pPr>
              <a:defRPr sz="20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621863" y="4300508"/>
            <a:ext cx="6069724"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25817015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PRESENTATION TITLE</a:t>
            </a:r>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1943737660"/>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522247" y="3332452"/>
            <a:ext cx="4014715" cy="1831271"/>
          </a:xfrm>
          <a:prstGeom prst="rect">
            <a:avLst/>
          </a:prstGeom>
          <a:noFill/>
        </p:spPr>
        <p:txBody>
          <a:bodyPr wrap="square" rtlCol="0">
            <a:spAutoFit/>
          </a:bodyPr>
          <a:lstStyle/>
          <a:p>
            <a:r>
              <a:rPr lang="en-US" sz="1400" b="1" dirty="0" smtClean="0">
                <a:solidFill>
                  <a:srgbClr val="FFFFFF"/>
                </a:solidFill>
                <a:ea typeface="ＭＳ Ｐゴシック"/>
                <a:cs typeface="Times New Roman"/>
              </a:rPr>
              <a:t>EUROPEAN BANKING AUTHORITY</a:t>
            </a:r>
            <a:endParaRPr lang="en-GB" sz="1400" b="1" dirty="0" smtClean="0">
              <a:solidFill>
                <a:srgbClr val="FFFFFF"/>
              </a:solidFill>
              <a:ea typeface="ＭＳ Ｐゴシック"/>
              <a:cs typeface="Times New Roman"/>
            </a:endParaRPr>
          </a:p>
          <a:p>
            <a:pPr>
              <a:spcBef>
                <a:spcPts val="600"/>
              </a:spcBef>
            </a:pPr>
            <a:r>
              <a:rPr lang="en-US" sz="1400" smtClean="0">
                <a:solidFill>
                  <a:prstClr val="white"/>
                </a:solidFill>
              </a:rPr>
              <a:t>Floor 46, </a:t>
            </a:r>
            <a:r>
              <a:rPr lang="en-US" sz="1400" dirty="0" smtClean="0">
                <a:solidFill>
                  <a:prstClr val="white"/>
                </a:solidFill>
              </a:rPr>
              <a:t>One Canada Square, London E14 5AA</a:t>
            </a:r>
          </a:p>
          <a:p>
            <a:pPr>
              <a:spcBef>
                <a:spcPts val="600"/>
              </a:spcBef>
            </a:pPr>
            <a:r>
              <a:rPr lang="en-US" sz="1400" dirty="0" smtClean="0">
                <a:solidFill>
                  <a:prstClr val="white"/>
                </a:solidFill>
                <a:ea typeface="ＭＳ Ｐゴシック"/>
                <a:cs typeface="Times New Roman"/>
              </a:rPr>
              <a:t>Tel: 	+44 207 382 1776</a:t>
            </a:r>
            <a:endParaRPr lang="en-GB" sz="1400" dirty="0" smtClean="0">
              <a:solidFill>
                <a:prstClr val="white"/>
              </a:solidFill>
              <a:ea typeface="ＭＳ Ｐゴシック"/>
              <a:cs typeface="Times New Roman"/>
            </a:endParaRPr>
          </a:p>
          <a:p>
            <a:r>
              <a:rPr lang="en-US" sz="1400" dirty="0" smtClean="0">
                <a:solidFill>
                  <a:srgbClr val="FFFFFF"/>
                </a:solidFill>
                <a:ea typeface="ＭＳ Ｐゴシック"/>
                <a:cs typeface="Times New Roman"/>
              </a:rPr>
              <a:t>Fax:	+44 207 382 1771</a:t>
            </a:r>
            <a:endParaRPr lang="en-GB" sz="1400" dirty="0" smtClean="0">
              <a:solidFill>
                <a:srgbClr val="FFFFFF"/>
              </a:solidFill>
              <a:ea typeface="ＭＳ Ｐゴシック"/>
              <a:cs typeface="Times New Roman"/>
            </a:endParaRPr>
          </a:p>
          <a:p>
            <a:pPr>
              <a:spcBef>
                <a:spcPts val="600"/>
              </a:spcBef>
            </a:pPr>
            <a:r>
              <a:rPr lang="en-US" sz="1400" dirty="0" smtClean="0">
                <a:solidFill>
                  <a:srgbClr val="FFFFFF"/>
                </a:solidFill>
                <a:ea typeface="ＭＳ Ｐゴシック"/>
                <a:cs typeface="Times New Roman"/>
              </a:rPr>
              <a:t>E-mail: </a:t>
            </a:r>
            <a:r>
              <a:rPr lang="en-US" sz="1400" dirty="0" err="1" smtClean="0">
                <a:solidFill>
                  <a:srgbClr val="FFFFFF"/>
                </a:solidFill>
                <a:ea typeface="ＭＳ Ｐゴシック"/>
                <a:cs typeface="Times New Roman"/>
              </a:rPr>
              <a:t>info@eba.europa.eu</a:t>
            </a:r>
            <a:endParaRPr lang="en-GB" sz="1400" dirty="0" smtClean="0">
              <a:solidFill>
                <a:srgbClr val="000000"/>
              </a:solidFill>
              <a:ea typeface="ＭＳ Ｐゴシック"/>
              <a:cs typeface="Times New Roman"/>
            </a:endParaRPr>
          </a:p>
          <a:p>
            <a:r>
              <a:rPr lang="en-US" sz="1400" dirty="0" smtClean="0">
                <a:solidFill>
                  <a:srgbClr val="FFFFFF"/>
                </a:solidFill>
                <a:ea typeface="ＭＳ Ｐゴシック"/>
                <a:cs typeface="Times New Roman"/>
              </a:rPr>
              <a:t>http://</a:t>
            </a:r>
            <a:r>
              <a:rPr lang="en-US" sz="1400" dirty="0" err="1" smtClean="0">
                <a:solidFill>
                  <a:srgbClr val="FFFFFF"/>
                </a:solidFill>
                <a:ea typeface="ＭＳ Ｐゴシック"/>
                <a:cs typeface="Times New Roman"/>
              </a:rPr>
              <a:t>www.eba.europa.eu</a:t>
            </a:r>
            <a:endParaRPr lang="en-GB" sz="1400" dirty="0" smtClean="0">
              <a:solidFill>
                <a:srgbClr val="FFFFFF"/>
              </a:solidFill>
              <a:ea typeface="ＭＳ Ｐゴシック"/>
              <a:cs typeface="Times New Roman"/>
            </a:endParaRPr>
          </a:p>
          <a:p>
            <a:endParaRPr lang="en-GB" sz="1400" dirty="0" smtClean="0">
              <a:solidFill>
                <a:srgbClr val="FFFFFF"/>
              </a:solidFill>
              <a:ea typeface="ＭＳ Ｐゴシック"/>
              <a:cs typeface="Times New Roman"/>
            </a:endParaRPr>
          </a:p>
        </p:txBody>
      </p:sp>
      <p:cxnSp>
        <p:nvCxnSpPr>
          <p:cNvPr id="11" name="Straight Connector 10"/>
          <p:cNvCxnSpPr/>
          <p:nvPr/>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140960"/>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1863" y="2966299"/>
            <a:ext cx="6069724" cy="1245010"/>
          </a:xfrm>
        </p:spPr>
        <p:txBody>
          <a:bodyPr anchor="b">
            <a:normAutofit/>
          </a:bodyPr>
          <a:lstStyle>
            <a:lvl1pPr>
              <a:defRPr sz="20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621863" y="4300508"/>
            <a:ext cx="6069724" cy="930206"/>
          </a:xfrm>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2953584687"/>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Content Placeholder 2"/>
          <p:cNvSpPr>
            <a:spLocks noGrp="1"/>
          </p:cNvSpPr>
          <p:nvPr>
            <p:ph idx="1"/>
          </p:nvPr>
        </p:nvSpPr>
        <p:spPr>
          <a:xfrm>
            <a:off x="457200" y="1370347"/>
            <a:ext cx="8229600" cy="4900825"/>
          </a:xfrm>
        </p:spPr>
        <p:txBody>
          <a:bodyPr>
            <a:normAutofit/>
          </a:bodyPr>
          <a:lstStyle>
            <a:lvl1pPr>
              <a:defRPr sz="1600"/>
            </a:lvl1pPr>
            <a:lvl2pPr>
              <a:defRPr sz="1600"/>
            </a:lvl2pPr>
            <a:lvl3pPr>
              <a:defRPr sz="1600"/>
            </a:lvl3pPr>
            <a:lvl4pPr>
              <a:defRPr sz="1600"/>
            </a:lvl4pPr>
            <a:lvl5pPr>
              <a:defRPr sz="1600"/>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9001032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8" y="3373384"/>
            <a:ext cx="8229601" cy="1362075"/>
          </a:xfrm>
        </p:spPr>
        <p:txBody>
          <a:bodyPr anchor="t">
            <a:normAutofit/>
          </a:bodyPr>
          <a:lstStyle>
            <a:lvl1pPr algn="l">
              <a:defRPr sz="2000" b="0" cap="all"/>
            </a:lvl1pPr>
          </a:lstStyle>
          <a:p>
            <a:r>
              <a:rPr lang="en-GB" smtClean="0"/>
              <a:t>Click to edit Master title style</a:t>
            </a:r>
            <a:endParaRPr lang="en-US" dirty="0"/>
          </a:p>
        </p:txBody>
      </p:sp>
      <p:sp>
        <p:nvSpPr>
          <p:cNvPr id="3" name="Text Placeholder 2"/>
          <p:cNvSpPr>
            <a:spLocks noGrp="1"/>
          </p:cNvSpPr>
          <p:nvPr>
            <p:ph type="body" idx="1"/>
          </p:nvPr>
        </p:nvSpPr>
        <p:spPr>
          <a:xfrm>
            <a:off x="457198" y="1873196"/>
            <a:ext cx="8229601"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3527844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Content Placeholder 2"/>
          <p:cNvSpPr>
            <a:spLocks noGrp="1"/>
          </p:cNvSpPr>
          <p:nvPr>
            <p:ph sz="half" idx="1"/>
          </p:nvPr>
        </p:nvSpPr>
        <p:spPr>
          <a:xfrm>
            <a:off x="457200" y="1366345"/>
            <a:ext cx="4038600" cy="488731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
        <p:nvSpPr>
          <p:cNvPr id="8" name="Content Placeholder 2"/>
          <p:cNvSpPr>
            <a:spLocks noGrp="1"/>
          </p:cNvSpPr>
          <p:nvPr>
            <p:ph sz="half" idx="13"/>
          </p:nvPr>
        </p:nvSpPr>
        <p:spPr>
          <a:xfrm>
            <a:off x="4648200" y="1366345"/>
            <a:ext cx="4038600" cy="488731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smtClean="0"/>
          </a:p>
        </p:txBody>
      </p:sp>
    </p:spTree>
    <p:extLst>
      <p:ext uri="{BB962C8B-B14F-4D97-AF65-F5344CB8AC3E}">
        <p14:creationId xmlns:p14="http://schemas.microsoft.com/office/powerpoint/2010/main" val="2919005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Text Placeholder 2"/>
          <p:cNvSpPr>
            <a:spLocks noGrp="1"/>
          </p:cNvSpPr>
          <p:nvPr>
            <p:ph type="body" idx="1"/>
          </p:nvPr>
        </p:nvSpPr>
        <p:spPr>
          <a:xfrm>
            <a:off x="457200" y="1338505"/>
            <a:ext cx="4040188" cy="393214"/>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891862"/>
            <a:ext cx="4040188"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5" name="Text Placeholder 4"/>
          <p:cNvSpPr>
            <a:spLocks noGrp="1"/>
          </p:cNvSpPr>
          <p:nvPr>
            <p:ph type="body" sz="quarter" idx="3"/>
          </p:nvPr>
        </p:nvSpPr>
        <p:spPr>
          <a:xfrm>
            <a:off x="4645027" y="1338505"/>
            <a:ext cx="4041775" cy="393215"/>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7" y="1891861"/>
            <a:ext cx="4041775"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8" name="Footer Placeholder 7"/>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662890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72336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979170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65655"/>
            <a:ext cx="3008313" cy="769445"/>
          </a:xfrm>
        </p:spPr>
        <p:txBody>
          <a:bodyPr anchor="b">
            <a:normAutofit/>
          </a:bodyPr>
          <a:lstStyle>
            <a:lvl1pPr algn="l">
              <a:defRPr sz="1800" b="1"/>
            </a:lvl1pPr>
          </a:lstStyle>
          <a:p>
            <a:r>
              <a:rPr lang="en-GB" smtClean="0"/>
              <a:t>Click to edit Master title style</a:t>
            </a:r>
            <a:endParaRPr lang="en-US" dirty="0"/>
          </a:p>
        </p:txBody>
      </p:sp>
      <p:sp>
        <p:nvSpPr>
          <p:cNvPr id="3" name="Content Placeholder 2"/>
          <p:cNvSpPr>
            <a:spLocks noGrp="1"/>
          </p:cNvSpPr>
          <p:nvPr>
            <p:ph idx="1"/>
          </p:nvPr>
        </p:nvSpPr>
        <p:spPr>
          <a:xfrm>
            <a:off x="3575050" y="1567793"/>
            <a:ext cx="5111750" cy="4712138"/>
          </a:xfrm>
        </p:spPr>
        <p:txBody>
          <a:bodyPr>
            <a:normAutofit/>
          </a:bodyPr>
          <a:lstStyle>
            <a:lvl1pPr>
              <a:defRPr sz="16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p:txBody>
      </p:sp>
      <p:sp>
        <p:nvSpPr>
          <p:cNvPr id="4" name="Text Placeholder 3"/>
          <p:cNvSpPr>
            <a:spLocks noGrp="1"/>
          </p:cNvSpPr>
          <p:nvPr>
            <p:ph type="body" sz="half" idx="2"/>
          </p:nvPr>
        </p:nvSpPr>
        <p:spPr>
          <a:xfrm>
            <a:off x="457202" y="1567793"/>
            <a:ext cx="3008313"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73358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7200" y="1370347"/>
            <a:ext cx="8229600" cy="4900825"/>
          </a:xfrm>
        </p:spPr>
        <p:txBody>
          <a:bodyPr>
            <a:normAutofit/>
          </a:bodyPr>
          <a:lstStyle>
            <a:lvl1pPr>
              <a:defRPr sz="1600"/>
            </a:lvl1pPr>
            <a:lvl2pPr>
              <a:defRPr sz="1600"/>
            </a:lvl2pPr>
            <a:lvl3pPr>
              <a:defRPr sz="1600"/>
            </a:lvl3pPr>
            <a:lvl4pPr>
              <a:defRPr sz="1600"/>
            </a:lvl4pPr>
            <a:lvl5pPr>
              <a:defRPr sz="1600"/>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854685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033517"/>
            <a:ext cx="8229600" cy="460703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57199" y="5640552"/>
            <a:ext cx="82296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PRESENTATION TITLE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835381146"/>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GB"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solidFill>
                  <a:srgbClr val="000000">
                    <a:tint val="75000"/>
                  </a:srgbClr>
                </a:solidFill>
              </a:rPr>
              <a:t>PRESENTATION TITLE</a:t>
            </a:r>
            <a:endParaRPr lang="en-US" dirty="0">
              <a:solidFill>
                <a:srgbClr val="000000">
                  <a:tint val="75000"/>
                </a:srgbClr>
              </a:solidFill>
            </a:endParaRPr>
          </a:p>
        </p:txBody>
      </p:sp>
      <p:sp>
        <p:nvSpPr>
          <p:cNvPr id="4" name="Slide Number Placeholder 3"/>
          <p:cNvSpPr>
            <a:spLocks noGrp="1"/>
          </p:cNvSpPr>
          <p:nvPr>
            <p:ph type="sldNum" sz="quarter" idx="11"/>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243040684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TextBox 12"/>
          <p:cNvSpPr txBox="1"/>
          <p:nvPr/>
        </p:nvSpPr>
        <p:spPr>
          <a:xfrm>
            <a:off x="522247" y="3332452"/>
            <a:ext cx="4014715" cy="1831271"/>
          </a:xfrm>
          <a:prstGeom prst="rect">
            <a:avLst/>
          </a:prstGeom>
          <a:noFill/>
        </p:spPr>
        <p:txBody>
          <a:bodyPr wrap="square" rtlCol="0">
            <a:spAutoFit/>
          </a:bodyPr>
          <a:lstStyle/>
          <a:p>
            <a:r>
              <a:rPr lang="en-US" sz="1400" b="1" dirty="0" smtClean="0">
                <a:solidFill>
                  <a:srgbClr val="FFFFFF"/>
                </a:solidFill>
                <a:ea typeface="ＭＳ Ｐゴシック"/>
                <a:cs typeface="Times New Roman"/>
              </a:rPr>
              <a:t>EUROPEAN BANKING AUTHORITY</a:t>
            </a:r>
            <a:endParaRPr lang="en-GB" sz="1400" b="1" dirty="0" smtClean="0">
              <a:solidFill>
                <a:srgbClr val="FFFFFF"/>
              </a:solidFill>
              <a:ea typeface="ＭＳ Ｐゴシック"/>
              <a:cs typeface="Times New Roman"/>
            </a:endParaRPr>
          </a:p>
          <a:p>
            <a:pPr>
              <a:spcBef>
                <a:spcPts val="600"/>
              </a:spcBef>
            </a:pPr>
            <a:r>
              <a:rPr lang="en-US" sz="1400" smtClean="0">
                <a:solidFill>
                  <a:prstClr val="white"/>
                </a:solidFill>
              </a:rPr>
              <a:t>Floor 46, </a:t>
            </a:r>
            <a:r>
              <a:rPr lang="en-US" sz="1400" dirty="0" smtClean="0">
                <a:solidFill>
                  <a:prstClr val="white"/>
                </a:solidFill>
              </a:rPr>
              <a:t>One Canada Square, London E14 5AA</a:t>
            </a:r>
          </a:p>
          <a:p>
            <a:pPr>
              <a:spcBef>
                <a:spcPts val="600"/>
              </a:spcBef>
            </a:pPr>
            <a:r>
              <a:rPr lang="en-US" sz="1400" dirty="0" smtClean="0">
                <a:solidFill>
                  <a:prstClr val="white"/>
                </a:solidFill>
                <a:ea typeface="ＭＳ Ｐゴシック"/>
                <a:cs typeface="Times New Roman"/>
              </a:rPr>
              <a:t>Tel: 	+44 207 382 1776</a:t>
            </a:r>
            <a:endParaRPr lang="en-GB" sz="1400" dirty="0" smtClean="0">
              <a:solidFill>
                <a:prstClr val="white"/>
              </a:solidFill>
              <a:ea typeface="ＭＳ Ｐゴシック"/>
              <a:cs typeface="Times New Roman"/>
            </a:endParaRPr>
          </a:p>
          <a:p>
            <a:r>
              <a:rPr lang="en-US" sz="1400" dirty="0" smtClean="0">
                <a:solidFill>
                  <a:srgbClr val="FFFFFF"/>
                </a:solidFill>
                <a:ea typeface="ＭＳ Ｐゴシック"/>
                <a:cs typeface="Times New Roman"/>
              </a:rPr>
              <a:t>Fax:	+44 207 382 1771</a:t>
            </a:r>
            <a:endParaRPr lang="en-GB" sz="1400" dirty="0" smtClean="0">
              <a:solidFill>
                <a:srgbClr val="FFFFFF"/>
              </a:solidFill>
              <a:ea typeface="ＭＳ Ｐゴシック"/>
              <a:cs typeface="Times New Roman"/>
            </a:endParaRPr>
          </a:p>
          <a:p>
            <a:pPr>
              <a:spcBef>
                <a:spcPts val="600"/>
              </a:spcBef>
            </a:pPr>
            <a:r>
              <a:rPr lang="en-US" sz="1400" dirty="0" smtClean="0">
                <a:solidFill>
                  <a:srgbClr val="FFFFFF"/>
                </a:solidFill>
                <a:ea typeface="ＭＳ Ｐゴシック"/>
                <a:cs typeface="Times New Roman"/>
              </a:rPr>
              <a:t>E-mail: </a:t>
            </a:r>
            <a:r>
              <a:rPr lang="en-US" sz="1400" dirty="0" err="1" smtClean="0">
                <a:solidFill>
                  <a:srgbClr val="FFFFFF"/>
                </a:solidFill>
                <a:ea typeface="ＭＳ Ｐゴシック"/>
                <a:cs typeface="Times New Roman"/>
              </a:rPr>
              <a:t>info@eba.europa.eu</a:t>
            </a:r>
            <a:endParaRPr lang="en-GB" sz="1400" dirty="0" smtClean="0">
              <a:solidFill>
                <a:srgbClr val="000000"/>
              </a:solidFill>
              <a:ea typeface="ＭＳ Ｐゴシック"/>
              <a:cs typeface="Times New Roman"/>
            </a:endParaRPr>
          </a:p>
          <a:p>
            <a:r>
              <a:rPr lang="en-US" sz="1400" dirty="0" smtClean="0">
                <a:solidFill>
                  <a:srgbClr val="FFFFFF"/>
                </a:solidFill>
                <a:ea typeface="ＭＳ Ｐゴシック"/>
                <a:cs typeface="Times New Roman"/>
              </a:rPr>
              <a:t>http://</a:t>
            </a:r>
            <a:r>
              <a:rPr lang="en-US" sz="1400" dirty="0" err="1" smtClean="0">
                <a:solidFill>
                  <a:srgbClr val="FFFFFF"/>
                </a:solidFill>
                <a:ea typeface="ＭＳ Ｐゴシック"/>
                <a:cs typeface="Times New Roman"/>
              </a:rPr>
              <a:t>www.eba.europa.eu</a:t>
            </a:r>
            <a:endParaRPr lang="en-GB" sz="1400" dirty="0" smtClean="0">
              <a:solidFill>
                <a:srgbClr val="FFFFFF"/>
              </a:solidFill>
              <a:ea typeface="ＭＳ Ｐゴシック"/>
              <a:cs typeface="Times New Roman"/>
            </a:endParaRPr>
          </a:p>
          <a:p>
            <a:endParaRPr lang="en-GB" sz="1400" dirty="0" smtClean="0">
              <a:solidFill>
                <a:srgbClr val="FFFFFF"/>
              </a:solidFill>
              <a:ea typeface="ＭＳ Ｐゴシック"/>
              <a:cs typeface="Times New Roman"/>
            </a:endParaRPr>
          </a:p>
        </p:txBody>
      </p:sp>
      <p:cxnSp>
        <p:nvCxnSpPr>
          <p:cNvPr id="11" name="Straight Connector 10"/>
          <p:cNvCxnSpPr/>
          <p:nvPr/>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userDrawn="1"/>
        </p:nvCxnSpPr>
        <p:spPr>
          <a:xfrm>
            <a:off x="601078" y="3924391"/>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userDrawn="1"/>
        </p:nvCxnSpPr>
        <p:spPr>
          <a:xfrm>
            <a:off x="601078" y="4433286"/>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601078" y="3617839"/>
            <a:ext cx="3848301"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9171629"/>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8" y="3373384"/>
            <a:ext cx="8229601" cy="1362075"/>
          </a:xfrm>
        </p:spPr>
        <p:txBody>
          <a:bodyPr anchor="t">
            <a:normAutofit/>
          </a:bodyPr>
          <a:lstStyle>
            <a:lvl1pPr algn="l">
              <a:defRPr sz="2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198" y="1873196"/>
            <a:ext cx="8229601" cy="1500187"/>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4070638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1366345"/>
            <a:ext cx="4038600" cy="488731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
        <p:nvSpPr>
          <p:cNvPr id="8" name="Content Placeholder 2"/>
          <p:cNvSpPr>
            <a:spLocks noGrp="1"/>
          </p:cNvSpPr>
          <p:nvPr>
            <p:ph sz="half" idx="13"/>
          </p:nvPr>
        </p:nvSpPr>
        <p:spPr>
          <a:xfrm>
            <a:off x="4648200" y="1366345"/>
            <a:ext cx="4038600" cy="488731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1974676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3" name="Text Placeholder 2"/>
          <p:cNvSpPr>
            <a:spLocks noGrp="1"/>
          </p:cNvSpPr>
          <p:nvPr>
            <p:ph type="body" idx="1"/>
          </p:nvPr>
        </p:nvSpPr>
        <p:spPr>
          <a:xfrm>
            <a:off x="457200" y="1338505"/>
            <a:ext cx="4040188" cy="393214"/>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891862"/>
            <a:ext cx="4040188"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7" y="1338505"/>
            <a:ext cx="4041775" cy="393215"/>
          </a:xfrm>
        </p:spPr>
        <p:txBody>
          <a:bodyPr anchor="b">
            <a:normAutofit/>
          </a:bodyPr>
          <a:lstStyle>
            <a:lvl1pPr marL="0" indent="0">
              <a:buNone/>
              <a:defRPr sz="16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7" y="1891861"/>
            <a:ext cx="4041775" cy="4379309"/>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Footer Placeholder 7"/>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9" name="Slide Number Placeholder 8"/>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3558125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8083008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4" name="Slide Number Placeholder 3"/>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2419765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665655"/>
            <a:ext cx="3008313" cy="769445"/>
          </a:xfrm>
        </p:spPr>
        <p:txBody>
          <a:bodyPr anchor="b">
            <a:normAutofit/>
          </a:bodyPr>
          <a:lstStyle>
            <a:lvl1pPr algn="l">
              <a:defRPr sz="1800" b="1"/>
            </a:lvl1pPr>
          </a:lstStyle>
          <a:p>
            <a:r>
              <a:rPr lang="en-US" smtClean="0"/>
              <a:t>Click to edit Master title style</a:t>
            </a:r>
            <a:endParaRPr lang="en-US" dirty="0"/>
          </a:p>
        </p:txBody>
      </p:sp>
      <p:sp>
        <p:nvSpPr>
          <p:cNvPr id="3" name="Content Placeholder 2"/>
          <p:cNvSpPr>
            <a:spLocks noGrp="1"/>
          </p:cNvSpPr>
          <p:nvPr>
            <p:ph idx="1"/>
          </p:nvPr>
        </p:nvSpPr>
        <p:spPr>
          <a:xfrm>
            <a:off x="3575050" y="1567793"/>
            <a:ext cx="5111750" cy="4712138"/>
          </a:xfrm>
        </p:spPr>
        <p:txBody>
          <a:bodyPr>
            <a:normAutofit/>
          </a:bodyPr>
          <a:lstStyle>
            <a:lvl1pPr>
              <a:defRPr sz="1600"/>
            </a:lvl1pPr>
            <a:lvl2pPr>
              <a:defRPr sz="1600"/>
            </a:lvl2pPr>
            <a:lvl3pPr>
              <a:defRPr sz="1600"/>
            </a:lvl3pPr>
            <a:lvl4pPr>
              <a:defRPr sz="16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2" y="1567793"/>
            <a:ext cx="3008313" cy="47121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PRESENTATION TITLE</a:t>
            </a:r>
            <a:endParaRPr lang="en-US">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a:solidFill>
                <a:srgbClr val="2F5773"/>
              </a:solidFill>
            </a:endParaRPr>
          </a:p>
        </p:txBody>
      </p:sp>
    </p:spTree>
    <p:extLst>
      <p:ext uri="{BB962C8B-B14F-4D97-AF65-F5344CB8AC3E}">
        <p14:creationId xmlns:p14="http://schemas.microsoft.com/office/powerpoint/2010/main" val="17403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1033517"/>
            <a:ext cx="8229600" cy="4607035"/>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199" y="5640552"/>
            <a:ext cx="8229601" cy="35910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solidFill>
                  <a:srgbClr val="000000">
                    <a:tint val="75000"/>
                  </a:srgbClr>
                </a:solidFill>
              </a:rPr>
              <a:t>PRESENTATION TITLE</a:t>
            </a:r>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3930D90-B5AE-694C-AF4D-B5392C99196C}" type="slidenum">
              <a:rPr lang="en-US" smtClean="0">
                <a:solidFill>
                  <a:srgbClr val="2F5773"/>
                </a:solidFill>
              </a:rPr>
              <a:pPr/>
              <a:t>‹#›</a:t>
            </a:fld>
            <a:endParaRPr lang="en-US" dirty="0">
              <a:solidFill>
                <a:srgbClr val="2F5773"/>
              </a:solidFill>
            </a:endParaRPr>
          </a:p>
        </p:txBody>
      </p:sp>
    </p:spTree>
    <p:extLst>
      <p:ext uri="{BB962C8B-B14F-4D97-AF65-F5344CB8AC3E}">
        <p14:creationId xmlns:p14="http://schemas.microsoft.com/office/powerpoint/2010/main" val="3294370743"/>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86828"/>
            <a:ext cx="6663559" cy="555071"/>
          </a:xfrm>
          <a:prstGeom prst="rect">
            <a:avLst/>
          </a:prstGeom>
          <a:ln>
            <a:noFill/>
          </a:ln>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0347"/>
            <a:ext cx="8229600" cy="490082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a:p>
            <a:pPr lvl="4"/>
            <a:r>
              <a:rPr lang="en-GB" dirty="0" smtClean="0"/>
              <a:t>Fifth level</a:t>
            </a:r>
          </a:p>
        </p:txBody>
      </p:sp>
      <p:sp>
        <p:nvSpPr>
          <p:cNvPr id="5" name="Footer Placeholder 4"/>
          <p:cNvSpPr>
            <a:spLocks noGrp="1"/>
          </p:cNvSpPr>
          <p:nvPr>
            <p:ph type="ftr" sz="quarter" idx="3"/>
          </p:nvPr>
        </p:nvSpPr>
        <p:spPr>
          <a:xfrm>
            <a:off x="457199" y="6498897"/>
            <a:ext cx="4920593"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smtClean="0">
                <a:solidFill>
                  <a:srgbClr val="000000">
                    <a:tint val="75000"/>
                  </a:srgbClr>
                </a:solidFill>
              </a:rPr>
              <a:t>PRESENTATION TITLE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7909034" y="6498897"/>
            <a:ext cx="777766"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solidFill>
                  <a:srgbClr val="2F5773"/>
                </a:solidFill>
              </a:rPr>
              <a:pPr/>
              <a:t>‹#›</a:t>
            </a:fld>
            <a:endParaRPr lang="en-US" dirty="0">
              <a:solidFill>
                <a:srgbClr val="2F5773"/>
              </a:solidFill>
            </a:endParaRPr>
          </a:p>
        </p:txBody>
      </p:sp>
      <p:pic>
        <p:nvPicPr>
          <p:cNvPr id="7" name="Picture 6"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8" name="Picture 7"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9" name="Picture 8"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0" name="Picture 9"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1" name="Picture 10" descr="EBA-logo-full-colou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spTree>
    <p:extLst>
      <p:ext uri="{BB962C8B-B14F-4D97-AF65-F5344CB8AC3E}">
        <p14:creationId xmlns:p14="http://schemas.microsoft.com/office/powerpoint/2010/main" val="201369636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586828"/>
            <a:ext cx="6663559" cy="555071"/>
          </a:xfrm>
          <a:prstGeom prst="rect">
            <a:avLst/>
          </a:prstGeom>
          <a:ln>
            <a:noFill/>
          </a:ln>
        </p:spPr>
        <p:txBody>
          <a:bodyPr vert="horz" lIns="91440" tIns="45720" rIns="91440" bIns="45720" rtlCol="0" anchor="t">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457200" y="1370347"/>
            <a:ext cx="8229600" cy="4900825"/>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a:p>
            <a:pPr lvl="4"/>
            <a:r>
              <a:rPr lang="en-GB" dirty="0" smtClean="0"/>
              <a:t>Fifth level</a:t>
            </a:r>
          </a:p>
        </p:txBody>
      </p:sp>
      <p:sp>
        <p:nvSpPr>
          <p:cNvPr id="5" name="Footer Placeholder 4"/>
          <p:cNvSpPr>
            <a:spLocks noGrp="1"/>
          </p:cNvSpPr>
          <p:nvPr>
            <p:ph type="ftr" sz="quarter" idx="3"/>
          </p:nvPr>
        </p:nvSpPr>
        <p:spPr>
          <a:xfrm>
            <a:off x="457199" y="6498897"/>
            <a:ext cx="4920593" cy="222579"/>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smtClean="0">
                <a:solidFill>
                  <a:srgbClr val="000000">
                    <a:tint val="75000"/>
                  </a:srgbClr>
                </a:solidFill>
              </a:rPr>
              <a:t>PRESENTATION TITLE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7909034" y="6498897"/>
            <a:ext cx="777766" cy="222579"/>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solidFill>
                  <a:srgbClr val="2F5773"/>
                </a:solidFill>
              </a:rPr>
              <a:pPr/>
              <a:t>‹#›</a:t>
            </a:fld>
            <a:endParaRPr lang="en-US" dirty="0">
              <a:solidFill>
                <a:srgbClr val="2F5773"/>
              </a:solidFill>
            </a:endParaRPr>
          </a:p>
        </p:txBody>
      </p:sp>
      <p:pic>
        <p:nvPicPr>
          <p:cNvPr id="7" name="Picture 6"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8" name="Picture 7"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9" name="Picture 8"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0" name="Picture 9" descr="EBA-logo-full-colour.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pic>
        <p:nvPicPr>
          <p:cNvPr id="11" name="Picture 10" descr="EBA-logo-full-colour.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87593" y="388506"/>
            <a:ext cx="1099207" cy="407353"/>
          </a:xfrm>
          <a:prstGeom prst="rect">
            <a:avLst/>
          </a:prstGeom>
        </p:spPr>
      </p:pic>
    </p:spTree>
    <p:extLst>
      <p:ext uri="{BB962C8B-B14F-4D97-AF65-F5344CB8AC3E}">
        <p14:creationId xmlns:p14="http://schemas.microsoft.com/office/powerpoint/2010/main" val="123549602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defTabSz="457200" rtl="0" eaLnBrk="1" latinLnBrk="0" hangingPunct="1">
        <a:spcBef>
          <a:spcPct val="0"/>
        </a:spcBef>
        <a:buNone/>
        <a:defRPr sz="28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8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8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15.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9.xml"/><Relationship Id="rId7" Type="http://schemas.openxmlformats.org/officeDocument/2006/relationships/image" Target="../media/image16.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0.xml"/><Relationship Id="rId7" Type="http://schemas.openxmlformats.org/officeDocument/2006/relationships/image" Target="../media/image18.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image" Target="../media/image20.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21.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emf"/><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notesSlide" Target="../notesSlides/notesSlide1.xml"/><Relationship Id="rId7" Type="http://schemas.openxmlformats.org/officeDocument/2006/relationships/diagramLayout" Target="../diagrams/layout4.xml"/><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diagramData" Target="../diagrams/data4.xml"/><Relationship Id="rId5" Type="http://schemas.openxmlformats.org/officeDocument/2006/relationships/image" Target="../media/image10.png"/><Relationship Id="rId10" Type="http://schemas.microsoft.com/office/2007/relationships/diagramDrawing" Target="../diagrams/drawing4.xml"/><Relationship Id="rId4" Type="http://schemas.openxmlformats.org/officeDocument/2006/relationships/image" Target="../media/image9.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7.xml"/><Relationship Id="rId7" Type="http://schemas.openxmlformats.org/officeDocument/2006/relationships/image" Target="../media/image13.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3302" y="3753394"/>
            <a:ext cx="6384183" cy="1080420"/>
          </a:xfrm>
          <a:noFill/>
        </p:spPr>
        <p:txBody>
          <a:bodyPr>
            <a:normAutofit/>
          </a:bodyPr>
          <a:lstStyle/>
          <a:p>
            <a:r>
              <a:rPr lang="en-US" dirty="0" smtClean="0"/>
              <a:t>2018 EU–wide Stress Test Results </a:t>
            </a:r>
            <a:br>
              <a:rPr lang="en-US" dirty="0" smtClean="0"/>
            </a:br>
            <a:r>
              <a:rPr lang="en-US" dirty="0" smtClean="0">
                <a:solidFill>
                  <a:schemeClr val="bg2"/>
                </a:solidFill>
              </a:rPr>
              <a:t>02 November </a:t>
            </a:r>
            <a:r>
              <a:rPr lang="en-US" dirty="0">
                <a:solidFill>
                  <a:schemeClr val="bg2"/>
                </a:solidFill>
              </a:rPr>
              <a:t>2018</a:t>
            </a:r>
            <a:r>
              <a:rPr lang="en-US" sz="1600" dirty="0"/>
              <a:t>					</a:t>
            </a:r>
            <a:r>
              <a:rPr lang="en-GB" sz="1600" dirty="0"/>
              <a:t/>
            </a:r>
            <a:br>
              <a:rPr lang="en-GB" sz="1600" dirty="0"/>
            </a:br>
            <a:endParaRPr lang="en-US" b="0" dirty="0"/>
          </a:p>
        </p:txBody>
      </p:sp>
    </p:spTree>
    <p:extLst>
      <p:ext uri="{BB962C8B-B14F-4D97-AF65-F5344CB8AC3E}">
        <p14:creationId xmlns:p14="http://schemas.microsoft.com/office/powerpoint/2010/main" val="914409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29532"/>
            <a:ext cx="6663559" cy="555071"/>
          </a:xfrm>
        </p:spPr>
        <p:txBody>
          <a:bodyPr/>
          <a:lstStyle/>
          <a:p>
            <a:r>
              <a:rPr lang="en-GB" dirty="0" smtClean="0"/>
              <a:t>Evolution of credit risk exposures by stages</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10</a:t>
            </a:fld>
            <a:endParaRPr lang="en-US">
              <a:solidFill>
                <a:srgbClr val="2F5773"/>
              </a:solidFill>
            </a:endParaRPr>
          </a:p>
        </p:txBody>
      </p:sp>
      <p:graphicFrame>
        <p:nvGraphicFramePr>
          <p:cNvPr id="9" name="Diagram 8"/>
          <p:cNvGraphicFramePr/>
          <p:nvPr>
            <p:extLst>
              <p:ext uri="{D42A27DB-BD31-4B8C-83A1-F6EECF244321}">
                <p14:modId xmlns:p14="http://schemas.microsoft.com/office/powerpoint/2010/main" val="4090064791"/>
              </p:ext>
            </p:extLst>
          </p:nvPr>
        </p:nvGraphicFramePr>
        <p:xfrm>
          <a:off x="306237" y="4674900"/>
          <a:ext cx="8531526" cy="204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stretch>
            <a:fillRect/>
          </a:stretch>
        </p:blipFill>
        <p:spPr>
          <a:xfrm>
            <a:off x="1706880" y="752641"/>
            <a:ext cx="5413878" cy="3834172"/>
          </a:xfrm>
          <a:prstGeom prst="rect">
            <a:avLst/>
          </a:prstGeom>
        </p:spPr>
      </p:pic>
    </p:spTree>
    <p:extLst>
      <p:ext uri="{BB962C8B-B14F-4D97-AF65-F5344CB8AC3E}">
        <p14:creationId xmlns:p14="http://schemas.microsoft.com/office/powerpoint/2010/main" val="311513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Market risk</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11</a:t>
            </a:fld>
            <a:endParaRPr lang="en-US">
              <a:solidFill>
                <a:srgbClr val="2F5773"/>
              </a:solidFill>
            </a:endParaRPr>
          </a:p>
        </p:txBody>
      </p:sp>
      <p:graphicFrame>
        <p:nvGraphicFramePr>
          <p:cNvPr id="9" name="Diagram 8"/>
          <p:cNvGraphicFramePr/>
          <p:nvPr>
            <p:extLst>
              <p:ext uri="{D42A27DB-BD31-4B8C-83A1-F6EECF244321}">
                <p14:modId xmlns:p14="http://schemas.microsoft.com/office/powerpoint/2010/main" val="3141295040"/>
              </p:ext>
            </p:extLst>
          </p:nvPr>
        </p:nvGraphicFramePr>
        <p:xfrm>
          <a:off x="332061" y="4592298"/>
          <a:ext cx="8531526" cy="204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 Placeholder 2"/>
          <p:cNvSpPr txBox="1">
            <a:spLocks/>
          </p:cNvSpPr>
          <p:nvPr/>
        </p:nvSpPr>
        <p:spPr>
          <a:xfrm>
            <a:off x="332061" y="1061861"/>
            <a:ext cx="3775521" cy="358816"/>
          </a:xfrm>
          <a:prstGeom prst="rect">
            <a:avLst/>
          </a:prstGeom>
        </p:spPr>
        <p:txBody>
          <a:bodyPr wrap="none">
            <a:spAutoFit/>
          </a:bodyPr>
          <a:lstStyle>
            <a:defPPr>
              <a:defRPr lang="en-US"/>
            </a:defPPr>
            <a:lvl1pPr>
              <a:lnSpc>
                <a:spcPct val="115000"/>
              </a:lnSpc>
              <a:spcBef>
                <a:spcPts val="1800"/>
              </a:spcBef>
              <a:spcAft>
                <a:spcPts val="1800"/>
              </a:spcAft>
              <a:defRPr b="1">
                <a:solidFill>
                  <a:schemeClr val="bg2"/>
                </a:solidFill>
              </a:defRPr>
            </a:lvl1pPr>
          </a:lstStyle>
          <a:p>
            <a:r>
              <a:rPr lang="en-US" sz="1600" dirty="0"/>
              <a:t>Evolution of market risk P&amp;L impact (€ </a:t>
            </a:r>
            <a:r>
              <a:rPr lang="en-US" sz="1600" dirty="0" err="1"/>
              <a:t>bn</a:t>
            </a:r>
            <a:r>
              <a:rPr lang="en-US" sz="1600" dirty="0"/>
              <a:t>)</a:t>
            </a:r>
            <a:endParaRPr lang="en-GB" sz="1600" dirty="0"/>
          </a:p>
        </p:txBody>
      </p:sp>
      <p:sp>
        <p:nvSpPr>
          <p:cNvPr id="11" name="Rectangle 10"/>
          <p:cNvSpPr/>
          <p:nvPr/>
        </p:nvSpPr>
        <p:spPr>
          <a:xfrm>
            <a:off x="5174148" y="1061861"/>
            <a:ext cx="3238131" cy="358816"/>
          </a:xfrm>
          <a:prstGeom prst="rect">
            <a:avLst/>
          </a:prstGeom>
        </p:spPr>
        <p:txBody>
          <a:bodyPr wrap="none">
            <a:spAutoFit/>
          </a:bodyPr>
          <a:lstStyle/>
          <a:p>
            <a:pPr>
              <a:lnSpc>
                <a:spcPct val="115000"/>
              </a:lnSpc>
              <a:spcBef>
                <a:spcPts val="1800"/>
              </a:spcBef>
              <a:spcAft>
                <a:spcPts val="1800"/>
              </a:spcAft>
            </a:pPr>
            <a:r>
              <a:rPr lang="en-US" sz="1600" b="1" dirty="0">
                <a:solidFill>
                  <a:schemeClr val="bg2"/>
                </a:solidFill>
              </a:rPr>
              <a:t>Drivers of market risk losses in 2018</a:t>
            </a:r>
          </a:p>
        </p:txBody>
      </p:sp>
      <p:pic>
        <p:nvPicPr>
          <p:cNvPr id="6" name="Content Placeholder 5"/>
          <p:cNvPicPr>
            <a:picLocks noGrp="1" noChangeAspect="1"/>
          </p:cNvPicPr>
          <p:nvPr>
            <p:ph idx="1"/>
          </p:nvPr>
        </p:nvPicPr>
        <p:blipFill>
          <a:blip r:embed="rId7"/>
          <a:stretch>
            <a:fillRect/>
          </a:stretch>
        </p:blipFill>
        <p:spPr>
          <a:xfrm>
            <a:off x="332061" y="1491537"/>
            <a:ext cx="3764451" cy="2915846"/>
          </a:xfrm>
          <a:prstGeom prst="rect">
            <a:avLst/>
          </a:prstGeom>
        </p:spPr>
      </p:pic>
      <p:pic>
        <p:nvPicPr>
          <p:cNvPr id="8" name="Picture 7"/>
          <p:cNvPicPr>
            <a:picLocks noChangeAspect="1"/>
          </p:cNvPicPr>
          <p:nvPr/>
        </p:nvPicPr>
        <p:blipFill>
          <a:blip r:embed="rId8"/>
          <a:stretch>
            <a:fillRect/>
          </a:stretch>
        </p:blipFill>
        <p:spPr>
          <a:xfrm>
            <a:off x="4357070" y="1454019"/>
            <a:ext cx="4506517" cy="2953363"/>
          </a:xfrm>
          <a:prstGeom prst="rect">
            <a:avLst/>
          </a:prstGeom>
        </p:spPr>
      </p:pic>
    </p:spTree>
    <p:extLst>
      <p:ext uri="{BB962C8B-B14F-4D97-AF65-F5344CB8AC3E}">
        <p14:creationId xmlns:p14="http://schemas.microsoft.com/office/powerpoint/2010/main" val="141149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Conduct risk and other operational risk losses</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12</a:t>
            </a:fld>
            <a:endParaRPr lang="en-US">
              <a:solidFill>
                <a:srgbClr val="2F5773"/>
              </a:solidFill>
            </a:endParaRPr>
          </a:p>
        </p:txBody>
      </p:sp>
      <p:graphicFrame>
        <p:nvGraphicFramePr>
          <p:cNvPr id="13" name="Diagram 12"/>
          <p:cNvGraphicFramePr/>
          <p:nvPr>
            <p:extLst>
              <p:ext uri="{D42A27DB-BD31-4B8C-83A1-F6EECF244321}">
                <p14:modId xmlns:p14="http://schemas.microsoft.com/office/powerpoint/2010/main" val="898450738"/>
              </p:ext>
            </p:extLst>
          </p:nvPr>
        </p:nvGraphicFramePr>
        <p:xfrm>
          <a:off x="332061" y="4996281"/>
          <a:ext cx="8531526" cy="1607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 Placeholder 2"/>
          <p:cNvSpPr txBox="1">
            <a:spLocks/>
          </p:cNvSpPr>
          <p:nvPr/>
        </p:nvSpPr>
        <p:spPr>
          <a:xfrm>
            <a:off x="846083" y="1080655"/>
            <a:ext cx="2844768" cy="393458"/>
          </a:xfrm>
          <a:prstGeom prst="rect">
            <a:avLst/>
          </a:prstGeom>
        </p:spPr>
        <p:txBody>
          <a:bodyPr vert="horz" lIns="91440" tIns="45720" rIns="91440" bIns="45720" rtlCol="0">
            <a:noAutofit/>
          </a:bodyPr>
          <a:lstStyle>
            <a:lvl1pPr marL="0" indent="0" algn="l" defTabSz="457200" rtl="0" eaLnBrk="1" latinLnBrk="0" hangingPunct="1">
              <a:lnSpc>
                <a:spcPct val="105000"/>
              </a:lnSpc>
              <a:spcBef>
                <a:spcPts val="1200"/>
              </a:spcBef>
              <a:buFontTx/>
              <a:buNone/>
              <a:defRPr sz="16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6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spcBef>
                <a:spcPts val="1800"/>
              </a:spcBef>
              <a:spcAft>
                <a:spcPts val="1800"/>
              </a:spcAft>
            </a:pPr>
            <a:r>
              <a:rPr lang="en-US" b="1" dirty="0">
                <a:solidFill>
                  <a:schemeClr val="bg2"/>
                </a:solidFill>
              </a:rPr>
              <a:t>Operational risk losses(</a:t>
            </a:r>
            <a:r>
              <a:rPr lang="en-US" b="1" dirty="0" smtClean="0">
                <a:solidFill>
                  <a:schemeClr val="bg2"/>
                </a:solidFill>
              </a:rPr>
              <a:t>€ </a:t>
            </a:r>
            <a:r>
              <a:rPr lang="en-US" b="1" dirty="0" err="1" smtClean="0">
                <a:solidFill>
                  <a:schemeClr val="bg2"/>
                </a:solidFill>
              </a:rPr>
              <a:t>bn</a:t>
            </a:r>
            <a:r>
              <a:rPr lang="en-US" b="1" dirty="0" smtClean="0">
                <a:solidFill>
                  <a:schemeClr val="bg2"/>
                </a:solidFill>
              </a:rPr>
              <a:t>)</a:t>
            </a:r>
            <a:endParaRPr lang="en-GB" b="1" dirty="0">
              <a:solidFill>
                <a:schemeClr val="bg2"/>
              </a:solidFill>
            </a:endParaRPr>
          </a:p>
        </p:txBody>
      </p:sp>
      <p:sp>
        <p:nvSpPr>
          <p:cNvPr id="17" name="Rectangle 16"/>
          <p:cNvSpPr/>
          <p:nvPr/>
        </p:nvSpPr>
        <p:spPr>
          <a:xfrm>
            <a:off x="4302590" y="1055917"/>
            <a:ext cx="4841410" cy="375487"/>
          </a:xfrm>
          <a:prstGeom prst="rect">
            <a:avLst/>
          </a:prstGeom>
        </p:spPr>
        <p:txBody>
          <a:bodyPr wrap="square">
            <a:spAutoFit/>
          </a:bodyPr>
          <a:lstStyle/>
          <a:p>
            <a:pPr>
              <a:lnSpc>
                <a:spcPct val="115000"/>
              </a:lnSpc>
              <a:spcBef>
                <a:spcPts val="1800"/>
              </a:spcBef>
              <a:spcAft>
                <a:spcPts val="1800"/>
              </a:spcAft>
            </a:pPr>
            <a:r>
              <a:rPr lang="en-US" sz="1600" b="1" dirty="0">
                <a:solidFill>
                  <a:schemeClr val="bg2"/>
                </a:solidFill>
              </a:rPr>
              <a:t>Breakdown conduct risk and other operational risk (%)</a:t>
            </a:r>
            <a:endParaRPr lang="en-GB" sz="1600" b="1" dirty="0">
              <a:solidFill>
                <a:schemeClr val="bg2"/>
              </a:solidFill>
            </a:endParaRPr>
          </a:p>
        </p:txBody>
      </p:sp>
      <p:pic>
        <p:nvPicPr>
          <p:cNvPr id="6" name="Content Placeholder 5"/>
          <p:cNvPicPr>
            <a:picLocks noGrp="1" noChangeAspect="1"/>
          </p:cNvPicPr>
          <p:nvPr>
            <p:ph idx="1"/>
          </p:nvPr>
        </p:nvPicPr>
        <p:blipFill>
          <a:blip r:embed="rId7"/>
          <a:stretch>
            <a:fillRect/>
          </a:stretch>
        </p:blipFill>
        <p:spPr>
          <a:xfrm>
            <a:off x="541791" y="1460108"/>
            <a:ext cx="3503515" cy="2951551"/>
          </a:xfrm>
          <a:prstGeom prst="rect">
            <a:avLst/>
          </a:prstGeom>
        </p:spPr>
      </p:pic>
      <p:pic>
        <p:nvPicPr>
          <p:cNvPr id="7" name="Picture 6"/>
          <p:cNvPicPr>
            <a:picLocks noChangeAspect="1"/>
          </p:cNvPicPr>
          <p:nvPr/>
        </p:nvPicPr>
        <p:blipFill>
          <a:blip r:embed="rId8"/>
          <a:stretch>
            <a:fillRect/>
          </a:stretch>
        </p:blipFill>
        <p:spPr>
          <a:xfrm>
            <a:off x="4881268" y="1543611"/>
            <a:ext cx="3403639" cy="2857285"/>
          </a:xfrm>
          <a:prstGeom prst="rect">
            <a:avLst/>
          </a:prstGeom>
        </p:spPr>
      </p:pic>
    </p:spTree>
    <p:extLst>
      <p:ext uri="{BB962C8B-B14F-4D97-AF65-F5344CB8AC3E}">
        <p14:creationId xmlns:p14="http://schemas.microsoft.com/office/powerpoint/2010/main" val="3506151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Total REA</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13</a:t>
            </a:fld>
            <a:endParaRPr lang="en-US">
              <a:solidFill>
                <a:srgbClr val="2F5773"/>
              </a:solidFill>
            </a:endParaRPr>
          </a:p>
        </p:txBody>
      </p:sp>
      <p:graphicFrame>
        <p:nvGraphicFramePr>
          <p:cNvPr id="7" name="Diagram 6"/>
          <p:cNvGraphicFramePr/>
          <p:nvPr>
            <p:extLst>
              <p:ext uri="{D42A27DB-BD31-4B8C-83A1-F6EECF244321}">
                <p14:modId xmlns:p14="http://schemas.microsoft.com/office/powerpoint/2010/main" val="423762296"/>
              </p:ext>
            </p:extLst>
          </p:nvPr>
        </p:nvGraphicFramePr>
        <p:xfrm>
          <a:off x="332061" y="5425439"/>
          <a:ext cx="8531526" cy="1219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5"/>
          <p:cNvPicPr>
            <a:picLocks noGrp="1" noChangeAspect="1"/>
          </p:cNvPicPr>
          <p:nvPr>
            <p:ph idx="1"/>
          </p:nvPr>
        </p:nvPicPr>
        <p:blipFill>
          <a:blip r:embed="rId7"/>
          <a:stretch>
            <a:fillRect/>
          </a:stretch>
        </p:blipFill>
        <p:spPr>
          <a:xfrm>
            <a:off x="935585" y="1347641"/>
            <a:ext cx="7324478" cy="3772999"/>
          </a:xfrm>
          <a:prstGeom prst="rect">
            <a:avLst/>
          </a:prstGeom>
        </p:spPr>
      </p:pic>
    </p:spTree>
    <p:extLst>
      <p:ext uri="{BB962C8B-B14F-4D97-AF65-F5344CB8AC3E}">
        <p14:creationId xmlns:p14="http://schemas.microsoft.com/office/powerpoint/2010/main" val="748078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753" y="442340"/>
            <a:ext cx="7350036" cy="555071"/>
          </a:xfrm>
        </p:spPr>
        <p:txBody>
          <a:bodyPr>
            <a:normAutofit fontScale="90000"/>
          </a:bodyPr>
          <a:lstStyle/>
          <a:p>
            <a:r>
              <a:rPr lang="en-US" dirty="0" smtClean="0"/>
              <a:t>Administrative </a:t>
            </a:r>
            <a:r>
              <a:rPr lang="en-US" dirty="0"/>
              <a:t>expenses, other operating expenses , other provisions and depreciation</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14</a:t>
            </a:fld>
            <a:endParaRPr lang="en-US">
              <a:solidFill>
                <a:srgbClr val="2F5773"/>
              </a:solidFill>
            </a:endParaRPr>
          </a:p>
        </p:txBody>
      </p:sp>
      <p:sp>
        <p:nvSpPr>
          <p:cNvPr id="8" name="Rectangle 7"/>
          <p:cNvSpPr/>
          <p:nvPr/>
        </p:nvSpPr>
        <p:spPr>
          <a:xfrm>
            <a:off x="156753" y="1216127"/>
            <a:ext cx="8987247" cy="729430"/>
          </a:xfrm>
          <a:prstGeom prst="rect">
            <a:avLst/>
          </a:prstGeom>
        </p:spPr>
        <p:txBody>
          <a:bodyPr wrap="square">
            <a:spAutoFit/>
          </a:bodyPr>
          <a:lstStyle/>
          <a:p>
            <a:pPr>
              <a:lnSpc>
                <a:spcPct val="115000"/>
              </a:lnSpc>
              <a:spcBef>
                <a:spcPts val="1800"/>
              </a:spcBef>
              <a:spcAft>
                <a:spcPts val="1800"/>
              </a:spcAft>
            </a:pPr>
            <a:r>
              <a:rPr lang="en-GB" b="1" dirty="0" smtClean="0">
                <a:solidFill>
                  <a:schemeClr val="bg2"/>
                </a:solidFill>
              </a:rPr>
              <a:t>Evolution </a:t>
            </a:r>
            <a:r>
              <a:rPr lang="en-GB" b="1" dirty="0">
                <a:solidFill>
                  <a:schemeClr val="bg2"/>
                </a:solidFill>
              </a:rPr>
              <a:t>of </a:t>
            </a:r>
            <a:r>
              <a:rPr lang="en-GB" b="1" dirty="0" smtClean="0">
                <a:solidFill>
                  <a:schemeClr val="bg2"/>
                </a:solidFill>
              </a:rPr>
              <a:t>admin </a:t>
            </a:r>
            <a:r>
              <a:rPr lang="en-GB" b="1" dirty="0">
                <a:solidFill>
                  <a:schemeClr val="bg2"/>
                </a:solidFill>
              </a:rPr>
              <a:t>expenses, other operating </a:t>
            </a:r>
            <a:r>
              <a:rPr lang="en-GB" b="1" dirty="0" smtClean="0">
                <a:solidFill>
                  <a:schemeClr val="bg2"/>
                </a:solidFill>
              </a:rPr>
              <a:t>expenses, </a:t>
            </a:r>
            <a:r>
              <a:rPr lang="en-GB" b="1" dirty="0">
                <a:solidFill>
                  <a:schemeClr val="bg2"/>
                </a:solidFill>
              </a:rPr>
              <a:t>other provisions and depreciation </a:t>
            </a:r>
            <a:r>
              <a:rPr lang="en-GB" sz="1600" b="1" dirty="0">
                <a:solidFill>
                  <a:schemeClr val="bg2"/>
                </a:solidFill>
              </a:rPr>
              <a:t>(EUR </a:t>
            </a:r>
            <a:r>
              <a:rPr lang="en-GB" sz="1600" b="1" dirty="0" err="1">
                <a:solidFill>
                  <a:schemeClr val="bg2"/>
                </a:solidFill>
              </a:rPr>
              <a:t>bn</a:t>
            </a:r>
            <a:r>
              <a:rPr lang="en-GB" sz="1600" b="1" dirty="0">
                <a:solidFill>
                  <a:schemeClr val="bg2"/>
                </a:solidFill>
              </a:rPr>
              <a:t>)  </a:t>
            </a:r>
            <a:r>
              <a:rPr lang="en-GB" b="1" dirty="0">
                <a:solidFill>
                  <a:schemeClr val="bg2"/>
                </a:solidFill>
              </a:rPr>
              <a:t>   </a:t>
            </a:r>
          </a:p>
        </p:txBody>
      </p:sp>
      <p:graphicFrame>
        <p:nvGraphicFramePr>
          <p:cNvPr id="10" name="Diagram 9"/>
          <p:cNvGraphicFramePr/>
          <p:nvPr>
            <p:extLst>
              <p:ext uri="{D42A27DB-BD31-4B8C-83A1-F6EECF244321}">
                <p14:modId xmlns:p14="http://schemas.microsoft.com/office/powerpoint/2010/main" val="3841030319"/>
              </p:ext>
            </p:extLst>
          </p:nvPr>
        </p:nvGraphicFramePr>
        <p:xfrm>
          <a:off x="332061" y="5054138"/>
          <a:ext cx="8531526" cy="172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708367" y="1690245"/>
            <a:ext cx="3276732" cy="3283726"/>
          </a:xfrm>
          <a:prstGeom prst="rect">
            <a:avLst/>
          </a:prstGeom>
        </p:spPr>
      </p:pic>
    </p:spTree>
    <p:extLst>
      <p:ext uri="{BB962C8B-B14F-4D97-AF65-F5344CB8AC3E}">
        <p14:creationId xmlns:p14="http://schemas.microsoft.com/office/powerpoint/2010/main" val="4088154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Summary of impacts - Key results, aggregate EU level</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15</a:t>
            </a:fld>
            <a:endParaRPr lang="en-US">
              <a:solidFill>
                <a:srgbClr val="2F5773"/>
              </a:solidFill>
            </a:endParaRPr>
          </a:p>
        </p:txBody>
      </p:sp>
      <p:pic>
        <p:nvPicPr>
          <p:cNvPr id="4" name="Content Placeholder 3"/>
          <p:cNvPicPr>
            <a:picLocks noGrp="1" noChangeAspect="1"/>
          </p:cNvPicPr>
          <p:nvPr>
            <p:ph idx="1"/>
          </p:nvPr>
        </p:nvPicPr>
        <p:blipFill>
          <a:blip r:embed="rId2"/>
          <a:stretch>
            <a:fillRect/>
          </a:stretch>
        </p:blipFill>
        <p:spPr>
          <a:xfrm>
            <a:off x="507571" y="1370013"/>
            <a:ext cx="8128858" cy="4900612"/>
          </a:xfrm>
          <a:prstGeom prst="rect">
            <a:avLst/>
          </a:prstGeom>
        </p:spPr>
      </p:pic>
    </p:spTree>
    <p:extLst>
      <p:ext uri="{BB962C8B-B14F-4D97-AF65-F5344CB8AC3E}">
        <p14:creationId xmlns:p14="http://schemas.microsoft.com/office/powerpoint/2010/main" val="26335264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79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2018 ST results – Impact on EU </a:t>
            </a:r>
            <a:r>
              <a:rPr lang="en-GB" dirty="0"/>
              <a:t>aggregate CET1 </a:t>
            </a:r>
            <a:r>
              <a:rPr lang="en-GB" dirty="0" smtClean="0"/>
              <a:t>ratio </a:t>
            </a:r>
            <a:endParaRPr lang="en-GB" dirty="0"/>
          </a:p>
        </p:txBody>
      </p:sp>
      <p:sp>
        <p:nvSpPr>
          <p:cNvPr id="9" name="Text Placeholder 8"/>
          <p:cNvSpPr>
            <a:spLocks noGrp="1"/>
          </p:cNvSpPr>
          <p:nvPr>
            <p:ph type="body" idx="1"/>
          </p:nvPr>
        </p:nvSpPr>
        <p:spPr>
          <a:xfrm>
            <a:off x="457200" y="1217411"/>
            <a:ext cx="4040188" cy="393214"/>
          </a:xfrm>
        </p:spPr>
        <p:txBody>
          <a:bodyPr/>
          <a:lstStyle/>
          <a:p>
            <a:r>
              <a:rPr lang="en-GB" dirty="0" smtClean="0"/>
              <a:t>Transitional – starting point 14.5%</a:t>
            </a:r>
            <a:endParaRPr lang="en-GB" dirty="0"/>
          </a:p>
        </p:txBody>
      </p:sp>
      <p:sp>
        <p:nvSpPr>
          <p:cNvPr id="3" name="Content Placeholder 2"/>
          <p:cNvSpPr>
            <a:spLocks noGrp="1"/>
          </p:cNvSpPr>
          <p:nvPr>
            <p:ph sz="half" idx="2"/>
          </p:nvPr>
        </p:nvSpPr>
        <p:spPr>
          <a:xfrm>
            <a:off x="457200" y="1610625"/>
            <a:ext cx="4040188" cy="4660547"/>
          </a:xfrm>
        </p:spPr>
        <p:txBody>
          <a:bodyPr/>
          <a:lstStyle/>
          <a:p>
            <a:pPr lvl="1"/>
            <a:r>
              <a:rPr lang="en-GB" sz="1400" dirty="0" smtClean="0"/>
              <a:t>IFRS 9 first implementation: -10bps </a:t>
            </a:r>
          </a:p>
          <a:p>
            <a:pPr lvl="1"/>
            <a:r>
              <a:rPr lang="en-GB" sz="1400" dirty="0" smtClean="0"/>
              <a:t>Stress test impact: -410bps</a:t>
            </a:r>
            <a:endParaRPr lang="en-GB" sz="1400" dirty="0"/>
          </a:p>
          <a:p>
            <a:pPr lvl="1"/>
            <a:r>
              <a:rPr lang="en-GB" sz="1400" dirty="0" smtClean="0"/>
              <a:t>Capital depletion: €236bn</a:t>
            </a:r>
          </a:p>
          <a:p>
            <a:pPr lvl="1"/>
            <a:r>
              <a:rPr lang="en-GB" sz="1400" dirty="0" smtClean="0"/>
              <a:t>Increase of total REA: €1055bn</a:t>
            </a:r>
            <a:endParaRPr lang="en-GB" sz="1400" dirty="0"/>
          </a:p>
          <a:p>
            <a:pPr lvl="2"/>
            <a:endParaRPr lang="en-GB" dirty="0"/>
          </a:p>
          <a:p>
            <a:pPr lvl="2"/>
            <a:endParaRPr lang="en-GB" dirty="0"/>
          </a:p>
        </p:txBody>
      </p:sp>
      <p:sp>
        <p:nvSpPr>
          <p:cNvPr id="10" name="Text Placeholder 9"/>
          <p:cNvSpPr>
            <a:spLocks noGrp="1"/>
          </p:cNvSpPr>
          <p:nvPr>
            <p:ph type="body" sz="quarter" idx="3"/>
          </p:nvPr>
        </p:nvSpPr>
        <p:spPr>
          <a:xfrm>
            <a:off x="4645025" y="1214572"/>
            <a:ext cx="4041775" cy="393215"/>
          </a:xfrm>
        </p:spPr>
        <p:txBody>
          <a:bodyPr/>
          <a:lstStyle/>
          <a:p>
            <a:r>
              <a:rPr lang="en-GB" dirty="0" smtClean="0"/>
              <a:t>Fully loaded – starting point 14.2%</a:t>
            </a:r>
            <a:endParaRPr lang="en-GB" dirty="0"/>
          </a:p>
        </p:txBody>
      </p:sp>
      <p:sp>
        <p:nvSpPr>
          <p:cNvPr id="6" name="Content Placeholder 5"/>
          <p:cNvSpPr>
            <a:spLocks noGrp="1"/>
          </p:cNvSpPr>
          <p:nvPr>
            <p:ph sz="quarter" idx="4"/>
          </p:nvPr>
        </p:nvSpPr>
        <p:spPr>
          <a:xfrm>
            <a:off x="4645027" y="1610625"/>
            <a:ext cx="4041775" cy="4660545"/>
          </a:xfrm>
        </p:spPr>
        <p:txBody>
          <a:bodyPr/>
          <a:lstStyle/>
          <a:p>
            <a:pPr lvl="1"/>
            <a:r>
              <a:rPr lang="en-GB" sz="1400" dirty="0"/>
              <a:t>IFRS 9 first implementation: </a:t>
            </a:r>
            <a:r>
              <a:rPr lang="en-GB" sz="1400" dirty="0" smtClean="0"/>
              <a:t>-20bps</a:t>
            </a:r>
            <a:r>
              <a:rPr lang="en-GB" sz="1400" dirty="0"/>
              <a:t>. </a:t>
            </a:r>
            <a:endParaRPr lang="en-GB" sz="1400" dirty="0" smtClean="0"/>
          </a:p>
          <a:p>
            <a:pPr lvl="1"/>
            <a:r>
              <a:rPr lang="en-GB" sz="1400" dirty="0" smtClean="0"/>
              <a:t>Stress test impact: -395bps</a:t>
            </a:r>
          </a:p>
          <a:p>
            <a:pPr lvl="1"/>
            <a:r>
              <a:rPr lang="en-GB" sz="1400" dirty="0"/>
              <a:t>Capital depletion of €</a:t>
            </a:r>
            <a:r>
              <a:rPr lang="en-GB" sz="1400" dirty="0" smtClean="0"/>
              <a:t>226bn</a:t>
            </a:r>
            <a:endParaRPr lang="en-GB" sz="1400" dirty="0"/>
          </a:p>
          <a:p>
            <a:pPr lvl="1"/>
            <a:r>
              <a:rPr lang="en-GB" sz="1400" dirty="0" smtClean="0"/>
              <a:t>Increase </a:t>
            </a:r>
            <a:r>
              <a:rPr lang="en-GB" sz="1400" dirty="0"/>
              <a:t>of total REA: €</a:t>
            </a:r>
            <a:r>
              <a:rPr lang="en-GB" sz="1400" dirty="0" smtClean="0"/>
              <a:t>1049bn</a:t>
            </a:r>
            <a:endParaRPr lang="en-GB" sz="1400" dirty="0"/>
          </a:p>
          <a:p>
            <a:pPr marL="491400" lvl="2" indent="0">
              <a:buNone/>
            </a:pPr>
            <a:endParaRPr lang="en-GB" b="1" dirty="0"/>
          </a:p>
          <a:p>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2</a:t>
            </a:fld>
            <a:endParaRPr lang="en-US">
              <a:solidFill>
                <a:srgbClr val="2F5773"/>
              </a:solidFill>
            </a:endParaRPr>
          </a:p>
        </p:txBody>
      </p:sp>
      <p:pic>
        <p:nvPicPr>
          <p:cNvPr id="4" name="Picture 3"/>
          <p:cNvPicPr>
            <a:picLocks noChangeAspect="1"/>
          </p:cNvPicPr>
          <p:nvPr/>
        </p:nvPicPr>
        <p:blipFill>
          <a:blip r:embed="rId2"/>
          <a:stretch>
            <a:fillRect/>
          </a:stretch>
        </p:blipFill>
        <p:spPr>
          <a:xfrm>
            <a:off x="596552" y="3114346"/>
            <a:ext cx="3777938" cy="3370591"/>
          </a:xfrm>
          <a:prstGeom prst="rect">
            <a:avLst/>
          </a:prstGeom>
        </p:spPr>
      </p:pic>
      <p:pic>
        <p:nvPicPr>
          <p:cNvPr id="7" name="Picture 6"/>
          <p:cNvPicPr>
            <a:picLocks noChangeAspect="1"/>
          </p:cNvPicPr>
          <p:nvPr/>
        </p:nvPicPr>
        <p:blipFill>
          <a:blip r:embed="rId3"/>
          <a:stretch>
            <a:fillRect/>
          </a:stretch>
        </p:blipFill>
        <p:spPr>
          <a:xfrm>
            <a:off x="4718304" y="3211373"/>
            <a:ext cx="3767327" cy="3181002"/>
          </a:xfrm>
          <a:prstGeom prst="rect">
            <a:avLst/>
          </a:prstGeom>
        </p:spPr>
      </p:pic>
      <p:sp>
        <p:nvSpPr>
          <p:cNvPr id="11" name="Rectangle 10"/>
          <p:cNvSpPr/>
          <p:nvPr/>
        </p:nvSpPr>
        <p:spPr>
          <a:xfrm>
            <a:off x="596552" y="6589441"/>
            <a:ext cx="7737551" cy="179449"/>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r>
              <a:rPr lang="en-GB" sz="1000" dirty="0" smtClean="0">
                <a:solidFill>
                  <a:srgbClr val="000000"/>
                </a:solidFill>
                <a:latin typeface="Calibri" panose="020F0502020204030204" pitchFamily="34" charset="0"/>
              </a:rPr>
              <a:t>* All </a:t>
            </a:r>
            <a:r>
              <a:rPr lang="en-GB" sz="1000" dirty="0">
                <a:solidFill>
                  <a:srgbClr val="000000"/>
                </a:solidFill>
                <a:latin typeface="Calibri" panose="020F0502020204030204" pitchFamily="34" charset="0"/>
              </a:rPr>
              <a:t>impact figures in bps shown in the </a:t>
            </a:r>
            <a:r>
              <a:rPr lang="en-GB" sz="1000" dirty="0" smtClean="0">
                <a:solidFill>
                  <a:srgbClr val="000000"/>
                </a:solidFill>
                <a:latin typeface="Calibri" panose="020F0502020204030204" pitchFamily="34" charset="0"/>
              </a:rPr>
              <a:t>text are </a:t>
            </a:r>
            <a:r>
              <a:rPr lang="en-GB" sz="1000" dirty="0">
                <a:solidFill>
                  <a:srgbClr val="000000"/>
                </a:solidFill>
                <a:latin typeface="Calibri" panose="020F0502020204030204" pitchFamily="34" charset="0"/>
              </a:rPr>
              <a:t>rounded to the nearest </a:t>
            </a:r>
            <a:r>
              <a:rPr lang="en-GB" sz="1000" dirty="0" smtClean="0">
                <a:solidFill>
                  <a:srgbClr val="000000"/>
                </a:solidFill>
                <a:latin typeface="Calibri" panose="020F0502020204030204" pitchFamily="34" charset="0"/>
              </a:rPr>
              <a:t>5bps  </a:t>
            </a:r>
            <a:endParaRPr lang="en-GB" sz="1000" dirty="0">
              <a:solidFill>
                <a:schemeClr val="tx1"/>
              </a:solidFill>
            </a:endParaRPr>
          </a:p>
        </p:txBody>
      </p:sp>
    </p:spTree>
    <p:extLst>
      <p:ext uri="{BB962C8B-B14F-4D97-AF65-F5344CB8AC3E}">
        <p14:creationId xmlns:p14="http://schemas.microsoft.com/office/powerpoint/2010/main" val="133460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047" y="309292"/>
            <a:ext cx="7219404" cy="555071"/>
          </a:xfrm>
        </p:spPr>
        <p:txBody>
          <a:bodyPr>
            <a:normAutofit fontScale="90000"/>
          </a:bodyPr>
          <a:lstStyle/>
          <a:p>
            <a:r>
              <a:rPr lang="en-GB" dirty="0" smtClean="0"/>
              <a:t>Bank-by-bank impact, order by size of transitional impact</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3</a:t>
            </a:fld>
            <a:endParaRPr lang="en-US">
              <a:solidFill>
                <a:srgbClr val="2F5773"/>
              </a:solidFill>
            </a:endParaRPr>
          </a:p>
        </p:txBody>
      </p:sp>
      <p:graphicFrame>
        <p:nvGraphicFramePr>
          <p:cNvPr id="8" name="Diagram 7"/>
          <p:cNvGraphicFramePr/>
          <p:nvPr>
            <p:extLst>
              <p:ext uri="{D42A27DB-BD31-4B8C-83A1-F6EECF244321}">
                <p14:modId xmlns:p14="http://schemas.microsoft.com/office/powerpoint/2010/main" val="2255197809"/>
              </p:ext>
            </p:extLst>
          </p:nvPr>
        </p:nvGraphicFramePr>
        <p:xfrm>
          <a:off x="457199" y="5777646"/>
          <a:ext cx="8531526" cy="94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Content Placeholder 3"/>
          <p:cNvPicPr>
            <a:picLocks noGrp="1" noChangeAspect="1"/>
          </p:cNvPicPr>
          <p:nvPr>
            <p:ph idx="1"/>
          </p:nvPr>
        </p:nvPicPr>
        <p:blipFill>
          <a:blip r:embed="rId7"/>
          <a:stretch>
            <a:fillRect/>
          </a:stretch>
        </p:blipFill>
        <p:spPr>
          <a:xfrm>
            <a:off x="627961" y="846310"/>
            <a:ext cx="6918593" cy="4900612"/>
          </a:xfrm>
          <a:prstGeom prst="rect">
            <a:avLst/>
          </a:prstGeom>
        </p:spPr>
      </p:pic>
    </p:spTree>
    <p:extLst>
      <p:ext uri="{BB962C8B-B14F-4D97-AF65-F5344CB8AC3E}">
        <p14:creationId xmlns:p14="http://schemas.microsoft.com/office/powerpoint/2010/main" val="2653553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09292"/>
            <a:ext cx="6663559" cy="555071"/>
          </a:xfrm>
        </p:spPr>
        <p:txBody>
          <a:bodyPr>
            <a:normAutofit/>
          </a:bodyPr>
          <a:lstStyle/>
          <a:p>
            <a:r>
              <a:rPr lang="en-GB" dirty="0" smtClean="0"/>
              <a:t>Bank-by-bank impact, order by size of FL impact</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4</a:t>
            </a:fld>
            <a:endParaRPr lang="en-US">
              <a:solidFill>
                <a:srgbClr val="2F5773"/>
              </a:solidFill>
            </a:endParaRPr>
          </a:p>
        </p:txBody>
      </p:sp>
      <p:graphicFrame>
        <p:nvGraphicFramePr>
          <p:cNvPr id="8" name="Diagram 7"/>
          <p:cNvGraphicFramePr/>
          <p:nvPr>
            <p:extLst>
              <p:ext uri="{D42A27DB-BD31-4B8C-83A1-F6EECF244321}">
                <p14:modId xmlns:p14="http://schemas.microsoft.com/office/powerpoint/2010/main" val="3776019795"/>
              </p:ext>
            </p:extLst>
          </p:nvPr>
        </p:nvGraphicFramePr>
        <p:xfrm>
          <a:off x="457199" y="5765075"/>
          <a:ext cx="8531526" cy="956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Content Placeholder 8"/>
          <p:cNvPicPr>
            <a:picLocks noGrp="1" noChangeAspect="1"/>
          </p:cNvPicPr>
          <p:nvPr>
            <p:ph idx="1"/>
          </p:nvPr>
        </p:nvPicPr>
        <p:blipFill>
          <a:blip r:embed="rId7"/>
          <a:stretch>
            <a:fillRect/>
          </a:stretch>
        </p:blipFill>
        <p:spPr>
          <a:xfrm>
            <a:off x="1443357" y="864363"/>
            <a:ext cx="6465677" cy="4818887"/>
          </a:xfrm>
          <a:prstGeom prst="rect">
            <a:avLst/>
          </a:prstGeom>
        </p:spPr>
      </p:pic>
    </p:spTree>
    <p:extLst>
      <p:ext uri="{BB962C8B-B14F-4D97-AF65-F5344CB8AC3E}">
        <p14:creationId xmlns:p14="http://schemas.microsoft.com/office/powerpoint/2010/main" val="966313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3658"/>
            <a:ext cx="6663559" cy="555071"/>
          </a:xfrm>
        </p:spPr>
        <p:txBody>
          <a:bodyPr>
            <a:normAutofit/>
          </a:bodyPr>
          <a:lstStyle/>
          <a:p>
            <a:r>
              <a:rPr lang="en-GB" dirty="0" smtClean="0"/>
              <a:t>Bank-by-bank CET1 ratio, starting and end point (%)</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5</a:t>
            </a:fld>
            <a:endParaRPr lang="en-US">
              <a:solidFill>
                <a:srgbClr val="2F5773"/>
              </a:solidFill>
            </a:endParaRPr>
          </a:p>
        </p:txBody>
      </p:sp>
      <p:graphicFrame>
        <p:nvGraphicFramePr>
          <p:cNvPr id="8" name="Diagram 7"/>
          <p:cNvGraphicFramePr/>
          <p:nvPr>
            <p:extLst>
              <p:ext uri="{D42A27DB-BD31-4B8C-83A1-F6EECF244321}">
                <p14:modId xmlns:p14="http://schemas.microsoft.com/office/powerpoint/2010/main" val="2856180483"/>
              </p:ext>
            </p:extLst>
          </p:nvPr>
        </p:nvGraphicFramePr>
        <p:xfrm>
          <a:off x="457199" y="5598332"/>
          <a:ext cx="8531526" cy="1259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Content Placeholder 9"/>
          <p:cNvPicPr>
            <a:picLocks noGrp="1" noChangeAspect="1"/>
          </p:cNvPicPr>
          <p:nvPr>
            <p:ph idx="1"/>
          </p:nvPr>
        </p:nvPicPr>
        <p:blipFill>
          <a:blip r:embed="rId7"/>
          <a:stretch>
            <a:fillRect/>
          </a:stretch>
        </p:blipFill>
        <p:spPr>
          <a:xfrm>
            <a:off x="1411835" y="614224"/>
            <a:ext cx="6093560" cy="4900612"/>
          </a:xfrm>
          <a:prstGeom prst="rect">
            <a:avLst/>
          </a:prstGeom>
        </p:spPr>
      </p:pic>
    </p:spTree>
    <p:extLst>
      <p:ext uri="{BB962C8B-B14F-4D97-AF65-F5344CB8AC3E}">
        <p14:creationId xmlns:p14="http://schemas.microsoft.com/office/powerpoint/2010/main" val="393176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86828"/>
            <a:ext cx="6663559" cy="555071"/>
          </a:xfrm>
        </p:spPr>
        <p:txBody>
          <a:bodyPr/>
          <a:lstStyle/>
          <a:p>
            <a:r>
              <a:rPr lang="en-GB" dirty="0" smtClean="0"/>
              <a:t>2018 </a:t>
            </a:r>
            <a:r>
              <a:rPr lang="en-GB" dirty="0"/>
              <a:t>ST </a:t>
            </a:r>
            <a:r>
              <a:rPr lang="en-GB" dirty="0" smtClean="0"/>
              <a:t>– Impact on leverage ratio (transitional)</a:t>
            </a:r>
            <a:endParaRPr lang="en-GB" dirty="0"/>
          </a:p>
        </p:txBody>
      </p:sp>
      <p:sp>
        <p:nvSpPr>
          <p:cNvPr id="3" name="Text Placeholder 2"/>
          <p:cNvSpPr>
            <a:spLocks noGrp="1"/>
          </p:cNvSpPr>
          <p:nvPr>
            <p:ph type="body" idx="1"/>
          </p:nvPr>
        </p:nvSpPr>
        <p:spPr>
          <a:xfrm>
            <a:off x="457200" y="1051530"/>
            <a:ext cx="4040188" cy="393214"/>
          </a:xfrm>
        </p:spPr>
        <p:txBody>
          <a:bodyPr>
            <a:normAutofit/>
          </a:bodyPr>
          <a:lstStyle/>
          <a:p>
            <a:r>
              <a:rPr lang="en-GB" dirty="0"/>
              <a:t>Evolution of aggregate leverage ratio (%)</a:t>
            </a:r>
          </a:p>
        </p:txBody>
      </p:sp>
      <p:pic>
        <p:nvPicPr>
          <p:cNvPr id="6" name="Content Placeholder 5"/>
          <p:cNvPicPr>
            <a:picLocks noGrp="1" noChangeAspect="1"/>
          </p:cNvPicPr>
          <p:nvPr>
            <p:ph sz="half" idx="2"/>
          </p:nvPr>
        </p:nvPicPr>
        <p:blipFill>
          <a:blip r:embed="rId4"/>
          <a:stretch>
            <a:fillRect/>
          </a:stretch>
        </p:blipFill>
        <p:spPr>
          <a:xfrm>
            <a:off x="457200" y="1826926"/>
            <a:ext cx="4040188" cy="3045978"/>
          </a:xfrm>
          <a:prstGeom prst="rect">
            <a:avLst/>
          </a:prstGeom>
        </p:spPr>
      </p:pic>
      <p:sp>
        <p:nvSpPr>
          <p:cNvPr id="5" name="Text Placeholder 4"/>
          <p:cNvSpPr>
            <a:spLocks noGrp="1"/>
          </p:cNvSpPr>
          <p:nvPr>
            <p:ph type="body" sz="quarter" idx="3"/>
          </p:nvPr>
        </p:nvSpPr>
        <p:spPr>
          <a:xfrm>
            <a:off x="4972445" y="1607997"/>
            <a:ext cx="4041775" cy="393215"/>
          </a:xfrm>
        </p:spPr>
        <p:txBody>
          <a:bodyPr>
            <a:noAutofit/>
          </a:bodyPr>
          <a:lstStyle/>
          <a:p>
            <a:pPr>
              <a:lnSpc>
                <a:spcPct val="125000"/>
              </a:lnSpc>
            </a:pPr>
            <a:r>
              <a:rPr lang="en-GB" dirty="0"/>
              <a:t>LR dispersion – 5th and 95th percentiles, interquartile range and median in the adverse scenario (%)</a:t>
            </a:r>
          </a:p>
        </p:txBody>
      </p:sp>
      <p:pic>
        <p:nvPicPr>
          <p:cNvPr id="10" name="Content Placeholder 9"/>
          <p:cNvPicPr>
            <a:picLocks noGrp="1" noChangeAspect="1"/>
          </p:cNvPicPr>
          <p:nvPr>
            <p:ph sz="quarter" idx="4"/>
          </p:nvPr>
        </p:nvPicPr>
        <p:blipFill>
          <a:blip r:embed="rId5"/>
          <a:stretch>
            <a:fillRect/>
          </a:stretch>
        </p:blipFill>
        <p:spPr>
          <a:xfrm>
            <a:off x="4820717" y="2036831"/>
            <a:ext cx="3540557" cy="2743438"/>
          </a:xfrm>
          <a:prstGeom prst="rect">
            <a:avLst/>
          </a:prstGeom>
        </p:spPr>
      </p:pic>
      <p:sp>
        <p:nvSpPr>
          <p:cNvPr id="8" name="Slide Number Placeholder 7"/>
          <p:cNvSpPr>
            <a:spLocks noGrp="1"/>
          </p:cNvSpPr>
          <p:nvPr>
            <p:ph type="sldNum" sz="quarter" idx="12"/>
          </p:nvPr>
        </p:nvSpPr>
        <p:spPr/>
        <p:txBody>
          <a:bodyPr/>
          <a:lstStyle/>
          <a:p>
            <a:fld id="{03930D90-B5AE-694C-AF4D-B5392C99196C}" type="slidenum">
              <a:rPr lang="en-US" smtClean="0">
                <a:solidFill>
                  <a:srgbClr val="2F5773"/>
                </a:solidFill>
              </a:rPr>
              <a:pPr/>
              <a:t>6</a:t>
            </a:fld>
            <a:endParaRPr lang="en-US">
              <a:solidFill>
                <a:srgbClr val="2F5773"/>
              </a:solidFill>
            </a:endParaRPr>
          </a:p>
        </p:txBody>
      </p:sp>
      <p:graphicFrame>
        <p:nvGraphicFramePr>
          <p:cNvPr id="18" name="Diagram 17"/>
          <p:cNvGraphicFramePr/>
          <p:nvPr>
            <p:extLst>
              <p:ext uri="{D42A27DB-BD31-4B8C-83A1-F6EECF244321}">
                <p14:modId xmlns:p14="http://schemas.microsoft.com/office/powerpoint/2010/main" val="2186962826"/>
              </p:ext>
            </p:extLst>
          </p:nvPr>
        </p:nvGraphicFramePr>
        <p:xfrm>
          <a:off x="937600" y="5085380"/>
          <a:ext cx="6752202" cy="164365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5633093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422925" y="1284918"/>
            <a:ext cx="8229600" cy="3967566"/>
          </a:xfrm>
          <a:prstGeom prst="rect">
            <a:avLst/>
          </a:prstGeom>
        </p:spPr>
      </p:pic>
      <p:sp>
        <p:nvSpPr>
          <p:cNvPr id="2" name="Title 1"/>
          <p:cNvSpPr>
            <a:spLocks noGrp="1"/>
          </p:cNvSpPr>
          <p:nvPr>
            <p:ph type="title"/>
          </p:nvPr>
        </p:nvSpPr>
        <p:spPr/>
        <p:txBody>
          <a:bodyPr/>
          <a:lstStyle/>
          <a:p>
            <a:r>
              <a:rPr lang="en-GB" dirty="0" smtClean="0"/>
              <a:t>Aggregate waterfall</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7</a:t>
            </a:fld>
            <a:endParaRPr lang="en-US">
              <a:solidFill>
                <a:srgbClr val="2F5773"/>
              </a:solidFill>
            </a:endParaRPr>
          </a:p>
        </p:txBody>
      </p:sp>
      <p:sp>
        <p:nvSpPr>
          <p:cNvPr id="9" name="Left Brace 8"/>
          <p:cNvSpPr/>
          <p:nvPr/>
        </p:nvSpPr>
        <p:spPr>
          <a:xfrm rot="5400000">
            <a:off x="3089947" y="777406"/>
            <a:ext cx="194920" cy="742110"/>
          </a:xfrm>
          <a:prstGeom prst="leftBrace">
            <a:avLst>
              <a:gd name="adj1" fmla="val 8332"/>
              <a:gd name="adj2" fmla="val 50000"/>
            </a:avLst>
          </a:prstGeom>
        </p:spPr>
        <p:style>
          <a:lnRef idx="2">
            <a:schemeClr val="accent1"/>
          </a:lnRef>
          <a:fillRef idx="0">
            <a:schemeClr val="accent1"/>
          </a:fillRef>
          <a:effectRef idx="1">
            <a:schemeClr val="accent1"/>
          </a:effectRef>
          <a:fontRef idx="minor">
            <a:schemeClr val="tx1"/>
          </a:fontRef>
        </p:style>
        <p:txBody>
          <a:bodyPr vert="vert270" rtlCol="0" anchor="t" anchorCtr="0"/>
          <a:lstStyle/>
          <a:p>
            <a:pPr algn="ctr"/>
            <a:r>
              <a:rPr lang="en-GB" sz="1200" dirty="0" smtClean="0"/>
              <a:t> Credit risk losses</a:t>
            </a:r>
            <a:endParaRPr lang="en-GB" sz="1200" dirty="0"/>
          </a:p>
        </p:txBody>
      </p:sp>
      <p:sp>
        <p:nvSpPr>
          <p:cNvPr id="11" name="Left Brace 10"/>
          <p:cNvSpPr/>
          <p:nvPr/>
        </p:nvSpPr>
        <p:spPr>
          <a:xfrm rot="5400000">
            <a:off x="5071069" y="1044857"/>
            <a:ext cx="132444" cy="950414"/>
          </a:xfrm>
          <a:prstGeom prst="leftBrace">
            <a:avLst>
              <a:gd name="adj1" fmla="val 8332"/>
              <a:gd name="adj2" fmla="val 50000"/>
            </a:avLst>
          </a:prstGeom>
          <a:solidFill>
            <a:schemeClr val="bg1"/>
          </a:solidFill>
          <a:ln w="15875"/>
          <a:effectLst/>
        </p:spPr>
        <p:style>
          <a:lnRef idx="2">
            <a:schemeClr val="accent1"/>
          </a:lnRef>
          <a:fillRef idx="0">
            <a:schemeClr val="accent1"/>
          </a:fillRef>
          <a:effectRef idx="1">
            <a:schemeClr val="accent1"/>
          </a:effectRef>
          <a:fontRef idx="minor">
            <a:schemeClr val="tx1"/>
          </a:fontRef>
        </p:style>
        <p:txBody>
          <a:bodyPr vert="vert270" rtlCol="0" anchor="t" anchorCtr="0"/>
          <a:lstStyle/>
          <a:p>
            <a:pPr algn="ctr"/>
            <a:r>
              <a:rPr lang="en-GB" sz="1200" dirty="0" smtClean="0"/>
              <a:t> Op and conduct risk losses</a:t>
            </a:r>
            <a:endParaRPr lang="en-GB" sz="1200" dirty="0"/>
          </a:p>
        </p:txBody>
      </p:sp>
      <p:sp>
        <p:nvSpPr>
          <p:cNvPr id="10" name="Left Brace 9"/>
          <p:cNvSpPr/>
          <p:nvPr/>
        </p:nvSpPr>
        <p:spPr>
          <a:xfrm rot="5400000">
            <a:off x="3778355" y="995818"/>
            <a:ext cx="149467" cy="589256"/>
          </a:xfrm>
          <a:prstGeom prst="leftBrace">
            <a:avLst>
              <a:gd name="adj1" fmla="val 8332"/>
              <a:gd name="adj2" fmla="val 50000"/>
            </a:avLst>
          </a:prstGeom>
          <a:solidFill>
            <a:schemeClr val="bg1">
              <a:lumMod val="95000"/>
            </a:schemeClr>
          </a:solidFill>
          <a:ln w="15875"/>
          <a:effectLst/>
        </p:spPr>
        <p:style>
          <a:lnRef idx="2">
            <a:schemeClr val="accent1"/>
          </a:lnRef>
          <a:fillRef idx="0">
            <a:schemeClr val="accent1"/>
          </a:fillRef>
          <a:effectRef idx="1">
            <a:schemeClr val="accent1"/>
          </a:effectRef>
          <a:fontRef idx="minor">
            <a:schemeClr val="tx1"/>
          </a:fontRef>
        </p:style>
        <p:txBody>
          <a:bodyPr vert="vert270" rtlCol="0" anchor="t" anchorCtr="0"/>
          <a:lstStyle/>
          <a:p>
            <a:pPr algn="ctr"/>
            <a:r>
              <a:rPr lang="en-GB" sz="1200" dirty="0" smtClean="0"/>
              <a:t> Market risk losses</a:t>
            </a:r>
            <a:endParaRPr lang="en-GB" sz="1200" dirty="0"/>
          </a:p>
        </p:txBody>
      </p:sp>
      <p:graphicFrame>
        <p:nvGraphicFramePr>
          <p:cNvPr id="13" name="Diagram 12"/>
          <p:cNvGraphicFramePr/>
          <p:nvPr>
            <p:extLst>
              <p:ext uri="{D42A27DB-BD31-4B8C-83A1-F6EECF244321}">
                <p14:modId xmlns:p14="http://schemas.microsoft.com/office/powerpoint/2010/main" val="1885259031"/>
              </p:ext>
            </p:extLst>
          </p:nvPr>
        </p:nvGraphicFramePr>
        <p:xfrm>
          <a:off x="457199" y="5252484"/>
          <a:ext cx="8531526" cy="14559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93353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Impact on profitability, aggregate EU level</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8</a:t>
            </a:fld>
            <a:endParaRPr lang="en-US">
              <a:solidFill>
                <a:srgbClr val="2F5773"/>
              </a:solidFill>
            </a:endParaRPr>
          </a:p>
        </p:txBody>
      </p:sp>
      <p:sp>
        <p:nvSpPr>
          <p:cNvPr id="8" name="TextBox 7"/>
          <p:cNvSpPr txBox="1"/>
          <p:nvPr/>
        </p:nvSpPr>
        <p:spPr>
          <a:xfrm>
            <a:off x="805025" y="2890556"/>
            <a:ext cx="8072968" cy="338554"/>
          </a:xfrm>
          <a:prstGeom prst="rect">
            <a:avLst/>
          </a:prstGeom>
          <a:noFill/>
        </p:spPr>
        <p:txBody>
          <a:bodyPr wrap="square" rtlCol="0">
            <a:spAutoFit/>
          </a:bodyPr>
          <a:lstStyle/>
          <a:p>
            <a:pPr algn="just"/>
            <a:endParaRPr lang="en-GB" sz="1600" dirty="0"/>
          </a:p>
        </p:txBody>
      </p:sp>
      <p:graphicFrame>
        <p:nvGraphicFramePr>
          <p:cNvPr id="6" name="Diagram 5"/>
          <p:cNvGraphicFramePr/>
          <p:nvPr>
            <p:extLst>
              <p:ext uri="{D42A27DB-BD31-4B8C-83A1-F6EECF244321}">
                <p14:modId xmlns:p14="http://schemas.microsoft.com/office/powerpoint/2010/main" val="4004066400"/>
              </p:ext>
            </p:extLst>
          </p:nvPr>
        </p:nvGraphicFramePr>
        <p:xfrm>
          <a:off x="457199" y="4884428"/>
          <a:ext cx="8531526" cy="1823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Grp="1" noChangeAspect="1"/>
          </p:cNvPicPr>
          <p:nvPr>
            <p:ph idx="1"/>
          </p:nvPr>
        </p:nvPicPr>
        <p:blipFill>
          <a:blip r:embed="rId7"/>
          <a:stretch>
            <a:fillRect/>
          </a:stretch>
        </p:blipFill>
        <p:spPr>
          <a:xfrm>
            <a:off x="805025" y="1433604"/>
            <a:ext cx="7193903" cy="3017782"/>
          </a:xfrm>
          <a:prstGeom prst="rect">
            <a:avLst/>
          </a:prstGeom>
        </p:spPr>
      </p:pic>
    </p:spTree>
    <p:extLst>
      <p:ext uri="{BB962C8B-B14F-4D97-AF65-F5344CB8AC3E}">
        <p14:creationId xmlns:p14="http://schemas.microsoft.com/office/powerpoint/2010/main" val="1200658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Credit risk losses</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solidFill>
                  <a:srgbClr val="2F5773"/>
                </a:solidFill>
              </a:rPr>
              <a:pPr/>
              <a:t>9</a:t>
            </a:fld>
            <a:endParaRPr lang="en-US">
              <a:solidFill>
                <a:srgbClr val="2F5773"/>
              </a:solidFill>
            </a:endParaRPr>
          </a:p>
        </p:txBody>
      </p:sp>
      <p:sp>
        <p:nvSpPr>
          <p:cNvPr id="7" name="Text Placeholder 2"/>
          <p:cNvSpPr txBox="1">
            <a:spLocks/>
          </p:cNvSpPr>
          <p:nvPr/>
        </p:nvSpPr>
        <p:spPr>
          <a:xfrm>
            <a:off x="306237" y="1026153"/>
            <a:ext cx="3760751" cy="332492"/>
          </a:xfrm>
          <a:prstGeom prst="rect">
            <a:avLst/>
          </a:prstGeom>
        </p:spPr>
        <p:txBody>
          <a:bodyPr vert="horz" lIns="91440" tIns="45720" rIns="91440" bIns="45720" rtlCol="0">
            <a:noAutofit/>
          </a:bodyPr>
          <a:lstStyle>
            <a:lvl1pPr marL="0" indent="0" algn="l" defTabSz="457200" rtl="0" eaLnBrk="1" latinLnBrk="0" hangingPunct="1">
              <a:lnSpc>
                <a:spcPct val="105000"/>
              </a:lnSpc>
              <a:spcBef>
                <a:spcPts val="1200"/>
              </a:spcBef>
              <a:buFontTx/>
              <a:buNone/>
              <a:defRPr sz="16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6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spcBef>
                <a:spcPts val="1800"/>
              </a:spcBef>
              <a:spcAft>
                <a:spcPts val="1800"/>
              </a:spcAft>
            </a:pPr>
            <a:r>
              <a:rPr lang="en-US" b="1" dirty="0">
                <a:solidFill>
                  <a:schemeClr val="bg2"/>
                </a:solidFill>
              </a:rPr>
              <a:t>Evolution of absolute credit losses (€ </a:t>
            </a:r>
            <a:r>
              <a:rPr lang="en-US" b="1" dirty="0" err="1">
                <a:solidFill>
                  <a:schemeClr val="bg2"/>
                </a:solidFill>
              </a:rPr>
              <a:t>bn</a:t>
            </a:r>
            <a:r>
              <a:rPr lang="en-US" b="1" dirty="0">
                <a:solidFill>
                  <a:schemeClr val="bg2"/>
                </a:solidFill>
              </a:rPr>
              <a:t>)</a:t>
            </a:r>
            <a:endParaRPr lang="en-GB" b="1" dirty="0">
              <a:solidFill>
                <a:schemeClr val="bg2"/>
              </a:solidFill>
            </a:endParaRPr>
          </a:p>
        </p:txBody>
      </p:sp>
      <p:graphicFrame>
        <p:nvGraphicFramePr>
          <p:cNvPr id="9" name="Diagram 8"/>
          <p:cNvGraphicFramePr/>
          <p:nvPr>
            <p:extLst>
              <p:ext uri="{D42A27DB-BD31-4B8C-83A1-F6EECF244321}">
                <p14:modId xmlns:p14="http://schemas.microsoft.com/office/powerpoint/2010/main" val="1312194616"/>
              </p:ext>
            </p:extLst>
          </p:nvPr>
        </p:nvGraphicFramePr>
        <p:xfrm>
          <a:off x="306237" y="4674901"/>
          <a:ext cx="8531526" cy="1823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 Placeholder 2"/>
          <p:cNvSpPr txBox="1">
            <a:spLocks/>
          </p:cNvSpPr>
          <p:nvPr/>
        </p:nvSpPr>
        <p:spPr>
          <a:xfrm>
            <a:off x="4416639" y="1025425"/>
            <a:ext cx="4727361" cy="332492"/>
          </a:xfrm>
          <a:prstGeom prst="rect">
            <a:avLst/>
          </a:prstGeom>
        </p:spPr>
        <p:txBody>
          <a:bodyPr vert="horz" lIns="91440" tIns="45720" rIns="91440" bIns="45720" rtlCol="0">
            <a:noAutofit/>
          </a:bodyPr>
          <a:lstStyle>
            <a:lvl1pPr marL="0" indent="0" algn="l" defTabSz="457200" rtl="0" eaLnBrk="1" latinLnBrk="0" hangingPunct="1">
              <a:lnSpc>
                <a:spcPct val="105000"/>
              </a:lnSpc>
              <a:spcBef>
                <a:spcPts val="1200"/>
              </a:spcBef>
              <a:buFontTx/>
              <a:buNone/>
              <a:defRPr sz="16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6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6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600" kern="1200">
                <a:solidFill>
                  <a:schemeClr val="tx1">
                    <a:lumMod val="65000"/>
                    <a:lumOff val="35000"/>
                  </a:schemeClr>
                </a:solidFill>
                <a:latin typeface="+mn-lt"/>
                <a:ea typeface="+mn-ea"/>
                <a:cs typeface="+mn-cs"/>
              </a:defRPr>
            </a:lvl4pPr>
            <a:lvl5pPr marL="1440000" marR="0" indent="-285750" algn="l" defTabSz="457200" rtl="0" eaLnBrk="1" fontAlgn="auto" latinLnBrk="0" hangingPunct="1">
              <a:lnSpc>
                <a:spcPct val="100000"/>
              </a:lnSpc>
              <a:spcBef>
                <a:spcPts val="500"/>
              </a:spcBef>
              <a:spcAft>
                <a:spcPts val="0"/>
              </a:spcAft>
              <a:buClr>
                <a:schemeClr val="accent2"/>
              </a:buClr>
              <a:buSzPct val="100000"/>
              <a:buFont typeface="Wingdings" charset="2"/>
              <a:buChar char="§"/>
              <a:tabLst/>
              <a:defRPr sz="1600" kern="1200" baseline="0">
                <a:solidFill>
                  <a:schemeClr val="tx1">
                    <a:lumMod val="65000"/>
                    <a:lumOff val="3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15000"/>
              </a:lnSpc>
              <a:spcBef>
                <a:spcPts val="1800"/>
              </a:spcBef>
              <a:spcAft>
                <a:spcPts val="1800"/>
              </a:spcAft>
            </a:pPr>
            <a:r>
              <a:rPr lang="en-US" b="1" dirty="0">
                <a:solidFill>
                  <a:schemeClr val="bg2"/>
                </a:solidFill>
              </a:rPr>
              <a:t>Distribution of impairments by country of the counterparty</a:t>
            </a:r>
            <a:endParaRPr lang="en-GB" b="1" dirty="0">
              <a:solidFill>
                <a:schemeClr val="bg2"/>
              </a:solidFill>
            </a:endParaRPr>
          </a:p>
        </p:txBody>
      </p:sp>
      <p:pic>
        <p:nvPicPr>
          <p:cNvPr id="6" name="Content Placeholder 5"/>
          <p:cNvPicPr>
            <a:picLocks noGrp="1" noChangeAspect="1"/>
          </p:cNvPicPr>
          <p:nvPr>
            <p:ph idx="1"/>
          </p:nvPr>
        </p:nvPicPr>
        <p:blipFill>
          <a:blip r:embed="rId7"/>
          <a:stretch>
            <a:fillRect/>
          </a:stretch>
        </p:blipFill>
        <p:spPr>
          <a:xfrm>
            <a:off x="457199" y="1540985"/>
            <a:ext cx="3456433" cy="3025863"/>
          </a:xfrm>
          <a:prstGeom prst="rect">
            <a:avLst/>
          </a:prstGeom>
        </p:spPr>
      </p:pic>
      <p:pic>
        <p:nvPicPr>
          <p:cNvPr id="10" name="Picture 9"/>
          <p:cNvPicPr>
            <a:picLocks noChangeAspect="1"/>
          </p:cNvPicPr>
          <p:nvPr/>
        </p:nvPicPr>
        <p:blipFill>
          <a:blip r:embed="rId8"/>
          <a:stretch>
            <a:fillRect/>
          </a:stretch>
        </p:blipFill>
        <p:spPr>
          <a:xfrm>
            <a:off x="4751663" y="1682496"/>
            <a:ext cx="3883489" cy="2884352"/>
          </a:xfrm>
          <a:prstGeom prst="rect">
            <a:avLst/>
          </a:prstGeom>
        </p:spPr>
      </p:pic>
    </p:spTree>
    <p:extLst>
      <p:ext uri="{BB962C8B-B14F-4D97-AF65-F5344CB8AC3E}">
        <p14:creationId xmlns:p14="http://schemas.microsoft.com/office/powerpoint/2010/main" val="674082269"/>
      </p:ext>
    </p:extLst>
  </p:cSld>
  <p:clrMapOvr>
    <a:masterClrMapping/>
  </p:clrMapOvr>
</p:sld>
</file>

<file path=ppt/theme/theme1.xml><?xml version="1.0" encoding="utf-8"?>
<a:theme xmlns:a="http://schemas.openxmlformats.org/drawingml/2006/main" name="EBA theme pp4_3">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BA theme pp4_3">
  <a:themeElements>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BA theme 2">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EBA template ppt</Template>
  <TotalTime>766</TotalTime>
  <Words>1170</Words>
  <Application>Microsoft Office PowerPoint</Application>
  <PresentationFormat>On-screen Show (4:3)</PresentationFormat>
  <Paragraphs>88</Paragraphs>
  <Slides>16</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ＭＳ Ｐゴシック</vt:lpstr>
      <vt:lpstr>ＭＳ Ｐゴシック</vt:lpstr>
      <vt:lpstr>Arial</vt:lpstr>
      <vt:lpstr>Calibri</vt:lpstr>
      <vt:lpstr>Times New Roman</vt:lpstr>
      <vt:lpstr>Wingdings</vt:lpstr>
      <vt:lpstr>Wingdings 3</vt:lpstr>
      <vt:lpstr>EBA theme pp4_3</vt:lpstr>
      <vt:lpstr>1_EBA theme pp4_3</vt:lpstr>
      <vt:lpstr>2018 EU–wide Stress Test Results  02 November 2018      </vt:lpstr>
      <vt:lpstr>2018 ST results – Impact on EU aggregate CET1 ratio </vt:lpstr>
      <vt:lpstr>Bank-by-bank impact, order by size of transitional impact</vt:lpstr>
      <vt:lpstr>Bank-by-bank impact, order by size of FL impact</vt:lpstr>
      <vt:lpstr>Bank-by-bank CET1 ratio, starting and end point (%)</vt:lpstr>
      <vt:lpstr>2018 ST – Impact on leverage ratio (transitional)</vt:lpstr>
      <vt:lpstr>Aggregate waterfall</vt:lpstr>
      <vt:lpstr>Impact on profitability, aggregate EU level</vt:lpstr>
      <vt:lpstr>Credit risk losses</vt:lpstr>
      <vt:lpstr>Evolution of credit risk exposures by stages</vt:lpstr>
      <vt:lpstr>Market risk</vt:lpstr>
      <vt:lpstr>Conduct risk and other operational risk losses</vt:lpstr>
      <vt:lpstr>Total REA</vt:lpstr>
      <vt:lpstr>Administrative expenses, other operating expenses , other provisions and depreciation</vt:lpstr>
      <vt:lpstr>Summary of impacts - Key results, aggregate EU level</vt:lpstr>
      <vt:lpstr>PowerPoint Presentation</vt:lpstr>
    </vt:vector>
  </TitlesOfParts>
  <Company>European Banking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EBA PRESENTATION TITLE COMES HERE</dc:title>
  <dc:creator>Pilar Gutierrez</dc:creator>
  <cp:lastModifiedBy>Angel Monzon</cp:lastModifiedBy>
  <cp:revision>114</cp:revision>
  <cp:lastPrinted>2018-11-02T09:46:17Z</cp:lastPrinted>
  <dcterms:created xsi:type="dcterms:W3CDTF">2018-10-15T10:01:23Z</dcterms:created>
  <dcterms:modified xsi:type="dcterms:W3CDTF">2018-11-05T16:50:44Z</dcterms:modified>
</cp:coreProperties>
</file>