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0" r:id="rId1"/>
    <p:sldMasterId id="2147483692" r:id="rId2"/>
  </p:sldMasterIdLst>
  <p:notesMasterIdLst>
    <p:notesMasterId r:id="rId23"/>
  </p:notesMasterIdLst>
  <p:handoutMasterIdLst>
    <p:handoutMasterId r:id="rId24"/>
  </p:handoutMasterIdLst>
  <p:sldIdLst>
    <p:sldId id="265" r:id="rId3"/>
    <p:sldId id="282" r:id="rId4"/>
    <p:sldId id="345" r:id="rId5"/>
    <p:sldId id="273" r:id="rId6"/>
    <p:sldId id="359" r:id="rId7"/>
    <p:sldId id="360" r:id="rId8"/>
    <p:sldId id="347" r:id="rId9"/>
    <p:sldId id="348" r:id="rId10"/>
    <p:sldId id="349" r:id="rId11"/>
    <p:sldId id="350" r:id="rId12"/>
    <p:sldId id="351" r:id="rId13"/>
    <p:sldId id="352" r:id="rId14"/>
    <p:sldId id="353" r:id="rId15"/>
    <p:sldId id="363" r:id="rId16"/>
    <p:sldId id="356" r:id="rId17"/>
    <p:sldId id="357" r:id="rId18"/>
    <p:sldId id="361" r:id="rId19"/>
    <p:sldId id="358" r:id="rId20"/>
    <p:sldId id="362" r:id="rId21"/>
    <p:sldId id="270" r:id="rId22"/>
  </p:sldIdLst>
  <p:sldSz cx="9144000" cy="6858000" type="screen4x3"/>
  <p:notesSz cx="6669088" cy="98679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92551" autoAdjust="0"/>
  </p:normalViewPr>
  <p:slideViewPr>
    <p:cSldViewPr snapToGrid="0" snapToObjects="1">
      <p:cViewPr>
        <p:scale>
          <a:sx n="100" d="100"/>
          <a:sy n="100" d="100"/>
        </p:scale>
        <p:origin x="-1860" y="-5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1" d="100"/>
          <a:sy n="101" d="100"/>
        </p:scale>
        <p:origin x="-3576" y="-90"/>
      </p:cViewPr>
      <p:guideLst>
        <p:guide orient="horz" pos="3108"/>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43EDB2-4004-4A82-B37D-53D15A75BBF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5EC98513-875F-4481-BB20-62EA243855F3}">
      <dgm:prSet phldrT="[Text]"/>
      <dgm:spPr/>
      <dgm:t>
        <a:bodyPr/>
        <a:lstStyle/>
        <a:p>
          <a:r>
            <a:rPr lang="en-GB" dirty="0" smtClean="0"/>
            <a:t>Authorities may automatically exempt  from SO </a:t>
          </a:r>
          <a:br>
            <a:rPr lang="en-GB" dirty="0" smtClean="0"/>
          </a:br>
          <a:r>
            <a:rPr lang="en-GB" dirty="0" smtClean="0"/>
            <a:t>G-SIIs, O-SIIs and other SREP Category 1 institutions</a:t>
          </a:r>
          <a:endParaRPr lang="en-GB" dirty="0"/>
        </a:p>
      </dgm:t>
    </dgm:pt>
    <dgm:pt modelId="{DF440064-F549-449C-87A5-5569E2BCFD77}" type="parTrans" cxnId="{62677262-ECD5-47CF-ADE5-B90D197C139F}">
      <dgm:prSet/>
      <dgm:spPr/>
      <dgm:t>
        <a:bodyPr/>
        <a:lstStyle/>
        <a:p>
          <a:endParaRPr lang="en-GB"/>
        </a:p>
      </dgm:t>
    </dgm:pt>
    <dgm:pt modelId="{393D31D5-37C7-423C-977C-8313D6AA4C90}" type="sibTrans" cxnId="{62677262-ECD5-47CF-ADE5-B90D197C139F}">
      <dgm:prSet/>
      <dgm:spPr/>
      <dgm:t>
        <a:bodyPr/>
        <a:lstStyle/>
        <a:p>
          <a:endParaRPr lang="en-GB"/>
        </a:p>
      </dgm:t>
    </dgm:pt>
    <dgm:pt modelId="{88818572-F895-41B2-8752-A0F12D08B845}">
      <dgm:prSet phldrT="[Text]"/>
      <dgm:spPr/>
      <dgm:t>
        <a:bodyPr/>
        <a:lstStyle/>
        <a:p>
          <a:r>
            <a:rPr lang="en-GB" dirty="0" smtClean="0"/>
            <a:t>For credit institutions whose totals assets do not exceed 0.015% of the aggregated amount of total assets in the Member State, authorities may move straight to Stage 2</a:t>
          </a:r>
          <a:endParaRPr lang="en-GB" dirty="0"/>
        </a:p>
      </dgm:t>
    </dgm:pt>
    <dgm:pt modelId="{498016CA-1F8D-431D-8F28-6AB376B9BACF}" type="parTrans" cxnId="{E8159C15-C972-486F-9827-9D4E280B5E94}">
      <dgm:prSet/>
      <dgm:spPr/>
      <dgm:t>
        <a:bodyPr/>
        <a:lstStyle/>
        <a:p>
          <a:endParaRPr lang="en-GB"/>
        </a:p>
      </dgm:t>
    </dgm:pt>
    <dgm:pt modelId="{6CC7ECD6-F045-4589-8EE6-A5F5725B29A4}" type="sibTrans" cxnId="{E8159C15-C972-486F-9827-9D4E280B5E94}">
      <dgm:prSet/>
      <dgm:spPr/>
      <dgm:t>
        <a:bodyPr/>
        <a:lstStyle/>
        <a:p>
          <a:endParaRPr lang="en-GB"/>
        </a:p>
      </dgm:t>
    </dgm:pt>
    <dgm:pt modelId="{09AF5E4E-BF8A-4303-A759-DDB6BE272EDB}">
      <dgm:prSet phldrT="[Text]"/>
      <dgm:spPr/>
      <dgm:t>
        <a:bodyPr/>
        <a:lstStyle/>
        <a:p>
          <a:r>
            <a:rPr lang="en-GB" dirty="0" smtClean="0"/>
            <a:t>For promotional banks and credit institutions in an orderly wind-down, the threshold is not applicable but they are still subject to Stage 1 assessment</a:t>
          </a:r>
          <a:endParaRPr lang="en-GB" dirty="0"/>
        </a:p>
      </dgm:t>
    </dgm:pt>
    <dgm:pt modelId="{979F17A8-7680-4D91-A35F-365ED13B7580}" type="parTrans" cxnId="{4220E94D-6A54-480C-906E-4C155503EF5E}">
      <dgm:prSet/>
      <dgm:spPr/>
      <dgm:t>
        <a:bodyPr/>
        <a:lstStyle/>
        <a:p>
          <a:endParaRPr lang="en-GB"/>
        </a:p>
      </dgm:t>
    </dgm:pt>
    <dgm:pt modelId="{7FB76C19-3F25-4365-B3BC-C4E74069CF13}" type="sibTrans" cxnId="{4220E94D-6A54-480C-906E-4C155503EF5E}">
      <dgm:prSet/>
      <dgm:spPr/>
      <dgm:t>
        <a:bodyPr/>
        <a:lstStyle/>
        <a:p>
          <a:endParaRPr lang="en-GB"/>
        </a:p>
      </dgm:t>
    </dgm:pt>
    <dgm:pt modelId="{F5871229-7FF9-4C20-962D-CD076FF1732D}" type="pres">
      <dgm:prSet presAssocID="{A743EDB2-4004-4A82-B37D-53D15A75BBFE}" presName="diagram" presStyleCnt="0">
        <dgm:presLayoutVars>
          <dgm:dir/>
          <dgm:resizeHandles val="exact"/>
        </dgm:presLayoutVars>
      </dgm:prSet>
      <dgm:spPr/>
      <dgm:t>
        <a:bodyPr/>
        <a:lstStyle/>
        <a:p>
          <a:endParaRPr lang="en-GB"/>
        </a:p>
      </dgm:t>
    </dgm:pt>
    <dgm:pt modelId="{E0091A29-B462-40D4-AC49-AED5AB1232FA}" type="pres">
      <dgm:prSet presAssocID="{5EC98513-875F-4481-BB20-62EA243855F3}" presName="node" presStyleLbl="node1" presStyleIdx="0" presStyleCnt="3" custScaleX="210011" custScaleY="54275">
        <dgm:presLayoutVars>
          <dgm:bulletEnabled val="1"/>
        </dgm:presLayoutVars>
      </dgm:prSet>
      <dgm:spPr/>
      <dgm:t>
        <a:bodyPr/>
        <a:lstStyle/>
        <a:p>
          <a:endParaRPr lang="en-GB"/>
        </a:p>
      </dgm:t>
    </dgm:pt>
    <dgm:pt modelId="{0561731D-CAA9-497C-800B-8AC42F5A55B9}" type="pres">
      <dgm:prSet presAssocID="{393D31D5-37C7-423C-977C-8313D6AA4C90}" presName="sibTrans" presStyleCnt="0"/>
      <dgm:spPr/>
    </dgm:pt>
    <dgm:pt modelId="{0EDF8EB9-ABB1-4372-8275-DA3B86D5EF9F}" type="pres">
      <dgm:prSet presAssocID="{88818572-F895-41B2-8752-A0F12D08B845}" presName="node" presStyleLbl="node1" presStyleIdx="1" presStyleCnt="3" custScaleX="210651" custLinFactNeighborX="-547" custLinFactNeighborY="-8712">
        <dgm:presLayoutVars>
          <dgm:bulletEnabled val="1"/>
        </dgm:presLayoutVars>
      </dgm:prSet>
      <dgm:spPr/>
      <dgm:t>
        <a:bodyPr/>
        <a:lstStyle/>
        <a:p>
          <a:endParaRPr lang="en-GB"/>
        </a:p>
      </dgm:t>
    </dgm:pt>
    <dgm:pt modelId="{5474B75F-C190-4F2C-B665-15D0CF2EBB5B}" type="pres">
      <dgm:prSet presAssocID="{6CC7ECD6-F045-4589-8EE6-A5F5725B29A4}" presName="sibTrans" presStyleCnt="0"/>
      <dgm:spPr/>
    </dgm:pt>
    <dgm:pt modelId="{CCB1680F-2D27-476F-A9D0-CF386299A016}" type="pres">
      <dgm:prSet presAssocID="{09AF5E4E-BF8A-4303-A759-DDB6BE272EDB}" presName="node" presStyleLbl="node1" presStyleIdx="2" presStyleCnt="3" custScaleX="210011" custScaleY="77146" custLinFactNeighborY="-17556">
        <dgm:presLayoutVars>
          <dgm:bulletEnabled val="1"/>
        </dgm:presLayoutVars>
      </dgm:prSet>
      <dgm:spPr/>
      <dgm:t>
        <a:bodyPr/>
        <a:lstStyle/>
        <a:p>
          <a:endParaRPr lang="en-GB"/>
        </a:p>
      </dgm:t>
    </dgm:pt>
  </dgm:ptLst>
  <dgm:cxnLst>
    <dgm:cxn modelId="{62677262-ECD5-47CF-ADE5-B90D197C139F}" srcId="{A743EDB2-4004-4A82-B37D-53D15A75BBFE}" destId="{5EC98513-875F-4481-BB20-62EA243855F3}" srcOrd="0" destOrd="0" parTransId="{DF440064-F549-449C-87A5-5569E2BCFD77}" sibTransId="{393D31D5-37C7-423C-977C-8313D6AA4C90}"/>
    <dgm:cxn modelId="{70EC6432-0B54-4FC1-ACCF-B49E1B28880B}" type="presOf" srcId="{5EC98513-875F-4481-BB20-62EA243855F3}" destId="{E0091A29-B462-40D4-AC49-AED5AB1232FA}" srcOrd="0" destOrd="0" presId="urn:microsoft.com/office/officeart/2005/8/layout/default"/>
    <dgm:cxn modelId="{4220E94D-6A54-480C-906E-4C155503EF5E}" srcId="{A743EDB2-4004-4A82-B37D-53D15A75BBFE}" destId="{09AF5E4E-BF8A-4303-A759-DDB6BE272EDB}" srcOrd="2" destOrd="0" parTransId="{979F17A8-7680-4D91-A35F-365ED13B7580}" sibTransId="{7FB76C19-3F25-4365-B3BC-C4E74069CF13}"/>
    <dgm:cxn modelId="{6E36BF40-71E3-4D7E-A279-A1B38CFE4077}" type="presOf" srcId="{09AF5E4E-BF8A-4303-A759-DDB6BE272EDB}" destId="{CCB1680F-2D27-476F-A9D0-CF386299A016}" srcOrd="0" destOrd="0" presId="urn:microsoft.com/office/officeart/2005/8/layout/default"/>
    <dgm:cxn modelId="{F1BE3693-6FB8-4F46-AF48-C09B7B00FA24}" type="presOf" srcId="{88818572-F895-41B2-8752-A0F12D08B845}" destId="{0EDF8EB9-ABB1-4372-8275-DA3B86D5EF9F}" srcOrd="0" destOrd="0" presId="urn:microsoft.com/office/officeart/2005/8/layout/default"/>
    <dgm:cxn modelId="{E8159C15-C972-486F-9827-9D4E280B5E94}" srcId="{A743EDB2-4004-4A82-B37D-53D15A75BBFE}" destId="{88818572-F895-41B2-8752-A0F12D08B845}" srcOrd="1" destOrd="0" parTransId="{498016CA-1F8D-431D-8F28-6AB376B9BACF}" sibTransId="{6CC7ECD6-F045-4589-8EE6-A5F5725B29A4}"/>
    <dgm:cxn modelId="{1A5C452F-8EFA-4F02-9AB6-E91B77230232}" type="presOf" srcId="{A743EDB2-4004-4A82-B37D-53D15A75BBFE}" destId="{F5871229-7FF9-4C20-962D-CD076FF1732D}" srcOrd="0" destOrd="0" presId="urn:microsoft.com/office/officeart/2005/8/layout/default"/>
    <dgm:cxn modelId="{2950B254-70BB-4739-B829-01B02A402A79}" type="presParOf" srcId="{F5871229-7FF9-4C20-962D-CD076FF1732D}" destId="{E0091A29-B462-40D4-AC49-AED5AB1232FA}" srcOrd="0" destOrd="0" presId="urn:microsoft.com/office/officeart/2005/8/layout/default"/>
    <dgm:cxn modelId="{17CF7868-E3B4-4C1F-AD48-08666978E62C}" type="presParOf" srcId="{F5871229-7FF9-4C20-962D-CD076FF1732D}" destId="{0561731D-CAA9-497C-800B-8AC42F5A55B9}" srcOrd="1" destOrd="0" presId="urn:microsoft.com/office/officeart/2005/8/layout/default"/>
    <dgm:cxn modelId="{423A0D4E-F4EA-4D6A-BCFB-73E4C98C6D93}" type="presParOf" srcId="{F5871229-7FF9-4C20-962D-CD076FF1732D}" destId="{0EDF8EB9-ABB1-4372-8275-DA3B86D5EF9F}" srcOrd="2" destOrd="0" presId="urn:microsoft.com/office/officeart/2005/8/layout/default"/>
    <dgm:cxn modelId="{7C6825B3-A996-485E-9A98-2D580693FEE9}" type="presParOf" srcId="{F5871229-7FF9-4C20-962D-CD076FF1732D}" destId="{5474B75F-C190-4F2C-B665-15D0CF2EBB5B}" srcOrd="3" destOrd="0" presId="urn:microsoft.com/office/officeart/2005/8/layout/default"/>
    <dgm:cxn modelId="{33C7D2F3-4E54-4C95-9F34-7F71331A2225}" type="presParOf" srcId="{F5871229-7FF9-4C20-962D-CD076FF1732D}" destId="{CCB1680F-2D27-476F-A9D0-CF386299A016}"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BCA170-0B71-4E4F-87F6-0C94AA18936A}"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GB"/>
        </a:p>
      </dgm:t>
    </dgm:pt>
    <dgm:pt modelId="{DDBE1200-8AC0-4352-81C2-B241B5CB8141}">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600" dirty="0" smtClean="0"/>
            <a:t>Default approach: </a:t>
          </a:r>
          <a:br>
            <a:rPr lang="en-GB" sz="1600" dirty="0" smtClean="0"/>
          </a:br>
          <a:r>
            <a:rPr lang="en-GB" sz="1600" dirty="0" smtClean="0"/>
            <a:t>assessment and  application of SO on an individual basis</a:t>
          </a:r>
          <a:endParaRPr lang="en-GB" sz="1400" dirty="0"/>
        </a:p>
      </dgm:t>
    </dgm:pt>
    <dgm:pt modelId="{6ACCF7A2-B512-4F53-9CD7-DE8AC995A5A0}" type="parTrans" cxnId="{58566474-F54E-4AEA-8733-0C75B6347DE7}">
      <dgm:prSet/>
      <dgm:spPr/>
      <dgm:t>
        <a:bodyPr/>
        <a:lstStyle/>
        <a:p>
          <a:endParaRPr lang="en-GB"/>
        </a:p>
      </dgm:t>
    </dgm:pt>
    <dgm:pt modelId="{8BCF565C-0C54-4DDF-A962-CDEC63D75C15}" type="sibTrans" cxnId="{58566474-F54E-4AEA-8733-0C75B6347DE7}">
      <dgm:prSet/>
      <dgm:spPr/>
      <dgm:t>
        <a:bodyPr/>
        <a:lstStyle/>
        <a:p>
          <a:endParaRPr lang="en-GB"/>
        </a:p>
      </dgm:t>
    </dgm:pt>
    <dgm:pt modelId="{DEC53254-B7F7-4A88-BF03-E953B76B0495}">
      <dgm:prSet phldrT="[Text]" custT="1"/>
      <dgm:spPr/>
      <dgm:t>
        <a:bodyPr/>
        <a:lstStyle/>
        <a:p>
          <a:endParaRPr lang="en-GB" sz="1400" dirty="0"/>
        </a:p>
      </dgm:t>
    </dgm:pt>
    <dgm:pt modelId="{4804E179-82B2-430B-AF2B-D9B6E116EA7C}" type="parTrans" cxnId="{E4C736AB-7789-4C59-A49C-1D5143C25FC1}">
      <dgm:prSet/>
      <dgm:spPr/>
      <dgm:t>
        <a:bodyPr/>
        <a:lstStyle/>
        <a:p>
          <a:endParaRPr lang="en-GB"/>
        </a:p>
      </dgm:t>
    </dgm:pt>
    <dgm:pt modelId="{15048E7C-052F-4D36-B218-7B9D590D08B9}" type="sibTrans" cxnId="{E4C736AB-7789-4C59-A49C-1D5143C25FC1}">
      <dgm:prSet/>
      <dgm:spPr/>
      <dgm:t>
        <a:bodyPr/>
        <a:lstStyle/>
        <a:p>
          <a:endParaRPr lang="en-GB"/>
        </a:p>
      </dgm:t>
    </dgm:pt>
    <dgm:pt modelId="{93C7789C-4C1B-4E0F-A652-42AC87FCA34F}">
      <dgm:prSet phldrT="[Text]" custT="1"/>
      <dgm:spPr/>
      <dgm:t>
        <a:bodyPr/>
        <a:lstStyle/>
        <a:p>
          <a:r>
            <a:rPr lang="en-GB" sz="1600" dirty="0" smtClean="0"/>
            <a:t>However, to align the SO eligibility assessment with a level of application of recovery and resolution planning </a:t>
          </a:r>
          <a:br>
            <a:rPr lang="en-GB" sz="1600" dirty="0" smtClean="0"/>
          </a:br>
          <a:r>
            <a:rPr lang="en-GB" sz="1600" dirty="0" smtClean="0"/>
            <a:t>it is conducted: </a:t>
          </a:r>
        </a:p>
        <a:p>
          <a:r>
            <a:rPr lang="en-GB" sz="1600" dirty="0" smtClean="0"/>
            <a:t>- at a Member State level; and</a:t>
          </a:r>
        </a:p>
        <a:p>
          <a:r>
            <a:rPr lang="en-GB" sz="1600" dirty="0" smtClean="0"/>
            <a:t>- at the Union parent level</a:t>
          </a:r>
          <a:endParaRPr lang="en-GB" sz="1600" dirty="0"/>
        </a:p>
      </dgm:t>
    </dgm:pt>
    <dgm:pt modelId="{88175DB9-B241-4742-8921-756AE7F2C61B}" type="parTrans" cxnId="{A6A1ED9D-30AC-4031-944E-98BD43ADDBD7}">
      <dgm:prSet/>
      <dgm:spPr/>
      <dgm:t>
        <a:bodyPr/>
        <a:lstStyle/>
        <a:p>
          <a:endParaRPr lang="en-GB"/>
        </a:p>
      </dgm:t>
    </dgm:pt>
    <dgm:pt modelId="{EABDD857-57CE-4131-A1A1-1BB333D6A024}" type="sibTrans" cxnId="{A6A1ED9D-30AC-4031-944E-98BD43ADDBD7}">
      <dgm:prSet/>
      <dgm:spPr/>
      <dgm:t>
        <a:bodyPr/>
        <a:lstStyle/>
        <a:p>
          <a:endParaRPr lang="en-GB"/>
        </a:p>
      </dgm:t>
    </dgm:pt>
    <dgm:pt modelId="{CF4A0B38-5F20-4771-AB24-83AE03720208}">
      <dgm:prSet phldrT="[Text]" custT="1"/>
      <dgm:spPr/>
      <dgm:t>
        <a:bodyPr/>
        <a:lstStyle/>
        <a:p>
          <a:r>
            <a:rPr lang="en-GB" sz="1600" dirty="0" smtClean="0"/>
            <a:t>For groups to be eligible for SO </a:t>
          </a:r>
          <a:br>
            <a:rPr lang="en-GB" sz="1600" dirty="0" smtClean="0"/>
          </a:br>
          <a:r>
            <a:rPr lang="en-GB" sz="1600" dirty="0" smtClean="0"/>
            <a:t>all assessments (in each relevant Member State and at Union parent level) should conclude so</a:t>
          </a:r>
          <a:endParaRPr lang="en-GB" sz="1600" dirty="0"/>
        </a:p>
      </dgm:t>
    </dgm:pt>
    <dgm:pt modelId="{916AE729-4CA2-4900-9481-6CC7DF3F070F}" type="parTrans" cxnId="{4FAEE710-9A55-48A1-84E7-5A31381A9F71}">
      <dgm:prSet/>
      <dgm:spPr/>
      <dgm:t>
        <a:bodyPr/>
        <a:lstStyle/>
        <a:p>
          <a:endParaRPr lang="en-GB"/>
        </a:p>
      </dgm:t>
    </dgm:pt>
    <dgm:pt modelId="{EF742B1F-AAD3-4D82-A84F-A9ED9867054F}" type="sibTrans" cxnId="{4FAEE710-9A55-48A1-84E7-5A31381A9F71}">
      <dgm:prSet/>
      <dgm:spPr/>
      <dgm:t>
        <a:bodyPr/>
        <a:lstStyle/>
        <a:p>
          <a:endParaRPr lang="en-GB"/>
        </a:p>
      </dgm:t>
    </dgm:pt>
    <dgm:pt modelId="{9F7684D2-35C8-4E06-B621-DC24DF73F660}" type="pres">
      <dgm:prSet presAssocID="{20BCA170-0B71-4E4F-87F6-0C94AA18936A}" presName="rootnode" presStyleCnt="0">
        <dgm:presLayoutVars>
          <dgm:chMax/>
          <dgm:chPref/>
          <dgm:dir/>
          <dgm:animLvl val="lvl"/>
        </dgm:presLayoutVars>
      </dgm:prSet>
      <dgm:spPr/>
      <dgm:t>
        <a:bodyPr/>
        <a:lstStyle/>
        <a:p>
          <a:endParaRPr lang="en-GB"/>
        </a:p>
      </dgm:t>
    </dgm:pt>
    <dgm:pt modelId="{EDEFDB52-C9B6-445A-B194-652E0562974E}" type="pres">
      <dgm:prSet presAssocID="{DDBE1200-8AC0-4352-81C2-B241B5CB8141}" presName="composite" presStyleCnt="0"/>
      <dgm:spPr/>
    </dgm:pt>
    <dgm:pt modelId="{755DA874-9647-4943-940C-F47719CC7D5A}" type="pres">
      <dgm:prSet presAssocID="{DDBE1200-8AC0-4352-81C2-B241B5CB8141}" presName="bentUpArrow1" presStyleLbl="alignImgPlace1" presStyleIdx="0" presStyleCnt="2" custScaleX="83423" custLinFactNeighborX="-11898"/>
      <dgm:spPr/>
    </dgm:pt>
    <dgm:pt modelId="{F2F5DCDD-F816-4580-898B-4E3C7C34E7C3}" type="pres">
      <dgm:prSet presAssocID="{DDBE1200-8AC0-4352-81C2-B241B5CB8141}" presName="ParentText" presStyleLbl="node1" presStyleIdx="0" presStyleCnt="3" custScaleX="148421">
        <dgm:presLayoutVars>
          <dgm:chMax val="1"/>
          <dgm:chPref val="1"/>
          <dgm:bulletEnabled val="1"/>
        </dgm:presLayoutVars>
      </dgm:prSet>
      <dgm:spPr/>
      <dgm:t>
        <a:bodyPr/>
        <a:lstStyle/>
        <a:p>
          <a:endParaRPr lang="en-GB"/>
        </a:p>
      </dgm:t>
    </dgm:pt>
    <dgm:pt modelId="{CD321096-7C70-4161-9451-EA4C363ADD55}" type="pres">
      <dgm:prSet presAssocID="{DDBE1200-8AC0-4352-81C2-B241B5CB8141}" presName="ChildText" presStyleLbl="revTx" presStyleIdx="0" presStyleCnt="2">
        <dgm:presLayoutVars>
          <dgm:chMax val="0"/>
          <dgm:chPref val="0"/>
          <dgm:bulletEnabled val="1"/>
        </dgm:presLayoutVars>
      </dgm:prSet>
      <dgm:spPr/>
      <dgm:t>
        <a:bodyPr/>
        <a:lstStyle/>
        <a:p>
          <a:endParaRPr lang="en-GB"/>
        </a:p>
      </dgm:t>
    </dgm:pt>
    <dgm:pt modelId="{83948B67-ADFD-4010-9136-327E3FB1CCEA}" type="pres">
      <dgm:prSet presAssocID="{8BCF565C-0C54-4DDF-A962-CDEC63D75C15}" presName="sibTrans" presStyleCnt="0"/>
      <dgm:spPr/>
    </dgm:pt>
    <dgm:pt modelId="{873C3876-2EB2-40DC-99E5-5A7D761FD263}" type="pres">
      <dgm:prSet presAssocID="{93C7789C-4C1B-4E0F-A652-42AC87FCA34F}" presName="composite" presStyleCnt="0"/>
      <dgm:spPr/>
    </dgm:pt>
    <dgm:pt modelId="{16C3F1D8-B36F-4E27-B201-88EC06F937F3}" type="pres">
      <dgm:prSet presAssocID="{93C7789C-4C1B-4E0F-A652-42AC87FCA34F}" presName="bentUpArrow1" presStyleLbl="alignImgPlace1" presStyleIdx="1" presStyleCnt="2" custLinFactNeighborX="-25779"/>
      <dgm:spPr/>
    </dgm:pt>
    <dgm:pt modelId="{29A0E29A-27E8-4631-BBFB-DBA1F4F8B5CF}" type="pres">
      <dgm:prSet presAssocID="{93C7789C-4C1B-4E0F-A652-42AC87FCA34F}" presName="ParentText" presStyleLbl="node1" presStyleIdx="1" presStyleCnt="3" custScaleX="187899" custScaleY="110966" custLinFactNeighborX="-6705">
        <dgm:presLayoutVars>
          <dgm:chMax val="1"/>
          <dgm:chPref val="1"/>
          <dgm:bulletEnabled val="1"/>
        </dgm:presLayoutVars>
      </dgm:prSet>
      <dgm:spPr/>
      <dgm:t>
        <a:bodyPr/>
        <a:lstStyle/>
        <a:p>
          <a:endParaRPr lang="en-GB"/>
        </a:p>
      </dgm:t>
    </dgm:pt>
    <dgm:pt modelId="{8B49ABA1-D9B3-41F5-B604-D269C2BA451B}" type="pres">
      <dgm:prSet presAssocID="{93C7789C-4C1B-4E0F-A652-42AC87FCA34F}" presName="ChildText" presStyleLbl="revTx" presStyleIdx="1" presStyleCnt="2" custLinFactY="-24788" custLinFactNeighborX="23457" custLinFactNeighborY="-100000">
        <dgm:presLayoutVars>
          <dgm:chMax val="0"/>
          <dgm:chPref val="0"/>
          <dgm:bulletEnabled val="1"/>
        </dgm:presLayoutVars>
      </dgm:prSet>
      <dgm:spPr/>
      <dgm:t>
        <a:bodyPr/>
        <a:lstStyle/>
        <a:p>
          <a:endParaRPr lang="en-GB"/>
        </a:p>
      </dgm:t>
    </dgm:pt>
    <dgm:pt modelId="{364C9706-068C-46D3-834E-F0F012BB0EEB}" type="pres">
      <dgm:prSet presAssocID="{EABDD857-57CE-4131-A1A1-1BB333D6A024}" presName="sibTrans" presStyleCnt="0"/>
      <dgm:spPr/>
    </dgm:pt>
    <dgm:pt modelId="{53CBEC7D-204A-4B7D-B8A8-491E0C92D75D}" type="pres">
      <dgm:prSet presAssocID="{CF4A0B38-5F20-4771-AB24-83AE03720208}" presName="composite" presStyleCnt="0"/>
      <dgm:spPr/>
    </dgm:pt>
    <dgm:pt modelId="{9F18B717-0B70-42B0-9598-6BE1406E46F2}" type="pres">
      <dgm:prSet presAssocID="{CF4A0B38-5F20-4771-AB24-83AE03720208}" presName="ParentText" presStyleLbl="node1" presStyleIdx="2" presStyleCnt="3" custScaleX="171070" custLinFactNeighborX="10726">
        <dgm:presLayoutVars>
          <dgm:chMax val="1"/>
          <dgm:chPref val="1"/>
          <dgm:bulletEnabled val="1"/>
        </dgm:presLayoutVars>
      </dgm:prSet>
      <dgm:spPr/>
      <dgm:t>
        <a:bodyPr/>
        <a:lstStyle/>
        <a:p>
          <a:endParaRPr lang="en-GB"/>
        </a:p>
      </dgm:t>
    </dgm:pt>
  </dgm:ptLst>
  <dgm:cxnLst>
    <dgm:cxn modelId="{4FAEE710-9A55-48A1-84E7-5A31381A9F71}" srcId="{20BCA170-0B71-4E4F-87F6-0C94AA18936A}" destId="{CF4A0B38-5F20-4771-AB24-83AE03720208}" srcOrd="2" destOrd="0" parTransId="{916AE729-4CA2-4900-9481-6CC7DF3F070F}" sibTransId="{EF742B1F-AAD3-4D82-A84F-A9ED9867054F}"/>
    <dgm:cxn modelId="{1942289C-6C9C-4DEA-8DB7-685BCA04E839}" type="presOf" srcId="{CF4A0B38-5F20-4771-AB24-83AE03720208}" destId="{9F18B717-0B70-42B0-9598-6BE1406E46F2}" srcOrd="0" destOrd="0" presId="urn:microsoft.com/office/officeart/2005/8/layout/StepDownProcess"/>
    <dgm:cxn modelId="{8F1BA481-CFBA-4E2E-92A0-B8A6BCD57A1B}" type="presOf" srcId="{DEC53254-B7F7-4A88-BF03-E953B76B0495}" destId="{CD321096-7C70-4161-9451-EA4C363ADD55}" srcOrd="0" destOrd="0" presId="urn:microsoft.com/office/officeart/2005/8/layout/StepDownProcess"/>
    <dgm:cxn modelId="{163C7A99-4A7E-4D3F-94EE-F54AFAF827EE}" type="presOf" srcId="{93C7789C-4C1B-4E0F-A652-42AC87FCA34F}" destId="{29A0E29A-27E8-4631-BBFB-DBA1F4F8B5CF}" srcOrd="0" destOrd="0" presId="urn:microsoft.com/office/officeart/2005/8/layout/StepDownProcess"/>
    <dgm:cxn modelId="{FE922EE4-336A-45B4-A470-D5D4F0925AF7}" type="presOf" srcId="{20BCA170-0B71-4E4F-87F6-0C94AA18936A}" destId="{9F7684D2-35C8-4E06-B621-DC24DF73F660}" srcOrd="0" destOrd="0" presId="urn:microsoft.com/office/officeart/2005/8/layout/StepDownProcess"/>
    <dgm:cxn modelId="{E4C736AB-7789-4C59-A49C-1D5143C25FC1}" srcId="{DDBE1200-8AC0-4352-81C2-B241B5CB8141}" destId="{DEC53254-B7F7-4A88-BF03-E953B76B0495}" srcOrd="0" destOrd="0" parTransId="{4804E179-82B2-430B-AF2B-D9B6E116EA7C}" sibTransId="{15048E7C-052F-4D36-B218-7B9D590D08B9}"/>
    <dgm:cxn modelId="{58566474-F54E-4AEA-8733-0C75B6347DE7}" srcId="{20BCA170-0B71-4E4F-87F6-0C94AA18936A}" destId="{DDBE1200-8AC0-4352-81C2-B241B5CB8141}" srcOrd="0" destOrd="0" parTransId="{6ACCF7A2-B512-4F53-9CD7-DE8AC995A5A0}" sibTransId="{8BCF565C-0C54-4DDF-A962-CDEC63D75C15}"/>
    <dgm:cxn modelId="{A6A1ED9D-30AC-4031-944E-98BD43ADDBD7}" srcId="{20BCA170-0B71-4E4F-87F6-0C94AA18936A}" destId="{93C7789C-4C1B-4E0F-A652-42AC87FCA34F}" srcOrd="1" destOrd="0" parTransId="{88175DB9-B241-4742-8921-756AE7F2C61B}" sibTransId="{EABDD857-57CE-4131-A1A1-1BB333D6A024}"/>
    <dgm:cxn modelId="{3A93FAF5-8D41-4BFB-9225-57D070D962D5}" type="presOf" srcId="{DDBE1200-8AC0-4352-81C2-B241B5CB8141}" destId="{F2F5DCDD-F816-4580-898B-4E3C7C34E7C3}" srcOrd="0" destOrd="0" presId="urn:microsoft.com/office/officeart/2005/8/layout/StepDownProcess"/>
    <dgm:cxn modelId="{0FFDB5D9-9896-42A2-98A8-62CE8379956C}" type="presParOf" srcId="{9F7684D2-35C8-4E06-B621-DC24DF73F660}" destId="{EDEFDB52-C9B6-445A-B194-652E0562974E}" srcOrd="0" destOrd="0" presId="urn:microsoft.com/office/officeart/2005/8/layout/StepDownProcess"/>
    <dgm:cxn modelId="{D5FCA79E-047B-4127-9306-C82B0F54FA33}" type="presParOf" srcId="{EDEFDB52-C9B6-445A-B194-652E0562974E}" destId="{755DA874-9647-4943-940C-F47719CC7D5A}" srcOrd="0" destOrd="0" presId="urn:microsoft.com/office/officeart/2005/8/layout/StepDownProcess"/>
    <dgm:cxn modelId="{32A37D24-A535-4ACB-B3B4-BA4C31147BB2}" type="presParOf" srcId="{EDEFDB52-C9B6-445A-B194-652E0562974E}" destId="{F2F5DCDD-F816-4580-898B-4E3C7C34E7C3}" srcOrd="1" destOrd="0" presId="urn:microsoft.com/office/officeart/2005/8/layout/StepDownProcess"/>
    <dgm:cxn modelId="{08B275A2-E44B-465D-A886-B2753B208F6D}" type="presParOf" srcId="{EDEFDB52-C9B6-445A-B194-652E0562974E}" destId="{CD321096-7C70-4161-9451-EA4C363ADD55}" srcOrd="2" destOrd="0" presId="urn:microsoft.com/office/officeart/2005/8/layout/StepDownProcess"/>
    <dgm:cxn modelId="{281575CA-723A-442D-97F4-8C4D120CFEAB}" type="presParOf" srcId="{9F7684D2-35C8-4E06-B621-DC24DF73F660}" destId="{83948B67-ADFD-4010-9136-327E3FB1CCEA}" srcOrd="1" destOrd="0" presId="urn:microsoft.com/office/officeart/2005/8/layout/StepDownProcess"/>
    <dgm:cxn modelId="{002D3E67-17D5-439C-A554-072C413594AE}" type="presParOf" srcId="{9F7684D2-35C8-4E06-B621-DC24DF73F660}" destId="{873C3876-2EB2-40DC-99E5-5A7D761FD263}" srcOrd="2" destOrd="0" presId="urn:microsoft.com/office/officeart/2005/8/layout/StepDownProcess"/>
    <dgm:cxn modelId="{49F0A438-D3BD-46C3-AE77-5B2CBFA412F6}" type="presParOf" srcId="{873C3876-2EB2-40DC-99E5-5A7D761FD263}" destId="{16C3F1D8-B36F-4E27-B201-88EC06F937F3}" srcOrd="0" destOrd="0" presId="urn:microsoft.com/office/officeart/2005/8/layout/StepDownProcess"/>
    <dgm:cxn modelId="{FEDEFDE4-ABBC-46CB-8E3F-82CC5CD450F8}" type="presParOf" srcId="{873C3876-2EB2-40DC-99E5-5A7D761FD263}" destId="{29A0E29A-27E8-4631-BBFB-DBA1F4F8B5CF}" srcOrd="1" destOrd="0" presId="urn:microsoft.com/office/officeart/2005/8/layout/StepDownProcess"/>
    <dgm:cxn modelId="{CBBB8D9F-32F6-4D87-ADA2-BDF5E7918AD7}" type="presParOf" srcId="{873C3876-2EB2-40DC-99E5-5A7D761FD263}" destId="{8B49ABA1-D9B3-41F5-B604-D269C2BA451B}" srcOrd="2" destOrd="0" presId="urn:microsoft.com/office/officeart/2005/8/layout/StepDownProcess"/>
    <dgm:cxn modelId="{7D4FAD7B-C677-452C-ACAF-92524987B921}" type="presParOf" srcId="{9F7684D2-35C8-4E06-B621-DC24DF73F660}" destId="{364C9706-068C-46D3-834E-F0F012BB0EEB}" srcOrd="3" destOrd="0" presId="urn:microsoft.com/office/officeart/2005/8/layout/StepDownProcess"/>
    <dgm:cxn modelId="{EFFD6DDB-8E46-4880-8BA6-1EFD7E45CC9E}" type="presParOf" srcId="{9F7684D2-35C8-4E06-B621-DC24DF73F660}" destId="{53CBEC7D-204A-4B7D-B8A8-491E0C92D75D}" srcOrd="4" destOrd="0" presId="urn:microsoft.com/office/officeart/2005/8/layout/StepDownProcess"/>
    <dgm:cxn modelId="{D5A613D4-4986-4B2A-970B-AFA904F59301}" type="presParOf" srcId="{53CBEC7D-204A-4B7D-B8A8-491E0C92D75D}" destId="{9F18B717-0B70-42B0-9598-6BE1406E46F2}"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E34EC5-C5DB-4E5F-B94B-8FBA075FA3D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ABDFD4DD-CAA4-4572-B6EE-93001755C64E}">
      <dgm:prSet phldrT="[Text]" custT="1"/>
      <dgm:spPr/>
      <dgm:t>
        <a:bodyPr/>
        <a:lstStyle/>
        <a:p>
          <a:r>
            <a:rPr lang="en-GB" sz="2200" b="1" dirty="0" smtClean="0">
              <a:solidFill>
                <a:schemeClr val="tx1">
                  <a:lumMod val="65000"/>
                  <a:lumOff val="35000"/>
                </a:schemeClr>
              </a:solidFill>
            </a:rPr>
            <a:t>Draft RTS on simplified obligations </a:t>
          </a:r>
          <a:endParaRPr lang="en-GB" sz="2200" b="1" dirty="0">
            <a:solidFill>
              <a:schemeClr val="tx1">
                <a:lumMod val="65000"/>
                <a:lumOff val="35000"/>
              </a:schemeClr>
            </a:solidFill>
          </a:endParaRPr>
        </a:p>
      </dgm:t>
    </dgm:pt>
    <dgm:pt modelId="{0827E1E1-CFB6-4445-AB1D-8F340D9AFA99}" type="parTrans" cxnId="{48F527EA-D731-460A-939C-34AB6C8D3F57}">
      <dgm:prSet/>
      <dgm:spPr/>
      <dgm:t>
        <a:bodyPr/>
        <a:lstStyle/>
        <a:p>
          <a:endParaRPr lang="en-GB"/>
        </a:p>
      </dgm:t>
    </dgm:pt>
    <dgm:pt modelId="{A3AA18B2-55F4-41AF-882D-0AAFBB681D93}" type="sibTrans" cxnId="{48F527EA-D731-460A-939C-34AB6C8D3F57}">
      <dgm:prSet/>
      <dgm:spPr/>
      <dgm:t>
        <a:bodyPr/>
        <a:lstStyle/>
        <a:p>
          <a:endParaRPr lang="en-GB"/>
        </a:p>
      </dgm:t>
    </dgm:pt>
    <dgm:pt modelId="{BAF769C3-71D0-46F5-9793-889F15780482}">
      <dgm:prSet phldrT="[Text]" custT="1"/>
      <dgm:spPr/>
      <dgm:t>
        <a:bodyPr/>
        <a:lstStyle/>
        <a:p>
          <a:r>
            <a:rPr lang="en-GB" sz="2200" dirty="0" smtClean="0">
              <a:solidFill>
                <a:schemeClr val="tx1">
                  <a:lumMod val="65000"/>
                  <a:lumOff val="35000"/>
                </a:schemeClr>
              </a:solidFill>
            </a:rPr>
            <a:t>Public consultation: </a:t>
          </a:r>
          <a:r>
            <a:rPr lang="en-GB" sz="2200" b="1" dirty="0" smtClean="0">
              <a:solidFill>
                <a:schemeClr val="tx1">
                  <a:lumMod val="65000"/>
                  <a:lumOff val="35000"/>
                </a:schemeClr>
              </a:solidFill>
            </a:rPr>
            <a:t>8 May - 8 August 2017</a:t>
          </a:r>
          <a:endParaRPr lang="en-GB" sz="2200" b="1" dirty="0">
            <a:solidFill>
              <a:schemeClr val="tx1">
                <a:lumMod val="65000"/>
                <a:lumOff val="35000"/>
              </a:schemeClr>
            </a:solidFill>
          </a:endParaRPr>
        </a:p>
      </dgm:t>
    </dgm:pt>
    <dgm:pt modelId="{EA852484-837E-4B98-8C6E-C49967D56F07}" type="parTrans" cxnId="{A71EE656-FE71-438C-8ABE-9EF3AF20B7F2}">
      <dgm:prSet/>
      <dgm:spPr/>
      <dgm:t>
        <a:bodyPr/>
        <a:lstStyle/>
        <a:p>
          <a:endParaRPr lang="en-GB"/>
        </a:p>
      </dgm:t>
    </dgm:pt>
    <dgm:pt modelId="{023319AF-2CBD-495E-9CC0-C0EF337F9E4F}" type="sibTrans" cxnId="{A71EE656-FE71-438C-8ABE-9EF3AF20B7F2}">
      <dgm:prSet/>
      <dgm:spPr/>
      <dgm:t>
        <a:bodyPr/>
        <a:lstStyle/>
        <a:p>
          <a:endParaRPr lang="en-GB"/>
        </a:p>
      </dgm:t>
    </dgm:pt>
    <dgm:pt modelId="{ED41AEB6-B576-4032-BAAA-9BA880A4D3E4}">
      <dgm:prSet phldrT="[Text]" custT="1"/>
      <dgm:spPr/>
      <dgm:t>
        <a:bodyPr/>
        <a:lstStyle/>
        <a:p>
          <a:r>
            <a:rPr lang="en-GB" sz="2200" dirty="0" smtClean="0">
              <a:solidFill>
                <a:schemeClr val="tx1">
                  <a:lumMod val="65000"/>
                  <a:lumOff val="35000"/>
                </a:schemeClr>
              </a:solidFill>
            </a:rPr>
            <a:t>Finalisation and submission to the European Commission for endorsement expected </a:t>
          </a:r>
          <a:br>
            <a:rPr lang="en-GB" sz="2200" dirty="0" smtClean="0">
              <a:solidFill>
                <a:schemeClr val="tx1">
                  <a:lumMod val="65000"/>
                  <a:lumOff val="35000"/>
                </a:schemeClr>
              </a:solidFill>
            </a:rPr>
          </a:br>
          <a:r>
            <a:rPr lang="en-GB" sz="2200" dirty="0" smtClean="0">
              <a:solidFill>
                <a:schemeClr val="tx1">
                  <a:lumMod val="65000"/>
                  <a:lumOff val="35000"/>
                </a:schemeClr>
              </a:solidFill>
            </a:rPr>
            <a:t>by the end of 2017</a:t>
          </a:r>
          <a:endParaRPr lang="en-GB" sz="2200" dirty="0">
            <a:solidFill>
              <a:schemeClr val="tx1">
                <a:lumMod val="65000"/>
                <a:lumOff val="35000"/>
              </a:schemeClr>
            </a:solidFill>
          </a:endParaRPr>
        </a:p>
      </dgm:t>
    </dgm:pt>
    <dgm:pt modelId="{B563620C-8417-4DD3-BAEF-08B5CECEB090}" type="parTrans" cxnId="{1992BFEA-BA41-4B1D-8F86-0E84E73FEC6A}">
      <dgm:prSet/>
      <dgm:spPr/>
      <dgm:t>
        <a:bodyPr/>
        <a:lstStyle/>
        <a:p>
          <a:endParaRPr lang="en-GB"/>
        </a:p>
      </dgm:t>
    </dgm:pt>
    <dgm:pt modelId="{5FEE4912-4BAC-439B-A1DD-CEE41C14719D}" type="sibTrans" cxnId="{1992BFEA-BA41-4B1D-8F86-0E84E73FEC6A}">
      <dgm:prSet/>
      <dgm:spPr/>
      <dgm:t>
        <a:bodyPr/>
        <a:lstStyle/>
        <a:p>
          <a:endParaRPr lang="en-GB"/>
        </a:p>
      </dgm:t>
    </dgm:pt>
    <dgm:pt modelId="{EBCD9A33-978C-4624-B168-B0E289B27CB1}">
      <dgm:prSet phldrT="[Text]" custT="1"/>
      <dgm:spPr/>
      <dgm:t>
        <a:bodyPr/>
        <a:lstStyle/>
        <a:p>
          <a:r>
            <a:rPr lang="en-GB" sz="2200" dirty="0" smtClean="0">
              <a:solidFill>
                <a:schemeClr val="tx1">
                  <a:lumMod val="65000"/>
                  <a:lumOff val="35000"/>
                </a:schemeClr>
              </a:solidFill>
            </a:rPr>
            <a:t>Expected to be submitted to the European Parliament, Council and Commission </a:t>
          </a:r>
          <a:br>
            <a:rPr lang="en-GB" sz="2200" dirty="0" smtClean="0">
              <a:solidFill>
                <a:schemeClr val="tx1">
                  <a:lumMod val="65000"/>
                  <a:lumOff val="35000"/>
                </a:schemeClr>
              </a:solidFill>
            </a:rPr>
          </a:br>
          <a:r>
            <a:rPr lang="en-GB" sz="2200" dirty="0" smtClean="0">
              <a:solidFill>
                <a:schemeClr val="tx1">
                  <a:lumMod val="65000"/>
                  <a:lumOff val="35000"/>
                </a:schemeClr>
              </a:solidFill>
            </a:rPr>
            <a:t>by the end of 2017 </a:t>
          </a:r>
          <a:endParaRPr lang="en-GB" sz="2200" dirty="0">
            <a:solidFill>
              <a:schemeClr val="tx1">
                <a:lumMod val="65000"/>
                <a:lumOff val="35000"/>
              </a:schemeClr>
            </a:solidFill>
          </a:endParaRPr>
        </a:p>
      </dgm:t>
    </dgm:pt>
    <dgm:pt modelId="{3FDF4DAC-3864-4BAE-B8D0-83F0E2D6A40A}" type="parTrans" cxnId="{59E426AD-FA8E-43B8-8B74-F10E06FB01A3}">
      <dgm:prSet/>
      <dgm:spPr/>
      <dgm:t>
        <a:bodyPr/>
        <a:lstStyle/>
        <a:p>
          <a:endParaRPr lang="en-GB"/>
        </a:p>
      </dgm:t>
    </dgm:pt>
    <dgm:pt modelId="{D863BA65-008A-45D3-8ADC-C5A06753B0C6}" type="sibTrans" cxnId="{59E426AD-FA8E-43B8-8B74-F10E06FB01A3}">
      <dgm:prSet/>
      <dgm:spPr/>
      <dgm:t>
        <a:bodyPr/>
        <a:lstStyle/>
        <a:p>
          <a:endParaRPr lang="en-GB"/>
        </a:p>
      </dgm:t>
    </dgm:pt>
    <dgm:pt modelId="{3253166D-54E4-4313-9368-5DCEEDDC54C6}">
      <dgm:prSet phldrT="[Text]" custT="1"/>
      <dgm:spPr/>
      <dgm:t>
        <a:bodyPr/>
        <a:lstStyle/>
        <a:p>
          <a:r>
            <a:rPr lang="en-GB" sz="2200" b="1" dirty="0" smtClean="0">
              <a:solidFill>
                <a:schemeClr val="tx1">
                  <a:lumMod val="65000"/>
                  <a:lumOff val="35000"/>
                </a:schemeClr>
              </a:solidFill>
            </a:rPr>
            <a:t>Report on simplified obligations  and waivers</a:t>
          </a:r>
          <a:endParaRPr lang="en-GB" sz="2200" b="1" dirty="0">
            <a:solidFill>
              <a:schemeClr val="tx1">
                <a:lumMod val="65000"/>
                <a:lumOff val="35000"/>
              </a:schemeClr>
            </a:solidFill>
          </a:endParaRPr>
        </a:p>
      </dgm:t>
    </dgm:pt>
    <dgm:pt modelId="{C3C7FBDF-832A-4238-A881-B7F123ACEDD6}" type="parTrans" cxnId="{3C6F270C-C613-464E-BCEC-2444FADE5DB4}">
      <dgm:prSet/>
      <dgm:spPr/>
      <dgm:t>
        <a:bodyPr/>
        <a:lstStyle/>
        <a:p>
          <a:endParaRPr lang="en-GB"/>
        </a:p>
      </dgm:t>
    </dgm:pt>
    <dgm:pt modelId="{370F3989-294C-4381-BD89-85A296986AAD}" type="sibTrans" cxnId="{3C6F270C-C613-464E-BCEC-2444FADE5DB4}">
      <dgm:prSet/>
      <dgm:spPr/>
      <dgm:t>
        <a:bodyPr/>
        <a:lstStyle/>
        <a:p>
          <a:endParaRPr lang="en-GB"/>
        </a:p>
      </dgm:t>
    </dgm:pt>
    <dgm:pt modelId="{5DB89176-1728-483D-AF1D-08329868853A}" type="pres">
      <dgm:prSet presAssocID="{61E34EC5-C5DB-4E5F-B94B-8FBA075FA3DC}" presName="vert0" presStyleCnt="0">
        <dgm:presLayoutVars>
          <dgm:dir/>
          <dgm:animOne val="branch"/>
          <dgm:animLvl val="lvl"/>
        </dgm:presLayoutVars>
      </dgm:prSet>
      <dgm:spPr/>
      <dgm:t>
        <a:bodyPr/>
        <a:lstStyle/>
        <a:p>
          <a:endParaRPr lang="en-GB"/>
        </a:p>
      </dgm:t>
    </dgm:pt>
    <dgm:pt modelId="{76C169A0-5AE8-4CB8-8CD4-C9AB5DDAD060}" type="pres">
      <dgm:prSet presAssocID="{ABDFD4DD-CAA4-4572-B6EE-93001755C64E}" presName="thickLine" presStyleLbl="alignNode1" presStyleIdx="0" presStyleCnt="2"/>
      <dgm:spPr/>
    </dgm:pt>
    <dgm:pt modelId="{95490472-16A4-45C4-9110-CF82D48CBF6A}" type="pres">
      <dgm:prSet presAssocID="{ABDFD4DD-CAA4-4572-B6EE-93001755C64E}" presName="horz1" presStyleCnt="0"/>
      <dgm:spPr/>
    </dgm:pt>
    <dgm:pt modelId="{23589EC4-A66A-4361-A12B-A8450A5A4E81}" type="pres">
      <dgm:prSet presAssocID="{ABDFD4DD-CAA4-4572-B6EE-93001755C64E}" presName="tx1" presStyleLbl="revTx" presStyleIdx="0" presStyleCnt="5"/>
      <dgm:spPr/>
      <dgm:t>
        <a:bodyPr/>
        <a:lstStyle/>
        <a:p>
          <a:endParaRPr lang="en-GB"/>
        </a:p>
      </dgm:t>
    </dgm:pt>
    <dgm:pt modelId="{66BB1E9B-3192-47A6-A858-9B4C371F9615}" type="pres">
      <dgm:prSet presAssocID="{ABDFD4DD-CAA4-4572-B6EE-93001755C64E}" presName="vert1" presStyleCnt="0"/>
      <dgm:spPr/>
    </dgm:pt>
    <dgm:pt modelId="{4A5A4AC7-5D10-4425-AF64-A2143694473C}" type="pres">
      <dgm:prSet presAssocID="{BAF769C3-71D0-46F5-9793-889F15780482}" presName="vertSpace2a" presStyleCnt="0"/>
      <dgm:spPr/>
    </dgm:pt>
    <dgm:pt modelId="{495B5CB6-9983-4396-903A-FFB4A7813CA6}" type="pres">
      <dgm:prSet presAssocID="{BAF769C3-71D0-46F5-9793-889F15780482}" presName="horz2" presStyleCnt="0"/>
      <dgm:spPr/>
    </dgm:pt>
    <dgm:pt modelId="{C0BBC7DA-E1B8-4EFF-BA67-EB0704480303}" type="pres">
      <dgm:prSet presAssocID="{BAF769C3-71D0-46F5-9793-889F15780482}" presName="horzSpace2" presStyleCnt="0"/>
      <dgm:spPr/>
    </dgm:pt>
    <dgm:pt modelId="{7320E5C9-D050-4AD3-83F7-5A75292FA7BC}" type="pres">
      <dgm:prSet presAssocID="{BAF769C3-71D0-46F5-9793-889F15780482}" presName="tx2" presStyleLbl="revTx" presStyleIdx="1" presStyleCnt="5" custScaleY="34114"/>
      <dgm:spPr/>
      <dgm:t>
        <a:bodyPr/>
        <a:lstStyle/>
        <a:p>
          <a:endParaRPr lang="en-GB"/>
        </a:p>
      </dgm:t>
    </dgm:pt>
    <dgm:pt modelId="{92F56CA2-9FAC-47DD-9907-318FD414F832}" type="pres">
      <dgm:prSet presAssocID="{BAF769C3-71D0-46F5-9793-889F15780482}" presName="vert2" presStyleCnt="0"/>
      <dgm:spPr/>
    </dgm:pt>
    <dgm:pt modelId="{D25619EB-542B-4C4C-9DAA-B7EE8A46FBB6}" type="pres">
      <dgm:prSet presAssocID="{BAF769C3-71D0-46F5-9793-889F15780482}" presName="thinLine2b" presStyleLbl="callout" presStyleIdx="0" presStyleCnt="3"/>
      <dgm:spPr/>
    </dgm:pt>
    <dgm:pt modelId="{8F51B5B8-23D7-4C30-9F61-6C9E26F01E85}" type="pres">
      <dgm:prSet presAssocID="{BAF769C3-71D0-46F5-9793-889F15780482}" presName="vertSpace2b" presStyleCnt="0"/>
      <dgm:spPr/>
    </dgm:pt>
    <dgm:pt modelId="{378CBB98-3788-4574-9E33-64BB7AC535F3}" type="pres">
      <dgm:prSet presAssocID="{ED41AEB6-B576-4032-BAAA-9BA880A4D3E4}" presName="horz2" presStyleCnt="0"/>
      <dgm:spPr/>
    </dgm:pt>
    <dgm:pt modelId="{A5C566D7-8E68-4AAD-A4C7-F18548435952}" type="pres">
      <dgm:prSet presAssocID="{ED41AEB6-B576-4032-BAAA-9BA880A4D3E4}" presName="horzSpace2" presStyleCnt="0"/>
      <dgm:spPr/>
    </dgm:pt>
    <dgm:pt modelId="{69761A47-67D3-4996-83D3-0EFDB528DD18}" type="pres">
      <dgm:prSet presAssocID="{ED41AEB6-B576-4032-BAAA-9BA880A4D3E4}" presName="tx2" presStyleLbl="revTx" presStyleIdx="2" presStyleCnt="5"/>
      <dgm:spPr/>
      <dgm:t>
        <a:bodyPr/>
        <a:lstStyle/>
        <a:p>
          <a:endParaRPr lang="en-GB"/>
        </a:p>
      </dgm:t>
    </dgm:pt>
    <dgm:pt modelId="{C4C0E08D-D736-4218-A43C-62546A350D9F}" type="pres">
      <dgm:prSet presAssocID="{ED41AEB6-B576-4032-BAAA-9BA880A4D3E4}" presName="vert2" presStyleCnt="0"/>
      <dgm:spPr/>
    </dgm:pt>
    <dgm:pt modelId="{FC2984C1-B813-465F-8D0F-B9B95D60B9C7}" type="pres">
      <dgm:prSet presAssocID="{ED41AEB6-B576-4032-BAAA-9BA880A4D3E4}" presName="thinLine2b" presStyleLbl="callout" presStyleIdx="1" presStyleCnt="3"/>
      <dgm:spPr>
        <a:ln>
          <a:noFill/>
        </a:ln>
      </dgm:spPr>
      <dgm:t>
        <a:bodyPr/>
        <a:lstStyle/>
        <a:p>
          <a:endParaRPr lang="en-GB"/>
        </a:p>
      </dgm:t>
    </dgm:pt>
    <dgm:pt modelId="{A491A713-1B08-4747-85A3-BA9737B55F11}" type="pres">
      <dgm:prSet presAssocID="{ED41AEB6-B576-4032-BAAA-9BA880A4D3E4}" presName="vertSpace2b" presStyleCnt="0"/>
      <dgm:spPr/>
    </dgm:pt>
    <dgm:pt modelId="{C4E88119-6364-4807-A263-7CDAABAC1138}" type="pres">
      <dgm:prSet presAssocID="{3253166D-54E4-4313-9368-5DCEEDDC54C6}" presName="thickLine" presStyleLbl="alignNode1" presStyleIdx="1" presStyleCnt="2"/>
      <dgm:spPr/>
    </dgm:pt>
    <dgm:pt modelId="{807551D0-01FD-4614-B51A-CFDB361D0E0C}" type="pres">
      <dgm:prSet presAssocID="{3253166D-54E4-4313-9368-5DCEEDDC54C6}" presName="horz1" presStyleCnt="0"/>
      <dgm:spPr/>
    </dgm:pt>
    <dgm:pt modelId="{B8E2B34D-C1D4-4B79-9D5F-2B90939806B4}" type="pres">
      <dgm:prSet presAssocID="{3253166D-54E4-4313-9368-5DCEEDDC54C6}" presName="tx1" presStyleLbl="revTx" presStyleIdx="3" presStyleCnt="5"/>
      <dgm:spPr/>
      <dgm:t>
        <a:bodyPr/>
        <a:lstStyle/>
        <a:p>
          <a:endParaRPr lang="en-GB"/>
        </a:p>
      </dgm:t>
    </dgm:pt>
    <dgm:pt modelId="{CB4AE7E6-BE84-42D7-AB49-E1EFC0D7215F}" type="pres">
      <dgm:prSet presAssocID="{3253166D-54E4-4313-9368-5DCEEDDC54C6}" presName="vert1" presStyleCnt="0"/>
      <dgm:spPr/>
    </dgm:pt>
    <dgm:pt modelId="{46C79707-7070-4A82-ABFE-09DA83DA4EEE}" type="pres">
      <dgm:prSet presAssocID="{EBCD9A33-978C-4624-B168-B0E289B27CB1}" presName="vertSpace2a" presStyleCnt="0"/>
      <dgm:spPr/>
    </dgm:pt>
    <dgm:pt modelId="{257F4F54-01F6-430E-846B-C2CBA6C71FA8}" type="pres">
      <dgm:prSet presAssocID="{EBCD9A33-978C-4624-B168-B0E289B27CB1}" presName="horz2" presStyleCnt="0"/>
      <dgm:spPr/>
    </dgm:pt>
    <dgm:pt modelId="{1BF4AB57-7758-4A0C-B4F2-E4FD498DB79C}" type="pres">
      <dgm:prSet presAssocID="{EBCD9A33-978C-4624-B168-B0E289B27CB1}" presName="horzSpace2" presStyleCnt="0"/>
      <dgm:spPr/>
    </dgm:pt>
    <dgm:pt modelId="{08788011-2128-48A9-B85C-02BAE5AC39A2}" type="pres">
      <dgm:prSet presAssocID="{EBCD9A33-978C-4624-B168-B0E289B27CB1}" presName="tx2" presStyleLbl="revTx" presStyleIdx="4" presStyleCnt="5" custScaleY="110215"/>
      <dgm:spPr/>
      <dgm:t>
        <a:bodyPr/>
        <a:lstStyle/>
        <a:p>
          <a:endParaRPr lang="en-GB"/>
        </a:p>
      </dgm:t>
    </dgm:pt>
    <dgm:pt modelId="{B9534398-237B-41D0-8E7A-E0649AF39A23}" type="pres">
      <dgm:prSet presAssocID="{EBCD9A33-978C-4624-B168-B0E289B27CB1}" presName="vert2" presStyleCnt="0"/>
      <dgm:spPr/>
    </dgm:pt>
    <dgm:pt modelId="{62B1C8D2-7F44-49AF-855C-C6899178AA67}" type="pres">
      <dgm:prSet presAssocID="{EBCD9A33-978C-4624-B168-B0E289B27CB1}" presName="thinLine2b" presStyleLbl="callout" presStyleIdx="2" presStyleCnt="3"/>
      <dgm:spPr/>
    </dgm:pt>
    <dgm:pt modelId="{D1BB6258-BEF3-47E7-AD87-84ECB333F29C}" type="pres">
      <dgm:prSet presAssocID="{EBCD9A33-978C-4624-B168-B0E289B27CB1}" presName="vertSpace2b" presStyleCnt="0"/>
      <dgm:spPr/>
    </dgm:pt>
  </dgm:ptLst>
  <dgm:cxnLst>
    <dgm:cxn modelId="{48F527EA-D731-460A-939C-34AB6C8D3F57}" srcId="{61E34EC5-C5DB-4E5F-B94B-8FBA075FA3DC}" destId="{ABDFD4DD-CAA4-4572-B6EE-93001755C64E}" srcOrd="0" destOrd="0" parTransId="{0827E1E1-CFB6-4445-AB1D-8F340D9AFA99}" sibTransId="{A3AA18B2-55F4-41AF-882D-0AAFBB681D93}"/>
    <dgm:cxn modelId="{A71EE656-FE71-438C-8ABE-9EF3AF20B7F2}" srcId="{ABDFD4DD-CAA4-4572-B6EE-93001755C64E}" destId="{BAF769C3-71D0-46F5-9793-889F15780482}" srcOrd="0" destOrd="0" parTransId="{EA852484-837E-4B98-8C6E-C49967D56F07}" sibTransId="{023319AF-2CBD-495E-9CC0-C0EF337F9E4F}"/>
    <dgm:cxn modelId="{612CF549-8735-4C83-9CFD-B239A0348D83}" type="presOf" srcId="{ED41AEB6-B576-4032-BAAA-9BA880A4D3E4}" destId="{69761A47-67D3-4996-83D3-0EFDB528DD18}" srcOrd="0" destOrd="0" presId="urn:microsoft.com/office/officeart/2008/layout/LinedList"/>
    <dgm:cxn modelId="{D4361F8C-F805-4D9B-882F-21326F69D0EB}" type="presOf" srcId="{EBCD9A33-978C-4624-B168-B0E289B27CB1}" destId="{08788011-2128-48A9-B85C-02BAE5AC39A2}" srcOrd="0" destOrd="0" presId="urn:microsoft.com/office/officeart/2008/layout/LinedList"/>
    <dgm:cxn modelId="{592249B7-60D0-403F-9134-8C52ECA41766}" type="presOf" srcId="{BAF769C3-71D0-46F5-9793-889F15780482}" destId="{7320E5C9-D050-4AD3-83F7-5A75292FA7BC}" srcOrd="0" destOrd="0" presId="urn:microsoft.com/office/officeart/2008/layout/LinedList"/>
    <dgm:cxn modelId="{1992BFEA-BA41-4B1D-8F86-0E84E73FEC6A}" srcId="{ABDFD4DD-CAA4-4572-B6EE-93001755C64E}" destId="{ED41AEB6-B576-4032-BAAA-9BA880A4D3E4}" srcOrd="1" destOrd="0" parTransId="{B563620C-8417-4DD3-BAEF-08B5CECEB090}" sibTransId="{5FEE4912-4BAC-439B-A1DD-CEE41C14719D}"/>
    <dgm:cxn modelId="{C1F4811F-2C00-4976-AA53-034A7BA57535}" type="presOf" srcId="{ABDFD4DD-CAA4-4572-B6EE-93001755C64E}" destId="{23589EC4-A66A-4361-A12B-A8450A5A4E81}" srcOrd="0" destOrd="0" presId="urn:microsoft.com/office/officeart/2008/layout/LinedList"/>
    <dgm:cxn modelId="{2C36584C-256C-4147-95F4-6FE8B888D488}" type="presOf" srcId="{61E34EC5-C5DB-4E5F-B94B-8FBA075FA3DC}" destId="{5DB89176-1728-483D-AF1D-08329868853A}" srcOrd="0" destOrd="0" presId="urn:microsoft.com/office/officeart/2008/layout/LinedList"/>
    <dgm:cxn modelId="{3C6F270C-C613-464E-BCEC-2444FADE5DB4}" srcId="{61E34EC5-C5DB-4E5F-B94B-8FBA075FA3DC}" destId="{3253166D-54E4-4313-9368-5DCEEDDC54C6}" srcOrd="1" destOrd="0" parTransId="{C3C7FBDF-832A-4238-A881-B7F123ACEDD6}" sibTransId="{370F3989-294C-4381-BD89-85A296986AAD}"/>
    <dgm:cxn modelId="{4C1DCD1B-48D6-41FF-A327-6FABEF486692}" type="presOf" srcId="{3253166D-54E4-4313-9368-5DCEEDDC54C6}" destId="{B8E2B34D-C1D4-4B79-9D5F-2B90939806B4}" srcOrd="0" destOrd="0" presId="urn:microsoft.com/office/officeart/2008/layout/LinedList"/>
    <dgm:cxn modelId="{59E426AD-FA8E-43B8-8B74-F10E06FB01A3}" srcId="{3253166D-54E4-4313-9368-5DCEEDDC54C6}" destId="{EBCD9A33-978C-4624-B168-B0E289B27CB1}" srcOrd="0" destOrd="0" parTransId="{3FDF4DAC-3864-4BAE-B8D0-83F0E2D6A40A}" sibTransId="{D863BA65-008A-45D3-8ADC-C5A06753B0C6}"/>
    <dgm:cxn modelId="{22B3372F-89F5-4B77-B52C-01C58D934534}" type="presParOf" srcId="{5DB89176-1728-483D-AF1D-08329868853A}" destId="{76C169A0-5AE8-4CB8-8CD4-C9AB5DDAD060}" srcOrd="0" destOrd="0" presId="urn:microsoft.com/office/officeart/2008/layout/LinedList"/>
    <dgm:cxn modelId="{28B657F5-6EFF-4E67-BE78-1A458A6C08F5}" type="presParOf" srcId="{5DB89176-1728-483D-AF1D-08329868853A}" destId="{95490472-16A4-45C4-9110-CF82D48CBF6A}" srcOrd="1" destOrd="0" presId="urn:microsoft.com/office/officeart/2008/layout/LinedList"/>
    <dgm:cxn modelId="{90BC7515-017D-449B-AACF-B07B065B3409}" type="presParOf" srcId="{95490472-16A4-45C4-9110-CF82D48CBF6A}" destId="{23589EC4-A66A-4361-A12B-A8450A5A4E81}" srcOrd="0" destOrd="0" presId="urn:microsoft.com/office/officeart/2008/layout/LinedList"/>
    <dgm:cxn modelId="{6E801844-F4F5-4511-808A-FBAA245E47CE}" type="presParOf" srcId="{95490472-16A4-45C4-9110-CF82D48CBF6A}" destId="{66BB1E9B-3192-47A6-A858-9B4C371F9615}" srcOrd="1" destOrd="0" presId="urn:microsoft.com/office/officeart/2008/layout/LinedList"/>
    <dgm:cxn modelId="{0B5BAA5A-715A-4A63-8613-FB66B737D124}" type="presParOf" srcId="{66BB1E9B-3192-47A6-A858-9B4C371F9615}" destId="{4A5A4AC7-5D10-4425-AF64-A2143694473C}" srcOrd="0" destOrd="0" presId="urn:microsoft.com/office/officeart/2008/layout/LinedList"/>
    <dgm:cxn modelId="{6C431389-BEBF-4284-B4C7-46171211E712}" type="presParOf" srcId="{66BB1E9B-3192-47A6-A858-9B4C371F9615}" destId="{495B5CB6-9983-4396-903A-FFB4A7813CA6}" srcOrd="1" destOrd="0" presId="urn:microsoft.com/office/officeart/2008/layout/LinedList"/>
    <dgm:cxn modelId="{1F3C472E-BDD0-44F6-A76C-058F9E62D968}" type="presParOf" srcId="{495B5CB6-9983-4396-903A-FFB4A7813CA6}" destId="{C0BBC7DA-E1B8-4EFF-BA67-EB0704480303}" srcOrd="0" destOrd="0" presId="urn:microsoft.com/office/officeart/2008/layout/LinedList"/>
    <dgm:cxn modelId="{3879C7CD-12AC-46A9-BB38-E9849742BE8F}" type="presParOf" srcId="{495B5CB6-9983-4396-903A-FFB4A7813CA6}" destId="{7320E5C9-D050-4AD3-83F7-5A75292FA7BC}" srcOrd="1" destOrd="0" presId="urn:microsoft.com/office/officeart/2008/layout/LinedList"/>
    <dgm:cxn modelId="{63E81394-0C1C-4828-84F3-CCBBFC523333}" type="presParOf" srcId="{495B5CB6-9983-4396-903A-FFB4A7813CA6}" destId="{92F56CA2-9FAC-47DD-9907-318FD414F832}" srcOrd="2" destOrd="0" presId="urn:microsoft.com/office/officeart/2008/layout/LinedList"/>
    <dgm:cxn modelId="{04676DF7-527B-4FD2-85B7-336271A3A88E}" type="presParOf" srcId="{66BB1E9B-3192-47A6-A858-9B4C371F9615}" destId="{D25619EB-542B-4C4C-9DAA-B7EE8A46FBB6}" srcOrd="2" destOrd="0" presId="urn:microsoft.com/office/officeart/2008/layout/LinedList"/>
    <dgm:cxn modelId="{0C91555C-40F4-4492-BFAB-0576F87394DB}" type="presParOf" srcId="{66BB1E9B-3192-47A6-A858-9B4C371F9615}" destId="{8F51B5B8-23D7-4C30-9F61-6C9E26F01E85}" srcOrd="3" destOrd="0" presId="urn:microsoft.com/office/officeart/2008/layout/LinedList"/>
    <dgm:cxn modelId="{DB8EC967-6BD0-4DB6-B219-98D8C5399591}" type="presParOf" srcId="{66BB1E9B-3192-47A6-A858-9B4C371F9615}" destId="{378CBB98-3788-4574-9E33-64BB7AC535F3}" srcOrd="4" destOrd="0" presId="urn:microsoft.com/office/officeart/2008/layout/LinedList"/>
    <dgm:cxn modelId="{1C1E3DDD-BE8C-49D3-85CB-D22F9D4E677B}" type="presParOf" srcId="{378CBB98-3788-4574-9E33-64BB7AC535F3}" destId="{A5C566D7-8E68-4AAD-A4C7-F18548435952}" srcOrd="0" destOrd="0" presId="urn:microsoft.com/office/officeart/2008/layout/LinedList"/>
    <dgm:cxn modelId="{2807535B-83E2-496F-95DE-58A18BF8A395}" type="presParOf" srcId="{378CBB98-3788-4574-9E33-64BB7AC535F3}" destId="{69761A47-67D3-4996-83D3-0EFDB528DD18}" srcOrd="1" destOrd="0" presId="urn:microsoft.com/office/officeart/2008/layout/LinedList"/>
    <dgm:cxn modelId="{E8C06D3C-E56A-4F8B-9963-0ABD2C9978BE}" type="presParOf" srcId="{378CBB98-3788-4574-9E33-64BB7AC535F3}" destId="{C4C0E08D-D736-4218-A43C-62546A350D9F}" srcOrd="2" destOrd="0" presId="urn:microsoft.com/office/officeart/2008/layout/LinedList"/>
    <dgm:cxn modelId="{78C61EE7-0E6C-4FA5-ADB5-8F20AAE3ECF6}" type="presParOf" srcId="{66BB1E9B-3192-47A6-A858-9B4C371F9615}" destId="{FC2984C1-B813-465F-8D0F-B9B95D60B9C7}" srcOrd="5" destOrd="0" presId="urn:microsoft.com/office/officeart/2008/layout/LinedList"/>
    <dgm:cxn modelId="{5CF7E152-1B21-4E6A-9D98-8EB6F665E4FE}" type="presParOf" srcId="{66BB1E9B-3192-47A6-A858-9B4C371F9615}" destId="{A491A713-1B08-4747-85A3-BA9737B55F11}" srcOrd="6" destOrd="0" presId="urn:microsoft.com/office/officeart/2008/layout/LinedList"/>
    <dgm:cxn modelId="{C9B00B22-BC2C-4BAD-8E1E-AC5C566A3786}" type="presParOf" srcId="{5DB89176-1728-483D-AF1D-08329868853A}" destId="{C4E88119-6364-4807-A263-7CDAABAC1138}" srcOrd="2" destOrd="0" presId="urn:microsoft.com/office/officeart/2008/layout/LinedList"/>
    <dgm:cxn modelId="{866F428D-CB4F-4A1A-ADA9-221EBE72E976}" type="presParOf" srcId="{5DB89176-1728-483D-AF1D-08329868853A}" destId="{807551D0-01FD-4614-B51A-CFDB361D0E0C}" srcOrd="3" destOrd="0" presId="urn:microsoft.com/office/officeart/2008/layout/LinedList"/>
    <dgm:cxn modelId="{2AC660DB-2529-4556-9F18-E53CA9FFE8FF}" type="presParOf" srcId="{807551D0-01FD-4614-B51A-CFDB361D0E0C}" destId="{B8E2B34D-C1D4-4B79-9D5F-2B90939806B4}" srcOrd="0" destOrd="0" presId="urn:microsoft.com/office/officeart/2008/layout/LinedList"/>
    <dgm:cxn modelId="{BE37CE1F-5007-4D96-94BF-915D3CC3492D}" type="presParOf" srcId="{807551D0-01FD-4614-B51A-CFDB361D0E0C}" destId="{CB4AE7E6-BE84-42D7-AB49-E1EFC0D7215F}" srcOrd="1" destOrd="0" presId="urn:microsoft.com/office/officeart/2008/layout/LinedList"/>
    <dgm:cxn modelId="{8B09F4BA-00EC-4CBE-804A-EC24437B963D}" type="presParOf" srcId="{CB4AE7E6-BE84-42D7-AB49-E1EFC0D7215F}" destId="{46C79707-7070-4A82-ABFE-09DA83DA4EEE}" srcOrd="0" destOrd="0" presId="urn:microsoft.com/office/officeart/2008/layout/LinedList"/>
    <dgm:cxn modelId="{DA5187AF-92BD-4700-BFFE-9837EA3451F4}" type="presParOf" srcId="{CB4AE7E6-BE84-42D7-AB49-E1EFC0D7215F}" destId="{257F4F54-01F6-430E-846B-C2CBA6C71FA8}" srcOrd="1" destOrd="0" presId="urn:microsoft.com/office/officeart/2008/layout/LinedList"/>
    <dgm:cxn modelId="{C9E9F584-F814-489D-A35A-CA7F9844FFE9}" type="presParOf" srcId="{257F4F54-01F6-430E-846B-C2CBA6C71FA8}" destId="{1BF4AB57-7758-4A0C-B4F2-E4FD498DB79C}" srcOrd="0" destOrd="0" presId="urn:microsoft.com/office/officeart/2008/layout/LinedList"/>
    <dgm:cxn modelId="{1D908C0E-9031-46BC-8D87-DA9C6D6EB0D3}" type="presParOf" srcId="{257F4F54-01F6-430E-846B-C2CBA6C71FA8}" destId="{08788011-2128-48A9-B85C-02BAE5AC39A2}" srcOrd="1" destOrd="0" presId="urn:microsoft.com/office/officeart/2008/layout/LinedList"/>
    <dgm:cxn modelId="{41A2D431-B71C-4C7B-BC09-E74A2BDE72A7}" type="presParOf" srcId="{257F4F54-01F6-430E-846B-C2CBA6C71FA8}" destId="{B9534398-237B-41D0-8E7A-E0649AF39A23}" srcOrd="2" destOrd="0" presId="urn:microsoft.com/office/officeart/2008/layout/LinedList"/>
    <dgm:cxn modelId="{C820A363-DDAC-476C-A012-0CB857259752}" type="presParOf" srcId="{CB4AE7E6-BE84-42D7-AB49-E1EFC0D7215F}" destId="{62B1C8D2-7F44-49AF-855C-C6899178AA67}" srcOrd="2" destOrd="0" presId="urn:microsoft.com/office/officeart/2008/layout/LinedList"/>
    <dgm:cxn modelId="{D74EE388-AAEE-4166-BD4C-B64A9AE49D95}" type="presParOf" srcId="{CB4AE7E6-BE84-42D7-AB49-E1EFC0D7215F}" destId="{D1BB6258-BEF3-47E7-AD87-84ECB333F29C}" srcOrd="3" destOrd="0" presId="urn:microsoft.com/office/officeart/2008/layout/LinedList"/>
  </dgm:cxnLst>
  <dgm:bg/>
  <dgm:whole>
    <a:ln>
      <a:solidFill>
        <a:schemeClr val="accent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91A29-B462-40D4-AC49-AED5AB1232FA}">
      <dsp:nvSpPr>
        <dsp:cNvPr id="0" name=""/>
        <dsp:cNvSpPr/>
      </dsp:nvSpPr>
      <dsp:spPr>
        <a:xfrm>
          <a:off x="979712" y="1928"/>
          <a:ext cx="6270174" cy="9722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Authorities may automatically exempt  from SO </a:t>
          </a:r>
          <a:br>
            <a:rPr lang="en-GB" sz="2200" kern="1200" dirty="0" smtClean="0"/>
          </a:br>
          <a:r>
            <a:rPr lang="en-GB" sz="2200" kern="1200" dirty="0" smtClean="0"/>
            <a:t>G-SIIs, O-SIIs and other SREP Category 1 institutions</a:t>
          </a:r>
          <a:endParaRPr lang="en-GB" sz="2200" kern="1200" dirty="0"/>
        </a:p>
      </dsp:txBody>
      <dsp:txXfrm>
        <a:off x="979712" y="1928"/>
        <a:ext cx="6270174" cy="972273"/>
      </dsp:txXfrm>
    </dsp:sp>
    <dsp:sp modelId="{0EDF8EB9-ABB1-4372-8275-DA3B86D5EF9F}">
      <dsp:nvSpPr>
        <dsp:cNvPr id="0" name=""/>
        <dsp:cNvSpPr/>
      </dsp:nvSpPr>
      <dsp:spPr>
        <a:xfrm>
          <a:off x="953827" y="1116700"/>
          <a:ext cx="6289282" cy="17913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For credit institutions whose totals assets do not exceed 0.015% of the aggregated amount of total assets in the Member State, authorities may move straight to Stage 2</a:t>
          </a:r>
          <a:endParaRPr lang="en-GB" sz="2200" kern="1200" dirty="0"/>
        </a:p>
      </dsp:txBody>
      <dsp:txXfrm>
        <a:off x="953827" y="1116700"/>
        <a:ext cx="6289282" cy="1791384"/>
      </dsp:txXfrm>
    </dsp:sp>
    <dsp:sp modelId="{CCB1680F-2D27-476F-A9D0-CF386299A016}">
      <dsp:nvSpPr>
        <dsp:cNvPr id="0" name=""/>
        <dsp:cNvSpPr/>
      </dsp:nvSpPr>
      <dsp:spPr>
        <a:xfrm>
          <a:off x="979712" y="3048219"/>
          <a:ext cx="6270174" cy="13819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For promotional banks and credit institutions in an orderly wind-down, the threshold is not applicable but they are still subject to Stage 1 assessment</a:t>
          </a:r>
          <a:endParaRPr lang="en-GB" sz="2200" kern="1200" dirty="0"/>
        </a:p>
      </dsp:txBody>
      <dsp:txXfrm>
        <a:off x="979712" y="3048219"/>
        <a:ext cx="6270174" cy="13819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5DA874-9647-4943-940C-F47719CC7D5A}">
      <dsp:nvSpPr>
        <dsp:cNvPr id="0" name=""/>
        <dsp:cNvSpPr/>
      </dsp:nvSpPr>
      <dsp:spPr>
        <a:xfrm rot="5400000">
          <a:off x="1006482" y="1525311"/>
          <a:ext cx="1246210" cy="118357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F5DCDD-F816-4580-898B-4E3C7C34E7C3}">
      <dsp:nvSpPr>
        <dsp:cNvPr id="0" name=""/>
        <dsp:cNvSpPr/>
      </dsp:nvSpPr>
      <dsp:spPr>
        <a:xfrm>
          <a:off x="337209" y="26267"/>
          <a:ext cx="3113701" cy="146845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600" kern="1200" dirty="0" smtClean="0"/>
            <a:t>Default approach: </a:t>
          </a:r>
          <a:br>
            <a:rPr lang="en-GB" sz="1600" kern="1200" dirty="0" smtClean="0"/>
          </a:br>
          <a:r>
            <a:rPr lang="en-GB" sz="1600" kern="1200" dirty="0" smtClean="0"/>
            <a:t>assessment and  application of SO on an individual basis</a:t>
          </a:r>
          <a:endParaRPr lang="en-GB" sz="1400" kern="1200" dirty="0"/>
        </a:p>
      </dsp:txBody>
      <dsp:txXfrm>
        <a:off x="408906" y="97964"/>
        <a:ext cx="2970307" cy="1325057"/>
      </dsp:txXfrm>
    </dsp:sp>
    <dsp:sp modelId="{CD321096-7C70-4161-9451-EA4C363ADD55}">
      <dsp:nvSpPr>
        <dsp:cNvPr id="0" name=""/>
        <dsp:cNvSpPr/>
      </dsp:nvSpPr>
      <dsp:spPr>
        <a:xfrm>
          <a:off x="2943002" y="166317"/>
          <a:ext cx="1525801" cy="1186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endParaRPr lang="en-GB" sz="1400" kern="1200" dirty="0"/>
        </a:p>
      </dsp:txBody>
      <dsp:txXfrm>
        <a:off x="2943002" y="166317"/>
        <a:ext cx="1525801" cy="1186866"/>
      </dsp:txXfrm>
    </dsp:sp>
    <dsp:sp modelId="{16C3F1D8-B36F-4E27-B201-88EC06F937F3}">
      <dsp:nvSpPr>
        <dsp:cNvPr id="0" name=""/>
        <dsp:cNvSpPr/>
      </dsp:nvSpPr>
      <dsp:spPr>
        <a:xfrm rot="5400000">
          <a:off x="3206810" y="3137787"/>
          <a:ext cx="1246210" cy="1418766"/>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A0E29A-27E8-4631-BBFB-DBA1F4F8B5CF}">
      <dsp:nvSpPr>
        <dsp:cNvPr id="0" name=""/>
        <dsp:cNvSpPr/>
      </dsp:nvSpPr>
      <dsp:spPr>
        <a:xfrm>
          <a:off x="2179711" y="1675822"/>
          <a:ext cx="3941904" cy="162948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However, to align the SO eligibility assessment with a level of application of recovery and resolution planning </a:t>
          </a:r>
          <a:br>
            <a:rPr lang="en-GB" sz="1600" kern="1200" dirty="0" smtClean="0"/>
          </a:br>
          <a:r>
            <a:rPr lang="en-GB" sz="1600" kern="1200" dirty="0" smtClean="0"/>
            <a:t>it is conducted: </a:t>
          </a:r>
        </a:p>
        <a:p>
          <a:pPr lvl="0" algn="ctr" defTabSz="711200">
            <a:lnSpc>
              <a:spcPct val="90000"/>
            </a:lnSpc>
            <a:spcBef>
              <a:spcPct val="0"/>
            </a:spcBef>
            <a:spcAft>
              <a:spcPct val="35000"/>
            </a:spcAft>
          </a:pPr>
          <a:r>
            <a:rPr lang="en-GB" sz="1600" kern="1200" dirty="0" smtClean="0"/>
            <a:t>- at a Member State level; and</a:t>
          </a:r>
        </a:p>
        <a:p>
          <a:pPr lvl="0" algn="ctr" defTabSz="711200">
            <a:lnSpc>
              <a:spcPct val="90000"/>
            </a:lnSpc>
            <a:spcBef>
              <a:spcPct val="0"/>
            </a:spcBef>
            <a:spcAft>
              <a:spcPct val="35000"/>
            </a:spcAft>
          </a:pPr>
          <a:r>
            <a:rPr lang="en-GB" sz="1600" kern="1200" dirty="0" smtClean="0"/>
            <a:t>- at the Union parent level</a:t>
          </a:r>
          <a:endParaRPr lang="en-GB" sz="1600" kern="1200" dirty="0"/>
        </a:p>
      </dsp:txBody>
      <dsp:txXfrm>
        <a:off x="2259270" y="1755381"/>
        <a:ext cx="3782786" cy="1470363"/>
      </dsp:txXfrm>
    </dsp:sp>
    <dsp:sp modelId="{8B49ABA1-D9B3-41F5-B604-D269C2BA451B}">
      <dsp:nvSpPr>
        <dsp:cNvPr id="0" name=""/>
        <dsp:cNvSpPr/>
      </dsp:nvSpPr>
      <dsp:spPr>
        <a:xfrm>
          <a:off x="5698176" y="415320"/>
          <a:ext cx="1525801" cy="1186866"/>
        </a:xfrm>
        <a:prstGeom prst="rect">
          <a:avLst/>
        </a:prstGeom>
        <a:noFill/>
        <a:ln>
          <a:noFill/>
        </a:ln>
        <a:effectLst/>
      </dsp:spPr>
      <dsp:style>
        <a:lnRef idx="0">
          <a:scrgbClr r="0" g="0" b="0"/>
        </a:lnRef>
        <a:fillRef idx="0">
          <a:scrgbClr r="0" g="0" b="0"/>
        </a:fillRef>
        <a:effectRef idx="0">
          <a:scrgbClr r="0" g="0" b="0"/>
        </a:effectRef>
        <a:fontRef idx="minor"/>
      </dsp:style>
    </dsp:sp>
    <dsp:sp modelId="{9F18B717-0B70-42B0-9598-6BE1406E46F2}">
      <dsp:nvSpPr>
        <dsp:cNvPr id="0" name=""/>
        <dsp:cNvSpPr/>
      </dsp:nvSpPr>
      <dsp:spPr>
        <a:xfrm>
          <a:off x="4528558" y="3405893"/>
          <a:ext cx="3588851" cy="146845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For groups to be eligible for SO </a:t>
          </a:r>
          <a:br>
            <a:rPr lang="en-GB" sz="1600" kern="1200" dirty="0" smtClean="0"/>
          </a:br>
          <a:r>
            <a:rPr lang="en-GB" sz="1600" kern="1200" dirty="0" smtClean="0"/>
            <a:t>all assessments (in each relevant Member State and at Union parent level) should conclude so</a:t>
          </a:r>
          <a:endParaRPr lang="en-GB" sz="1600" kern="1200" dirty="0"/>
        </a:p>
      </dsp:txBody>
      <dsp:txXfrm>
        <a:off x="4600255" y="3477590"/>
        <a:ext cx="3445457" cy="13250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169A0-5AE8-4CB8-8CD4-C9AB5DDAD060}">
      <dsp:nvSpPr>
        <dsp:cNvPr id="0" name=""/>
        <dsp:cNvSpPr/>
      </dsp:nvSpPr>
      <dsp:spPr>
        <a:xfrm>
          <a:off x="0" y="0"/>
          <a:ext cx="797242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589EC4-A66A-4361-A12B-A8450A5A4E81}">
      <dsp:nvSpPr>
        <dsp:cNvPr id="0" name=""/>
        <dsp:cNvSpPr/>
      </dsp:nvSpPr>
      <dsp:spPr>
        <a:xfrm>
          <a:off x="0" y="0"/>
          <a:ext cx="1594485" cy="1862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GB" sz="2200" b="1" kern="1200" dirty="0" smtClean="0">
              <a:solidFill>
                <a:schemeClr val="tx1">
                  <a:lumMod val="65000"/>
                  <a:lumOff val="35000"/>
                </a:schemeClr>
              </a:solidFill>
            </a:rPr>
            <a:t>Draft RTS on simplified obligations </a:t>
          </a:r>
          <a:endParaRPr lang="en-GB" sz="2200" b="1" kern="1200" dirty="0">
            <a:solidFill>
              <a:schemeClr val="tx1">
                <a:lumMod val="65000"/>
                <a:lumOff val="35000"/>
              </a:schemeClr>
            </a:solidFill>
          </a:endParaRPr>
        </a:p>
      </dsp:txBody>
      <dsp:txXfrm>
        <a:off x="0" y="0"/>
        <a:ext cx="1594485" cy="1862930"/>
      </dsp:txXfrm>
    </dsp:sp>
    <dsp:sp modelId="{7320E5C9-D050-4AD3-83F7-5A75292FA7BC}">
      <dsp:nvSpPr>
        <dsp:cNvPr id="0" name=""/>
        <dsp:cNvSpPr/>
      </dsp:nvSpPr>
      <dsp:spPr>
        <a:xfrm>
          <a:off x="1714071" y="62400"/>
          <a:ext cx="6258354" cy="425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GB" sz="2200" kern="1200" dirty="0" smtClean="0">
              <a:solidFill>
                <a:schemeClr val="tx1">
                  <a:lumMod val="65000"/>
                  <a:lumOff val="35000"/>
                </a:schemeClr>
              </a:solidFill>
            </a:rPr>
            <a:t>Public consultation: </a:t>
          </a:r>
          <a:r>
            <a:rPr lang="en-GB" sz="2200" b="1" kern="1200" dirty="0" smtClean="0">
              <a:solidFill>
                <a:schemeClr val="tx1">
                  <a:lumMod val="65000"/>
                  <a:lumOff val="35000"/>
                </a:schemeClr>
              </a:solidFill>
            </a:rPr>
            <a:t>8 May - 8 August 2017</a:t>
          </a:r>
          <a:endParaRPr lang="en-GB" sz="2200" b="1" kern="1200" dirty="0">
            <a:solidFill>
              <a:schemeClr val="tx1">
                <a:lumMod val="65000"/>
                <a:lumOff val="35000"/>
              </a:schemeClr>
            </a:solidFill>
          </a:endParaRPr>
        </a:p>
      </dsp:txBody>
      <dsp:txXfrm>
        <a:off x="1714071" y="62400"/>
        <a:ext cx="6258354" cy="425748"/>
      </dsp:txXfrm>
    </dsp:sp>
    <dsp:sp modelId="{D25619EB-542B-4C4C-9DAA-B7EE8A46FBB6}">
      <dsp:nvSpPr>
        <dsp:cNvPr id="0" name=""/>
        <dsp:cNvSpPr/>
      </dsp:nvSpPr>
      <dsp:spPr>
        <a:xfrm>
          <a:off x="1594485" y="488149"/>
          <a:ext cx="63779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761A47-67D3-4996-83D3-0EFDB528DD18}">
      <dsp:nvSpPr>
        <dsp:cNvPr id="0" name=""/>
        <dsp:cNvSpPr/>
      </dsp:nvSpPr>
      <dsp:spPr>
        <a:xfrm>
          <a:off x="1714071" y="550550"/>
          <a:ext cx="6258354" cy="1248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GB" sz="2200" kern="1200" dirty="0" smtClean="0">
              <a:solidFill>
                <a:schemeClr val="tx1">
                  <a:lumMod val="65000"/>
                  <a:lumOff val="35000"/>
                </a:schemeClr>
              </a:solidFill>
            </a:rPr>
            <a:t>Finalisation and submission to the European Commission for endorsement expected </a:t>
          </a:r>
          <a:br>
            <a:rPr lang="en-GB" sz="2200" kern="1200" dirty="0" smtClean="0">
              <a:solidFill>
                <a:schemeClr val="tx1">
                  <a:lumMod val="65000"/>
                  <a:lumOff val="35000"/>
                </a:schemeClr>
              </a:solidFill>
            </a:rPr>
          </a:br>
          <a:r>
            <a:rPr lang="en-GB" sz="2200" kern="1200" dirty="0" smtClean="0">
              <a:solidFill>
                <a:schemeClr val="tx1">
                  <a:lumMod val="65000"/>
                  <a:lumOff val="35000"/>
                </a:schemeClr>
              </a:solidFill>
            </a:rPr>
            <a:t>by the end of 2017</a:t>
          </a:r>
          <a:endParaRPr lang="en-GB" sz="2200" kern="1200" dirty="0">
            <a:solidFill>
              <a:schemeClr val="tx1">
                <a:lumMod val="65000"/>
                <a:lumOff val="35000"/>
              </a:schemeClr>
            </a:solidFill>
          </a:endParaRPr>
        </a:p>
      </dsp:txBody>
      <dsp:txXfrm>
        <a:off x="1714071" y="550550"/>
        <a:ext cx="6258354" cy="1248018"/>
      </dsp:txXfrm>
    </dsp:sp>
    <dsp:sp modelId="{FC2984C1-B813-465F-8D0F-B9B95D60B9C7}">
      <dsp:nvSpPr>
        <dsp:cNvPr id="0" name=""/>
        <dsp:cNvSpPr/>
      </dsp:nvSpPr>
      <dsp:spPr>
        <a:xfrm>
          <a:off x="1594485" y="1798568"/>
          <a:ext cx="6377940" cy="0"/>
        </a:xfrm>
        <a:prstGeom prst="line">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C4E88119-6364-4807-A263-7CDAABAC1138}">
      <dsp:nvSpPr>
        <dsp:cNvPr id="0" name=""/>
        <dsp:cNvSpPr/>
      </dsp:nvSpPr>
      <dsp:spPr>
        <a:xfrm>
          <a:off x="0" y="1862930"/>
          <a:ext cx="797242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E2B34D-C1D4-4B79-9D5F-2B90939806B4}">
      <dsp:nvSpPr>
        <dsp:cNvPr id="0" name=""/>
        <dsp:cNvSpPr/>
      </dsp:nvSpPr>
      <dsp:spPr>
        <a:xfrm>
          <a:off x="0" y="1862930"/>
          <a:ext cx="1594485" cy="1862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GB" sz="2200" b="1" kern="1200" dirty="0" smtClean="0">
              <a:solidFill>
                <a:schemeClr val="tx1">
                  <a:lumMod val="65000"/>
                  <a:lumOff val="35000"/>
                </a:schemeClr>
              </a:solidFill>
            </a:rPr>
            <a:t>Report on simplified obligations  and waivers</a:t>
          </a:r>
          <a:endParaRPr lang="en-GB" sz="2200" b="1" kern="1200" dirty="0">
            <a:solidFill>
              <a:schemeClr val="tx1">
                <a:lumMod val="65000"/>
                <a:lumOff val="35000"/>
              </a:schemeClr>
            </a:solidFill>
          </a:endParaRPr>
        </a:p>
      </dsp:txBody>
      <dsp:txXfrm>
        <a:off x="0" y="1862930"/>
        <a:ext cx="1594485" cy="1862930"/>
      </dsp:txXfrm>
    </dsp:sp>
    <dsp:sp modelId="{08788011-2128-48A9-B85C-02BAE5AC39A2}">
      <dsp:nvSpPr>
        <dsp:cNvPr id="0" name=""/>
        <dsp:cNvSpPr/>
      </dsp:nvSpPr>
      <dsp:spPr>
        <a:xfrm>
          <a:off x="1714071" y="1940340"/>
          <a:ext cx="6258354" cy="1706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GB" sz="2200" kern="1200" dirty="0" smtClean="0">
              <a:solidFill>
                <a:schemeClr val="tx1">
                  <a:lumMod val="65000"/>
                  <a:lumOff val="35000"/>
                </a:schemeClr>
              </a:solidFill>
            </a:rPr>
            <a:t>Expected to be submitted to the European Parliament, Council and Commission </a:t>
          </a:r>
          <a:br>
            <a:rPr lang="en-GB" sz="2200" kern="1200" dirty="0" smtClean="0">
              <a:solidFill>
                <a:schemeClr val="tx1">
                  <a:lumMod val="65000"/>
                  <a:lumOff val="35000"/>
                </a:schemeClr>
              </a:solidFill>
            </a:rPr>
          </a:br>
          <a:r>
            <a:rPr lang="en-GB" sz="2200" kern="1200" dirty="0" smtClean="0">
              <a:solidFill>
                <a:schemeClr val="tx1">
                  <a:lumMod val="65000"/>
                  <a:lumOff val="35000"/>
                </a:schemeClr>
              </a:solidFill>
            </a:rPr>
            <a:t>by the end of 2017 </a:t>
          </a:r>
          <a:endParaRPr lang="en-GB" sz="2200" kern="1200" dirty="0">
            <a:solidFill>
              <a:schemeClr val="tx1">
                <a:lumMod val="65000"/>
                <a:lumOff val="35000"/>
              </a:schemeClr>
            </a:solidFill>
          </a:endParaRPr>
        </a:p>
      </dsp:txBody>
      <dsp:txXfrm>
        <a:off x="1714071" y="1940340"/>
        <a:ext cx="6258354" cy="1706345"/>
      </dsp:txXfrm>
    </dsp:sp>
    <dsp:sp modelId="{62B1C8D2-7F44-49AF-855C-C6899178AA67}">
      <dsp:nvSpPr>
        <dsp:cNvPr id="0" name=""/>
        <dsp:cNvSpPr/>
      </dsp:nvSpPr>
      <dsp:spPr>
        <a:xfrm>
          <a:off x="1594485" y="3646686"/>
          <a:ext cx="63779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395"/>
          </a:xfrm>
          <a:prstGeom prst="rect">
            <a:avLst/>
          </a:prstGeom>
        </p:spPr>
        <p:txBody>
          <a:bodyPr vert="horz" lIns="90407" tIns="45203" rIns="90407" bIns="45203" rtlCol="0"/>
          <a:lstStyle>
            <a:lvl1pPr algn="l">
              <a:defRPr sz="1200"/>
            </a:lvl1pPr>
          </a:lstStyle>
          <a:p>
            <a:endParaRPr lang="en-US" dirty="0"/>
          </a:p>
        </p:txBody>
      </p:sp>
      <p:sp>
        <p:nvSpPr>
          <p:cNvPr id="3" name="Date Placeholder 2"/>
          <p:cNvSpPr>
            <a:spLocks noGrp="1"/>
          </p:cNvSpPr>
          <p:nvPr>
            <p:ph type="dt" sz="quarter" idx="1"/>
          </p:nvPr>
        </p:nvSpPr>
        <p:spPr>
          <a:xfrm>
            <a:off x="3777607" y="0"/>
            <a:ext cx="2889938" cy="493395"/>
          </a:xfrm>
          <a:prstGeom prst="rect">
            <a:avLst/>
          </a:prstGeom>
        </p:spPr>
        <p:txBody>
          <a:bodyPr vert="horz" lIns="90407" tIns="45203" rIns="90407" bIns="45203" rtlCol="0"/>
          <a:lstStyle>
            <a:lvl1pPr algn="r">
              <a:defRPr sz="1200"/>
            </a:lvl1pPr>
          </a:lstStyle>
          <a:p>
            <a:fld id="{E7AFE930-651F-344E-8314-180208C21109}" type="datetime1">
              <a:rPr lang="en-US" smtClean="0"/>
              <a:pPr/>
              <a:t>6/22/2017</a:t>
            </a:fld>
            <a:endParaRPr lang="en-US" dirty="0"/>
          </a:p>
        </p:txBody>
      </p:sp>
      <p:sp>
        <p:nvSpPr>
          <p:cNvPr id="4" name="Footer Placeholder 3"/>
          <p:cNvSpPr>
            <a:spLocks noGrp="1"/>
          </p:cNvSpPr>
          <p:nvPr>
            <p:ph type="ftr" sz="quarter" idx="2"/>
          </p:nvPr>
        </p:nvSpPr>
        <p:spPr>
          <a:xfrm>
            <a:off x="0" y="9372793"/>
            <a:ext cx="2889938" cy="493395"/>
          </a:xfrm>
          <a:prstGeom prst="rect">
            <a:avLst/>
          </a:prstGeom>
        </p:spPr>
        <p:txBody>
          <a:bodyPr vert="horz" lIns="90407" tIns="45203" rIns="90407" bIns="4520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777607" y="9372793"/>
            <a:ext cx="2889938" cy="493395"/>
          </a:xfrm>
          <a:prstGeom prst="rect">
            <a:avLst/>
          </a:prstGeom>
        </p:spPr>
        <p:txBody>
          <a:bodyPr vert="horz" lIns="90407" tIns="45203" rIns="90407" bIns="45203" rtlCol="0" anchor="b"/>
          <a:lstStyle>
            <a:lvl1pPr algn="r">
              <a:defRPr sz="1200"/>
            </a:lvl1pPr>
          </a:lstStyle>
          <a:p>
            <a:fld id="{A8F22795-F49E-234E-94D2-EFBA1D25E604}" type="slidenum">
              <a:rPr lang="en-US" smtClean="0"/>
              <a:pPr/>
              <a:t>‹#›</a:t>
            </a:fld>
            <a:endParaRPr lang="en-US" dirty="0"/>
          </a:p>
        </p:txBody>
      </p:sp>
    </p:spTree>
    <p:extLst>
      <p:ext uri="{BB962C8B-B14F-4D97-AF65-F5344CB8AC3E}">
        <p14:creationId xmlns:p14="http://schemas.microsoft.com/office/powerpoint/2010/main" val="38506482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395"/>
          </a:xfrm>
          <a:prstGeom prst="rect">
            <a:avLst/>
          </a:prstGeom>
        </p:spPr>
        <p:txBody>
          <a:bodyPr vert="horz" lIns="90407" tIns="45203" rIns="90407" bIns="45203" rtlCol="0"/>
          <a:lstStyle>
            <a:lvl1pPr algn="l">
              <a:defRPr sz="1200"/>
            </a:lvl1pPr>
          </a:lstStyle>
          <a:p>
            <a:endParaRPr lang="en-US" dirty="0"/>
          </a:p>
        </p:txBody>
      </p:sp>
      <p:sp>
        <p:nvSpPr>
          <p:cNvPr id="3" name="Date Placeholder 2"/>
          <p:cNvSpPr>
            <a:spLocks noGrp="1"/>
          </p:cNvSpPr>
          <p:nvPr>
            <p:ph type="dt" idx="1"/>
          </p:nvPr>
        </p:nvSpPr>
        <p:spPr>
          <a:xfrm>
            <a:off x="3777607" y="0"/>
            <a:ext cx="2889938" cy="493395"/>
          </a:xfrm>
          <a:prstGeom prst="rect">
            <a:avLst/>
          </a:prstGeom>
        </p:spPr>
        <p:txBody>
          <a:bodyPr vert="horz" lIns="90407" tIns="45203" rIns="90407" bIns="45203" rtlCol="0"/>
          <a:lstStyle>
            <a:lvl1pPr algn="r">
              <a:defRPr sz="1200"/>
            </a:lvl1pPr>
          </a:lstStyle>
          <a:p>
            <a:fld id="{3D18CB54-21F8-FC40-B512-B346BF09AF08}" type="datetime1">
              <a:rPr lang="en-US" smtClean="0"/>
              <a:pPr/>
              <a:t>6/22/2017</a:t>
            </a:fld>
            <a:endParaRPr lang="en-US" dirty="0"/>
          </a:p>
        </p:txBody>
      </p:sp>
      <p:sp>
        <p:nvSpPr>
          <p:cNvPr id="4" name="Slide Image Placeholder 3"/>
          <p:cNvSpPr>
            <a:spLocks noGrp="1" noRot="1" noChangeAspect="1"/>
          </p:cNvSpPr>
          <p:nvPr>
            <p:ph type="sldImg" idx="2"/>
          </p:nvPr>
        </p:nvSpPr>
        <p:spPr>
          <a:xfrm>
            <a:off x="868363" y="739775"/>
            <a:ext cx="4932362" cy="3700463"/>
          </a:xfrm>
          <a:prstGeom prst="rect">
            <a:avLst/>
          </a:prstGeom>
          <a:noFill/>
          <a:ln w="12700">
            <a:solidFill>
              <a:prstClr val="black"/>
            </a:solidFill>
          </a:ln>
        </p:spPr>
        <p:txBody>
          <a:bodyPr vert="horz" lIns="90407" tIns="45203" rIns="90407" bIns="45203" rtlCol="0" anchor="ctr"/>
          <a:lstStyle/>
          <a:p>
            <a:endParaRPr lang="en-US" dirty="0"/>
          </a:p>
        </p:txBody>
      </p:sp>
      <p:sp>
        <p:nvSpPr>
          <p:cNvPr id="5" name="Notes Placeholder 4"/>
          <p:cNvSpPr>
            <a:spLocks noGrp="1"/>
          </p:cNvSpPr>
          <p:nvPr>
            <p:ph type="body" sz="quarter" idx="3"/>
          </p:nvPr>
        </p:nvSpPr>
        <p:spPr>
          <a:xfrm>
            <a:off x="666909" y="4687253"/>
            <a:ext cx="5335270" cy="4440555"/>
          </a:xfrm>
          <a:prstGeom prst="rect">
            <a:avLst/>
          </a:prstGeom>
        </p:spPr>
        <p:txBody>
          <a:bodyPr vert="horz" lIns="90407" tIns="45203" rIns="90407" bIns="45203"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372793"/>
            <a:ext cx="2889938" cy="493395"/>
          </a:xfrm>
          <a:prstGeom prst="rect">
            <a:avLst/>
          </a:prstGeom>
        </p:spPr>
        <p:txBody>
          <a:bodyPr vert="horz" lIns="90407" tIns="45203" rIns="90407" bIns="4520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777607" y="9372793"/>
            <a:ext cx="2889938" cy="493395"/>
          </a:xfrm>
          <a:prstGeom prst="rect">
            <a:avLst/>
          </a:prstGeom>
        </p:spPr>
        <p:txBody>
          <a:bodyPr vert="horz" lIns="90407" tIns="45203" rIns="90407" bIns="45203" rtlCol="0" anchor="b"/>
          <a:lstStyle>
            <a:lvl1pPr algn="r">
              <a:defRPr sz="1200"/>
            </a:lvl1pPr>
          </a:lstStyle>
          <a:p>
            <a:fld id="{3CFEB767-81C4-2B41-AC6B-7B72DAF6DCF5}" type="slidenum">
              <a:rPr lang="en-US" smtClean="0"/>
              <a:pPr/>
              <a:t>‹#›</a:t>
            </a:fld>
            <a:endParaRPr lang="en-US" dirty="0"/>
          </a:p>
        </p:txBody>
      </p:sp>
    </p:spTree>
    <p:extLst>
      <p:ext uri="{BB962C8B-B14F-4D97-AF65-F5344CB8AC3E}">
        <p14:creationId xmlns:p14="http://schemas.microsoft.com/office/powerpoint/2010/main" val="25610597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66811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EB767-81C4-2B41-AC6B-7B72DAF6DCF5}"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801748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EB767-81C4-2B41-AC6B-7B72DAF6DCF5}"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801748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p>
        </p:txBody>
      </p:sp>
      <p:sp>
        <p:nvSpPr>
          <p:cNvPr id="4" name="Slide Number Placeholder 3"/>
          <p:cNvSpPr>
            <a:spLocks noGrp="1"/>
          </p:cNvSpPr>
          <p:nvPr>
            <p:ph type="sldNum" sz="quarter" idx="10"/>
          </p:nvPr>
        </p:nvSpPr>
        <p:spPr/>
        <p:txBody>
          <a:bodyPr/>
          <a:lstStyle/>
          <a:p>
            <a:fld id="{3CFEB767-81C4-2B41-AC6B-7B72DAF6DCF5}" type="slidenum">
              <a:rPr lang="en-US" smtClean="0"/>
              <a:pPr/>
              <a:t>5</a:t>
            </a:fld>
            <a:endParaRPr lang="en-US" dirty="0"/>
          </a:p>
        </p:txBody>
      </p:sp>
    </p:spTree>
    <p:extLst>
      <p:ext uri="{BB962C8B-B14F-4D97-AF65-F5344CB8AC3E}">
        <p14:creationId xmlns:p14="http://schemas.microsoft.com/office/powerpoint/2010/main" val="1801748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66811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66811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668118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1863" y="2966299"/>
            <a:ext cx="6069724" cy="1245010"/>
          </a:xfrm>
        </p:spPr>
        <p:txBody>
          <a:bodyPr anchor="b">
            <a:normAutofit/>
          </a:bodyPr>
          <a:lstStyle>
            <a:lvl1pPr>
              <a:defRPr sz="2000" b="1" baseline="0">
                <a:solidFill>
                  <a:schemeClr val="bg1"/>
                </a:solidFill>
              </a:defRPr>
            </a:lvl1pPr>
          </a:lstStyle>
          <a:p>
            <a:r>
              <a:rPr lang="en-GB" dirty="0" smtClean="0"/>
              <a:t>CLICK TO ADD TITLE</a:t>
            </a:r>
            <a:endParaRPr lang="en-US" dirty="0"/>
          </a:p>
        </p:txBody>
      </p:sp>
      <p:sp>
        <p:nvSpPr>
          <p:cNvPr id="3" name="Subtitle 2"/>
          <p:cNvSpPr>
            <a:spLocks noGrp="1"/>
          </p:cNvSpPr>
          <p:nvPr>
            <p:ph type="subTitle" idx="1" hasCustomPrompt="1"/>
          </p:nvPr>
        </p:nvSpPr>
        <p:spPr>
          <a:xfrm>
            <a:off x="621863" y="4300508"/>
            <a:ext cx="6069724" cy="930206"/>
          </a:xfrm>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US" dirty="0"/>
          </a:p>
        </p:txBody>
      </p:sp>
    </p:spTree>
    <p:extLst>
      <p:ext uri="{BB962C8B-B14F-4D97-AF65-F5344CB8AC3E}">
        <p14:creationId xmlns:p14="http://schemas.microsoft.com/office/powerpoint/2010/main" val="25817015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dirty="0" smtClean="0">
                <a:solidFill>
                  <a:srgbClr val="000000">
                    <a:tint val="75000"/>
                  </a:srgbClr>
                </a:solidFill>
              </a:rPr>
              <a:t>PRESENTATION TITLE</a:t>
            </a:r>
            <a:endParaRPr lang="en-US" dirty="0">
              <a:solidFill>
                <a:srgbClr val="000000">
                  <a:tint val="75000"/>
                </a:srgbClr>
              </a:solidFill>
            </a:endParaRPr>
          </a:p>
        </p:txBody>
      </p:sp>
      <p:sp>
        <p:nvSpPr>
          <p:cNvPr id="4" name="Slide Number Placeholder 3"/>
          <p:cNvSpPr>
            <a:spLocks noGrp="1"/>
          </p:cNvSpPr>
          <p:nvPr>
            <p:ph type="sldNum" sz="quarter" idx="11"/>
          </p:nvPr>
        </p:nvSpPr>
        <p:spPr/>
        <p:txBody>
          <a:bodyPr/>
          <a:lstStyle/>
          <a:p>
            <a:fld id="{03930D90-B5AE-694C-AF4D-B5392C99196C}" type="slidenum">
              <a:rPr lang="en-US" smtClean="0">
                <a:solidFill>
                  <a:srgbClr val="2F5773"/>
                </a:solidFill>
              </a:rPr>
              <a:pPr/>
              <a:t>‹#›</a:t>
            </a:fld>
            <a:endParaRPr lang="en-US" dirty="0">
              <a:solidFill>
                <a:srgbClr val="2F5773"/>
              </a:solidFill>
            </a:endParaRPr>
          </a:p>
        </p:txBody>
      </p:sp>
    </p:spTree>
    <p:extLst>
      <p:ext uri="{BB962C8B-B14F-4D97-AF65-F5344CB8AC3E}">
        <p14:creationId xmlns:p14="http://schemas.microsoft.com/office/powerpoint/2010/main" val="1943737660"/>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EBA Contact">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TextBox 12"/>
          <p:cNvSpPr txBox="1"/>
          <p:nvPr/>
        </p:nvSpPr>
        <p:spPr>
          <a:xfrm>
            <a:off x="522247" y="3332452"/>
            <a:ext cx="4014715" cy="1831271"/>
          </a:xfrm>
          <a:prstGeom prst="rect">
            <a:avLst/>
          </a:prstGeom>
          <a:noFill/>
        </p:spPr>
        <p:txBody>
          <a:bodyPr wrap="square" rtlCol="0">
            <a:spAutoFit/>
          </a:bodyPr>
          <a:lstStyle/>
          <a:p>
            <a:r>
              <a:rPr lang="en-US" sz="1400" b="1" dirty="0" smtClean="0">
                <a:solidFill>
                  <a:srgbClr val="FFFFFF"/>
                </a:solidFill>
                <a:ea typeface="ＭＳ Ｐゴシック"/>
                <a:cs typeface="Times New Roman"/>
              </a:rPr>
              <a:t>EUROPEAN BANKING AUTHORITY</a:t>
            </a:r>
            <a:endParaRPr lang="en-GB" sz="1400" b="1" dirty="0" smtClean="0">
              <a:solidFill>
                <a:srgbClr val="FFFFFF"/>
              </a:solidFill>
              <a:ea typeface="ＭＳ Ｐゴシック"/>
              <a:cs typeface="Times New Roman"/>
            </a:endParaRPr>
          </a:p>
          <a:p>
            <a:pPr>
              <a:spcBef>
                <a:spcPts val="600"/>
              </a:spcBef>
            </a:pPr>
            <a:r>
              <a:rPr lang="en-US" sz="1400" dirty="0" smtClean="0">
                <a:solidFill>
                  <a:prstClr val="white"/>
                </a:solidFill>
              </a:rPr>
              <a:t>Floor 46, One Canada Square, London E14 5AA</a:t>
            </a:r>
          </a:p>
          <a:p>
            <a:pPr>
              <a:spcBef>
                <a:spcPts val="600"/>
              </a:spcBef>
            </a:pPr>
            <a:r>
              <a:rPr lang="en-US" sz="1400" dirty="0" smtClean="0">
                <a:solidFill>
                  <a:prstClr val="white"/>
                </a:solidFill>
                <a:ea typeface="ＭＳ Ｐゴシック"/>
                <a:cs typeface="Times New Roman"/>
              </a:rPr>
              <a:t>Tel: 	+44 207 382 1776</a:t>
            </a:r>
            <a:endParaRPr lang="en-GB" sz="1400" dirty="0" smtClean="0">
              <a:solidFill>
                <a:prstClr val="white"/>
              </a:solidFill>
              <a:ea typeface="ＭＳ Ｐゴシック"/>
              <a:cs typeface="Times New Roman"/>
            </a:endParaRPr>
          </a:p>
          <a:p>
            <a:r>
              <a:rPr lang="en-US" sz="1400" dirty="0" smtClean="0">
                <a:solidFill>
                  <a:srgbClr val="FFFFFF"/>
                </a:solidFill>
                <a:ea typeface="ＭＳ Ｐゴシック"/>
                <a:cs typeface="Times New Roman"/>
              </a:rPr>
              <a:t>Fax:	+44 207 382 1771</a:t>
            </a:r>
            <a:endParaRPr lang="en-GB" sz="1400" dirty="0" smtClean="0">
              <a:solidFill>
                <a:srgbClr val="FFFFFF"/>
              </a:solidFill>
              <a:ea typeface="ＭＳ Ｐゴシック"/>
              <a:cs typeface="Times New Roman"/>
            </a:endParaRPr>
          </a:p>
          <a:p>
            <a:pPr>
              <a:spcBef>
                <a:spcPts val="600"/>
              </a:spcBef>
            </a:pPr>
            <a:r>
              <a:rPr lang="en-US" sz="1400" dirty="0" smtClean="0">
                <a:solidFill>
                  <a:srgbClr val="FFFFFF"/>
                </a:solidFill>
                <a:ea typeface="ＭＳ Ｐゴシック"/>
                <a:cs typeface="Times New Roman"/>
              </a:rPr>
              <a:t>E-mail: info@eba.europa.eu</a:t>
            </a:r>
            <a:endParaRPr lang="en-GB" sz="1400" dirty="0" smtClean="0">
              <a:solidFill>
                <a:srgbClr val="000000"/>
              </a:solidFill>
              <a:ea typeface="ＭＳ Ｐゴシック"/>
              <a:cs typeface="Times New Roman"/>
            </a:endParaRPr>
          </a:p>
          <a:p>
            <a:r>
              <a:rPr lang="en-US" sz="1400" dirty="0" smtClean="0">
                <a:solidFill>
                  <a:srgbClr val="FFFFFF"/>
                </a:solidFill>
                <a:ea typeface="ＭＳ Ｐゴシック"/>
                <a:cs typeface="Times New Roman"/>
              </a:rPr>
              <a:t>http://www.eba.europa.eu</a:t>
            </a:r>
            <a:endParaRPr lang="en-GB" sz="1400" dirty="0" smtClean="0">
              <a:solidFill>
                <a:srgbClr val="FFFFFF"/>
              </a:solidFill>
              <a:ea typeface="ＭＳ Ｐゴシック"/>
              <a:cs typeface="Times New Roman"/>
            </a:endParaRPr>
          </a:p>
          <a:p>
            <a:endParaRPr lang="en-GB" sz="1400" dirty="0" smtClean="0">
              <a:solidFill>
                <a:srgbClr val="FFFFFF"/>
              </a:solidFill>
              <a:ea typeface="ＭＳ Ｐゴシック"/>
              <a:cs typeface="Times New Roman"/>
            </a:endParaRPr>
          </a:p>
        </p:txBody>
      </p:sp>
      <p:cxnSp>
        <p:nvCxnSpPr>
          <p:cNvPr id="11" name="Straight Connector 10"/>
          <p:cNvCxnSpPr/>
          <p:nvPr/>
        </p:nvCxnSpPr>
        <p:spPr>
          <a:xfrm>
            <a:off x="601078" y="3924391"/>
            <a:ext cx="3848301"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01078" y="4433286"/>
            <a:ext cx="3848301"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01078" y="3617839"/>
            <a:ext cx="3848301"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601078" y="3924391"/>
            <a:ext cx="3848301"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601078" y="4433286"/>
            <a:ext cx="3848301"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601078" y="3617839"/>
            <a:ext cx="3848301"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14096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1863" y="2966299"/>
            <a:ext cx="6069724" cy="1245010"/>
          </a:xfrm>
        </p:spPr>
        <p:txBody>
          <a:bodyPr anchor="b">
            <a:normAutofit/>
          </a:bodyPr>
          <a:lstStyle>
            <a:lvl1pPr>
              <a:defRPr sz="2000" b="1" baseline="0">
                <a:solidFill>
                  <a:schemeClr val="bg1"/>
                </a:solidFill>
              </a:defRPr>
            </a:lvl1pPr>
          </a:lstStyle>
          <a:p>
            <a:r>
              <a:rPr lang="en-GB" dirty="0" smtClean="0"/>
              <a:t>CLICK TO ADD TITLE</a:t>
            </a:r>
            <a:endParaRPr lang="en-US" dirty="0"/>
          </a:p>
        </p:txBody>
      </p:sp>
      <p:sp>
        <p:nvSpPr>
          <p:cNvPr id="3" name="Subtitle 2"/>
          <p:cNvSpPr>
            <a:spLocks noGrp="1"/>
          </p:cNvSpPr>
          <p:nvPr>
            <p:ph type="subTitle" idx="1" hasCustomPrompt="1"/>
          </p:nvPr>
        </p:nvSpPr>
        <p:spPr>
          <a:xfrm>
            <a:off x="621863" y="4300508"/>
            <a:ext cx="6069724" cy="930206"/>
          </a:xfrm>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US" dirty="0"/>
          </a:p>
        </p:txBody>
      </p:sp>
    </p:spTree>
    <p:extLst>
      <p:ext uri="{BB962C8B-B14F-4D97-AF65-F5344CB8AC3E}">
        <p14:creationId xmlns:p14="http://schemas.microsoft.com/office/powerpoint/2010/main" val="295358468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GB" smtClean="0"/>
              <a:t>Click to edit Master title style</a:t>
            </a:r>
            <a:endParaRPr lang="en-US" dirty="0"/>
          </a:p>
        </p:txBody>
      </p:sp>
      <p:sp>
        <p:nvSpPr>
          <p:cNvPr id="3" name="Content Placeholder 2"/>
          <p:cNvSpPr>
            <a:spLocks noGrp="1"/>
          </p:cNvSpPr>
          <p:nvPr>
            <p:ph idx="1"/>
          </p:nvPr>
        </p:nvSpPr>
        <p:spPr>
          <a:xfrm>
            <a:off x="457200" y="1370347"/>
            <a:ext cx="8229600" cy="4900825"/>
          </a:xfrm>
        </p:spPr>
        <p:txBody>
          <a:bodyPr>
            <a:normAutofit/>
          </a:bodyPr>
          <a:lstStyle>
            <a:lvl1pPr>
              <a:defRPr sz="1600"/>
            </a:lvl1pPr>
            <a:lvl2pPr>
              <a:defRPr sz="1600"/>
            </a:lvl2pPr>
            <a:lvl3pPr>
              <a:defRPr sz="1600"/>
            </a:lvl3pPr>
            <a:lvl4pPr>
              <a:defRPr sz="1600"/>
            </a:lvl4pPr>
            <a:lvl5pPr>
              <a:defRPr sz="16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smtClean="0"/>
          </a:p>
        </p:txBody>
      </p:sp>
      <p:sp>
        <p:nvSpPr>
          <p:cNvPr id="5" name="Footer Placeholder 4"/>
          <p:cNvSpPr>
            <a:spLocks noGrp="1"/>
          </p:cNvSpPr>
          <p:nvPr>
            <p:ph type="ftr" sz="quarter" idx="11"/>
          </p:nvPr>
        </p:nvSpPr>
        <p:spPr/>
        <p:txBody>
          <a:bodyPr/>
          <a:lstStyle/>
          <a:p>
            <a:r>
              <a:rPr lang="en-US" dirty="0" smtClean="0">
                <a:solidFill>
                  <a:srgbClr val="000000">
                    <a:tint val="75000"/>
                  </a:srgbClr>
                </a:solidFill>
              </a:rPr>
              <a:t>PRESENTATION TITLE</a:t>
            </a:r>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dirty="0">
              <a:solidFill>
                <a:srgbClr val="2F5773"/>
              </a:solidFill>
            </a:endParaRPr>
          </a:p>
        </p:txBody>
      </p:sp>
    </p:spTree>
    <p:extLst>
      <p:ext uri="{BB962C8B-B14F-4D97-AF65-F5344CB8AC3E}">
        <p14:creationId xmlns:p14="http://schemas.microsoft.com/office/powerpoint/2010/main" val="900103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198" y="3373384"/>
            <a:ext cx="8229601" cy="1362075"/>
          </a:xfrm>
        </p:spPr>
        <p:txBody>
          <a:bodyPr anchor="t">
            <a:normAutofit/>
          </a:bodyPr>
          <a:lstStyle>
            <a:lvl1pPr algn="l">
              <a:defRPr sz="2000" b="0" cap="all"/>
            </a:lvl1pPr>
          </a:lstStyle>
          <a:p>
            <a:r>
              <a:rPr lang="en-GB" smtClean="0"/>
              <a:t>Click to edit Master title style</a:t>
            </a:r>
            <a:endParaRPr lang="en-US" dirty="0"/>
          </a:p>
        </p:txBody>
      </p:sp>
      <p:sp>
        <p:nvSpPr>
          <p:cNvPr id="3" name="Text Placeholder 2"/>
          <p:cNvSpPr>
            <a:spLocks noGrp="1"/>
          </p:cNvSpPr>
          <p:nvPr>
            <p:ph type="body" idx="1"/>
          </p:nvPr>
        </p:nvSpPr>
        <p:spPr>
          <a:xfrm>
            <a:off x="457198" y="1873196"/>
            <a:ext cx="8229601" cy="1500187"/>
          </a:xfrm>
        </p:spPr>
        <p:txBody>
          <a:bodyPr anchor="b">
            <a:normAutofit/>
          </a:bodyPr>
          <a:lstStyle>
            <a:lvl1pPr marL="0" indent="0">
              <a:buNone/>
              <a:defRPr sz="18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5" name="Footer Placeholder 4"/>
          <p:cNvSpPr>
            <a:spLocks noGrp="1"/>
          </p:cNvSpPr>
          <p:nvPr>
            <p:ph type="ftr" sz="quarter" idx="11"/>
          </p:nvPr>
        </p:nvSpPr>
        <p:spPr/>
        <p:txBody>
          <a:bodyPr/>
          <a:lstStyle/>
          <a:p>
            <a:r>
              <a:rPr lang="en-US" dirty="0" smtClean="0">
                <a:solidFill>
                  <a:srgbClr val="000000">
                    <a:tint val="75000"/>
                  </a:srgbClr>
                </a:solidFill>
              </a:rPr>
              <a:t>PRESENTATION TITLE</a:t>
            </a:r>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dirty="0">
              <a:solidFill>
                <a:srgbClr val="2F5773"/>
              </a:solidFill>
            </a:endParaRPr>
          </a:p>
        </p:txBody>
      </p:sp>
    </p:spTree>
    <p:extLst>
      <p:ext uri="{BB962C8B-B14F-4D97-AF65-F5344CB8AC3E}">
        <p14:creationId xmlns:p14="http://schemas.microsoft.com/office/powerpoint/2010/main" val="3527844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GB" smtClean="0"/>
              <a:t>Click to edit Master title style</a:t>
            </a:r>
            <a:endParaRPr lang="en-US" dirty="0"/>
          </a:p>
        </p:txBody>
      </p:sp>
      <p:sp>
        <p:nvSpPr>
          <p:cNvPr id="3" name="Content Placeholder 2"/>
          <p:cNvSpPr>
            <a:spLocks noGrp="1"/>
          </p:cNvSpPr>
          <p:nvPr>
            <p:ph sz="half" idx="1"/>
          </p:nvPr>
        </p:nvSpPr>
        <p:spPr>
          <a:xfrm>
            <a:off x="457200" y="1366345"/>
            <a:ext cx="4038600" cy="488731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smtClean="0"/>
          </a:p>
        </p:txBody>
      </p:sp>
      <p:sp>
        <p:nvSpPr>
          <p:cNvPr id="6" name="Footer Placeholder 5"/>
          <p:cNvSpPr>
            <a:spLocks noGrp="1"/>
          </p:cNvSpPr>
          <p:nvPr>
            <p:ph type="ftr" sz="quarter" idx="11"/>
          </p:nvPr>
        </p:nvSpPr>
        <p:spPr/>
        <p:txBody>
          <a:bodyPr/>
          <a:lstStyle/>
          <a:p>
            <a:r>
              <a:rPr lang="en-US" dirty="0" smtClean="0">
                <a:solidFill>
                  <a:srgbClr val="000000">
                    <a:tint val="75000"/>
                  </a:srgbClr>
                </a:solidFill>
              </a:rPr>
              <a:t>PRESENTATION TITLE</a:t>
            </a:r>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dirty="0">
              <a:solidFill>
                <a:srgbClr val="2F5773"/>
              </a:solidFill>
            </a:endParaRPr>
          </a:p>
        </p:txBody>
      </p:sp>
      <p:sp>
        <p:nvSpPr>
          <p:cNvPr id="8" name="Content Placeholder 2"/>
          <p:cNvSpPr>
            <a:spLocks noGrp="1"/>
          </p:cNvSpPr>
          <p:nvPr>
            <p:ph sz="half" idx="13"/>
          </p:nvPr>
        </p:nvSpPr>
        <p:spPr>
          <a:xfrm>
            <a:off x="4648200" y="1366345"/>
            <a:ext cx="4038600" cy="488731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smtClean="0"/>
          </a:p>
        </p:txBody>
      </p:sp>
    </p:spTree>
    <p:extLst>
      <p:ext uri="{BB962C8B-B14F-4D97-AF65-F5344CB8AC3E}">
        <p14:creationId xmlns:p14="http://schemas.microsoft.com/office/powerpoint/2010/main" val="2919005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GB" smtClean="0"/>
              <a:t>Click to edit Master title style</a:t>
            </a:r>
            <a:endParaRPr lang="en-US" dirty="0"/>
          </a:p>
        </p:txBody>
      </p:sp>
      <p:sp>
        <p:nvSpPr>
          <p:cNvPr id="3" name="Text Placeholder 2"/>
          <p:cNvSpPr>
            <a:spLocks noGrp="1"/>
          </p:cNvSpPr>
          <p:nvPr>
            <p:ph type="body" idx="1"/>
          </p:nvPr>
        </p:nvSpPr>
        <p:spPr>
          <a:xfrm>
            <a:off x="457200" y="1338505"/>
            <a:ext cx="4040188" cy="393214"/>
          </a:xfrm>
        </p:spPr>
        <p:txBody>
          <a:bodyPr anchor="b">
            <a:normAutofit/>
          </a:bodyPr>
          <a:lstStyle>
            <a:lvl1pPr marL="0" indent="0">
              <a:buNone/>
              <a:defRPr sz="1600" b="1" i="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1891862"/>
            <a:ext cx="4040188" cy="4379309"/>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p:txBody>
      </p:sp>
      <p:sp>
        <p:nvSpPr>
          <p:cNvPr id="5" name="Text Placeholder 4"/>
          <p:cNvSpPr>
            <a:spLocks noGrp="1"/>
          </p:cNvSpPr>
          <p:nvPr>
            <p:ph type="body" sz="quarter" idx="3"/>
          </p:nvPr>
        </p:nvSpPr>
        <p:spPr>
          <a:xfrm>
            <a:off x="4645027" y="1338505"/>
            <a:ext cx="4041775" cy="393215"/>
          </a:xfrm>
        </p:spPr>
        <p:txBody>
          <a:bodyPr anchor="b">
            <a:normAutofit/>
          </a:bodyPr>
          <a:lstStyle>
            <a:lvl1pPr marL="0" indent="0">
              <a:buNone/>
              <a:defRPr sz="1600" b="1" i="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7" y="1891861"/>
            <a:ext cx="4041775" cy="4379309"/>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p:txBody>
      </p:sp>
      <p:sp>
        <p:nvSpPr>
          <p:cNvPr id="8" name="Footer Placeholder 7"/>
          <p:cNvSpPr>
            <a:spLocks noGrp="1"/>
          </p:cNvSpPr>
          <p:nvPr>
            <p:ph type="ftr" sz="quarter" idx="11"/>
          </p:nvPr>
        </p:nvSpPr>
        <p:spPr/>
        <p:txBody>
          <a:bodyPr/>
          <a:lstStyle/>
          <a:p>
            <a:r>
              <a:rPr lang="en-US" dirty="0" smtClean="0">
                <a:solidFill>
                  <a:srgbClr val="000000">
                    <a:tint val="75000"/>
                  </a:srgbClr>
                </a:solidFill>
              </a:rPr>
              <a:t>PRESENTATION TITLE</a:t>
            </a:r>
            <a:endParaRPr lang="en-US" dirty="0">
              <a:solidFill>
                <a:srgbClr val="000000">
                  <a:tint val="75000"/>
                </a:srgbClr>
              </a:solidFill>
            </a:endParaRPr>
          </a:p>
        </p:txBody>
      </p:sp>
      <p:sp>
        <p:nvSpPr>
          <p:cNvPr id="9" name="Slide Number Placeholder 8"/>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dirty="0">
              <a:solidFill>
                <a:srgbClr val="2F5773"/>
              </a:solidFill>
            </a:endParaRPr>
          </a:p>
        </p:txBody>
      </p:sp>
    </p:spTree>
    <p:extLst>
      <p:ext uri="{BB962C8B-B14F-4D97-AF65-F5344CB8AC3E}">
        <p14:creationId xmlns:p14="http://schemas.microsoft.com/office/powerpoint/2010/main" val="2662890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GB"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smtClean="0">
                <a:solidFill>
                  <a:srgbClr val="000000">
                    <a:tint val="75000"/>
                  </a:srgbClr>
                </a:solidFill>
              </a:rPr>
              <a:t>PRESENTATION TITLE</a:t>
            </a:r>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dirty="0">
              <a:solidFill>
                <a:srgbClr val="2F5773"/>
              </a:solidFill>
            </a:endParaRPr>
          </a:p>
        </p:txBody>
      </p:sp>
    </p:spTree>
    <p:extLst>
      <p:ext uri="{BB962C8B-B14F-4D97-AF65-F5344CB8AC3E}">
        <p14:creationId xmlns:p14="http://schemas.microsoft.com/office/powerpoint/2010/main" val="723369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solidFill>
                  <a:srgbClr val="000000">
                    <a:tint val="75000"/>
                  </a:srgbClr>
                </a:solidFill>
              </a:rPr>
              <a:t>PRESENTATION TITLE</a:t>
            </a:r>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dirty="0">
              <a:solidFill>
                <a:srgbClr val="2F5773"/>
              </a:solidFill>
            </a:endParaRPr>
          </a:p>
        </p:txBody>
      </p:sp>
    </p:spTree>
    <p:extLst>
      <p:ext uri="{BB962C8B-B14F-4D97-AF65-F5344CB8AC3E}">
        <p14:creationId xmlns:p14="http://schemas.microsoft.com/office/powerpoint/2010/main" val="1979170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665655"/>
            <a:ext cx="3008313" cy="769445"/>
          </a:xfrm>
        </p:spPr>
        <p:txBody>
          <a:bodyPr anchor="b">
            <a:normAutofit/>
          </a:bodyPr>
          <a:lstStyle>
            <a:lvl1pPr algn="l">
              <a:defRPr sz="1800" b="1"/>
            </a:lvl1pPr>
          </a:lstStyle>
          <a:p>
            <a:r>
              <a:rPr lang="en-GB" smtClean="0"/>
              <a:t>Click to edit Master title style</a:t>
            </a:r>
            <a:endParaRPr lang="en-US" dirty="0"/>
          </a:p>
        </p:txBody>
      </p:sp>
      <p:sp>
        <p:nvSpPr>
          <p:cNvPr id="3" name="Content Placeholder 2"/>
          <p:cNvSpPr>
            <a:spLocks noGrp="1"/>
          </p:cNvSpPr>
          <p:nvPr>
            <p:ph idx="1"/>
          </p:nvPr>
        </p:nvSpPr>
        <p:spPr>
          <a:xfrm>
            <a:off x="3575050" y="1567793"/>
            <a:ext cx="5111750" cy="4712138"/>
          </a:xfrm>
        </p:spPr>
        <p:txBody>
          <a:bodyPr>
            <a:normAutofit/>
          </a:bodyPr>
          <a:lstStyle>
            <a:lvl1pPr>
              <a:defRPr sz="1600"/>
            </a:lvl1pPr>
            <a:lvl2pPr>
              <a:defRPr sz="1600"/>
            </a:lvl2pPr>
            <a:lvl3pPr>
              <a:defRPr sz="1600"/>
            </a:lvl3pPr>
            <a:lvl4pPr>
              <a:defRPr sz="16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p:txBody>
      </p:sp>
      <p:sp>
        <p:nvSpPr>
          <p:cNvPr id="4" name="Text Placeholder 3"/>
          <p:cNvSpPr>
            <a:spLocks noGrp="1"/>
          </p:cNvSpPr>
          <p:nvPr>
            <p:ph type="body" sz="half" idx="2"/>
          </p:nvPr>
        </p:nvSpPr>
        <p:spPr>
          <a:xfrm>
            <a:off x="457202" y="1567793"/>
            <a:ext cx="3008313" cy="47121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6" name="Footer Placeholder 5"/>
          <p:cNvSpPr>
            <a:spLocks noGrp="1"/>
          </p:cNvSpPr>
          <p:nvPr>
            <p:ph type="ftr" sz="quarter" idx="11"/>
          </p:nvPr>
        </p:nvSpPr>
        <p:spPr/>
        <p:txBody>
          <a:bodyPr/>
          <a:lstStyle/>
          <a:p>
            <a:r>
              <a:rPr lang="en-US" dirty="0" smtClean="0">
                <a:solidFill>
                  <a:srgbClr val="000000">
                    <a:tint val="75000"/>
                  </a:srgbClr>
                </a:solidFill>
              </a:rPr>
              <a:t>PRESENTATION TITLE</a:t>
            </a:r>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dirty="0">
              <a:solidFill>
                <a:srgbClr val="2F5773"/>
              </a:solidFill>
            </a:endParaRPr>
          </a:p>
        </p:txBody>
      </p:sp>
    </p:spTree>
    <p:extLst>
      <p:ext uri="{BB962C8B-B14F-4D97-AF65-F5344CB8AC3E}">
        <p14:creationId xmlns:p14="http://schemas.microsoft.com/office/powerpoint/2010/main" val="2733586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457200" y="1370347"/>
            <a:ext cx="8229600" cy="4900825"/>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5" name="Footer Placeholder 4"/>
          <p:cNvSpPr>
            <a:spLocks noGrp="1"/>
          </p:cNvSpPr>
          <p:nvPr>
            <p:ph type="ftr" sz="quarter" idx="11"/>
          </p:nvPr>
        </p:nvSpPr>
        <p:spPr/>
        <p:txBody>
          <a:bodyPr/>
          <a:lstStyle/>
          <a:p>
            <a:r>
              <a:rPr lang="en-US" dirty="0" smtClean="0">
                <a:solidFill>
                  <a:srgbClr val="000000">
                    <a:tint val="75000"/>
                  </a:srgbClr>
                </a:solidFill>
              </a:rPr>
              <a:t>PRESENTATION TITLE</a:t>
            </a:r>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dirty="0">
              <a:solidFill>
                <a:srgbClr val="2F5773"/>
              </a:solidFill>
            </a:endParaRPr>
          </a:p>
        </p:txBody>
      </p:sp>
    </p:spTree>
    <p:extLst>
      <p:ext uri="{BB962C8B-B14F-4D97-AF65-F5344CB8AC3E}">
        <p14:creationId xmlns:p14="http://schemas.microsoft.com/office/powerpoint/2010/main" val="854685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1033517"/>
            <a:ext cx="8229600" cy="460703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4" name="Text Placeholder 3"/>
          <p:cNvSpPr>
            <a:spLocks noGrp="1"/>
          </p:cNvSpPr>
          <p:nvPr>
            <p:ph type="body" sz="half" idx="2"/>
          </p:nvPr>
        </p:nvSpPr>
        <p:spPr>
          <a:xfrm>
            <a:off x="457199" y="5640552"/>
            <a:ext cx="8229601" cy="35910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6" name="Footer Placeholder 5"/>
          <p:cNvSpPr>
            <a:spLocks noGrp="1"/>
          </p:cNvSpPr>
          <p:nvPr>
            <p:ph type="ftr" sz="quarter" idx="11"/>
          </p:nvPr>
        </p:nvSpPr>
        <p:spPr/>
        <p:txBody>
          <a:bodyPr/>
          <a:lstStyle/>
          <a:p>
            <a:r>
              <a:rPr lang="en-US" dirty="0" smtClean="0">
                <a:solidFill>
                  <a:srgbClr val="000000">
                    <a:tint val="75000"/>
                  </a:srgbClr>
                </a:solidFill>
              </a:rPr>
              <a:t>PRESENTATION TITLE</a:t>
            </a:r>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dirty="0">
              <a:solidFill>
                <a:srgbClr val="2F5773"/>
              </a:solidFill>
            </a:endParaRPr>
          </a:p>
        </p:txBody>
      </p:sp>
    </p:spTree>
    <p:extLst>
      <p:ext uri="{BB962C8B-B14F-4D97-AF65-F5344CB8AC3E}">
        <p14:creationId xmlns:p14="http://schemas.microsoft.com/office/powerpoint/2010/main" val="2835381146"/>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GB" smtClean="0"/>
              <a:t>Click to edit Master title style</a:t>
            </a:r>
            <a:endParaRPr lang="en-US" dirty="0"/>
          </a:p>
        </p:txBody>
      </p:sp>
      <p:sp>
        <p:nvSpPr>
          <p:cNvPr id="3" name="Footer Placeholder 2"/>
          <p:cNvSpPr>
            <a:spLocks noGrp="1"/>
          </p:cNvSpPr>
          <p:nvPr>
            <p:ph type="ftr" sz="quarter" idx="10"/>
          </p:nvPr>
        </p:nvSpPr>
        <p:spPr/>
        <p:txBody>
          <a:bodyPr/>
          <a:lstStyle/>
          <a:p>
            <a:r>
              <a:rPr lang="en-US" dirty="0" smtClean="0">
                <a:solidFill>
                  <a:srgbClr val="000000">
                    <a:tint val="75000"/>
                  </a:srgbClr>
                </a:solidFill>
              </a:rPr>
              <a:t>PRESENTATION TITLE</a:t>
            </a:r>
            <a:endParaRPr lang="en-US" dirty="0">
              <a:solidFill>
                <a:srgbClr val="000000">
                  <a:tint val="75000"/>
                </a:srgbClr>
              </a:solidFill>
            </a:endParaRPr>
          </a:p>
        </p:txBody>
      </p:sp>
      <p:sp>
        <p:nvSpPr>
          <p:cNvPr id="4" name="Slide Number Placeholder 3"/>
          <p:cNvSpPr>
            <a:spLocks noGrp="1"/>
          </p:cNvSpPr>
          <p:nvPr>
            <p:ph type="sldNum" sz="quarter" idx="11"/>
          </p:nvPr>
        </p:nvSpPr>
        <p:spPr/>
        <p:txBody>
          <a:bodyPr/>
          <a:lstStyle/>
          <a:p>
            <a:fld id="{03930D90-B5AE-694C-AF4D-B5392C99196C}" type="slidenum">
              <a:rPr lang="en-US" smtClean="0">
                <a:solidFill>
                  <a:srgbClr val="2F5773"/>
                </a:solidFill>
              </a:rPr>
              <a:pPr/>
              <a:t>‹#›</a:t>
            </a:fld>
            <a:endParaRPr lang="en-US" dirty="0">
              <a:solidFill>
                <a:srgbClr val="2F5773"/>
              </a:solidFill>
            </a:endParaRPr>
          </a:p>
        </p:txBody>
      </p:sp>
    </p:spTree>
    <p:extLst>
      <p:ext uri="{BB962C8B-B14F-4D97-AF65-F5344CB8AC3E}">
        <p14:creationId xmlns:p14="http://schemas.microsoft.com/office/powerpoint/2010/main" val="2430406847"/>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EBA Contact">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TextBox 12"/>
          <p:cNvSpPr txBox="1"/>
          <p:nvPr/>
        </p:nvSpPr>
        <p:spPr>
          <a:xfrm>
            <a:off x="522247" y="3332452"/>
            <a:ext cx="4014715" cy="1831271"/>
          </a:xfrm>
          <a:prstGeom prst="rect">
            <a:avLst/>
          </a:prstGeom>
          <a:noFill/>
        </p:spPr>
        <p:txBody>
          <a:bodyPr wrap="square" rtlCol="0">
            <a:spAutoFit/>
          </a:bodyPr>
          <a:lstStyle/>
          <a:p>
            <a:r>
              <a:rPr lang="en-US" sz="1400" b="1" dirty="0" smtClean="0">
                <a:solidFill>
                  <a:srgbClr val="FFFFFF"/>
                </a:solidFill>
                <a:ea typeface="ＭＳ Ｐゴシック"/>
                <a:cs typeface="Times New Roman"/>
              </a:rPr>
              <a:t>EUROPEAN BANKING AUTHORITY</a:t>
            </a:r>
            <a:endParaRPr lang="en-GB" sz="1400" b="1" dirty="0" smtClean="0">
              <a:solidFill>
                <a:srgbClr val="FFFFFF"/>
              </a:solidFill>
              <a:ea typeface="ＭＳ Ｐゴシック"/>
              <a:cs typeface="Times New Roman"/>
            </a:endParaRPr>
          </a:p>
          <a:p>
            <a:pPr>
              <a:spcBef>
                <a:spcPts val="600"/>
              </a:spcBef>
            </a:pPr>
            <a:r>
              <a:rPr lang="en-US" sz="1400" dirty="0" smtClean="0">
                <a:solidFill>
                  <a:prstClr val="white"/>
                </a:solidFill>
              </a:rPr>
              <a:t>Floor 46, One Canada Square, London E14 5AA</a:t>
            </a:r>
          </a:p>
          <a:p>
            <a:pPr>
              <a:spcBef>
                <a:spcPts val="600"/>
              </a:spcBef>
            </a:pPr>
            <a:r>
              <a:rPr lang="en-US" sz="1400" dirty="0" smtClean="0">
                <a:solidFill>
                  <a:prstClr val="white"/>
                </a:solidFill>
                <a:ea typeface="ＭＳ Ｐゴシック"/>
                <a:cs typeface="Times New Roman"/>
              </a:rPr>
              <a:t>Tel: 	+44 207 382 1776</a:t>
            </a:r>
            <a:endParaRPr lang="en-GB" sz="1400" dirty="0" smtClean="0">
              <a:solidFill>
                <a:prstClr val="white"/>
              </a:solidFill>
              <a:ea typeface="ＭＳ Ｐゴシック"/>
              <a:cs typeface="Times New Roman"/>
            </a:endParaRPr>
          </a:p>
          <a:p>
            <a:r>
              <a:rPr lang="en-US" sz="1400" dirty="0" smtClean="0">
                <a:solidFill>
                  <a:srgbClr val="FFFFFF"/>
                </a:solidFill>
                <a:ea typeface="ＭＳ Ｐゴシック"/>
                <a:cs typeface="Times New Roman"/>
              </a:rPr>
              <a:t>Fax:	+44 207 382 1771</a:t>
            </a:r>
            <a:endParaRPr lang="en-GB" sz="1400" dirty="0" smtClean="0">
              <a:solidFill>
                <a:srgbClr val="FFFFFF"/>
              </a:solidFill>
              <a:ea typeface="ＭＳ Ｐゴシック"/>
              <a:cs typeface="Times New Roman"/>
            </a:endParaRPr>
          </a:p>
          <a:p>
            <a:pPr>
              <a:spcBef>
                <a:spcPts val="600"/>
              </a:spcBef>
            </a:pPr>
            <a:r>
              <a:rPr lang="en-US" sz="1400" dirty="0" smtClean="0">
                <a:solidFill>
                  <a:srgbClr val="FFFFFF"/>
                </a:solidFill>
                <a:ea typeface="ＭＳ Ｐゴシック"/>
                <a:cs typeface="Times New Roman"/>
              </a:rPr>
              <a:t>E-mail: info@eba.europa.eu</a:t>
            </a:r>
            <a:endParaRPr lang="en-GB" sz="1400" dirty="0" smtClean="0">
              <a:solidFill>
                <a:srgbClr val="000000"/>
              </a:solidFill>
              <a:ea typeface="ＭＳ Ｐゴシック"/>
              <a:cs typeface="Times New Roman"/>
            </a:endParaRPr>
          </a:p>
          <a:p>
            <a:r>
              <a:rPr lang="en-US" sz="1400" dirty="0" smtClean="0">
                <a:solidFill>
                  <a:srgbClr val="FFFFFF"/>
                </a:solidFill>
                <a:ea typeface="ＭＳ Ｐゴシック"/>
                <a:cs typeface="Times New Roman"/>
              </a:rPr>
              <a:t>http://www.eba.europa.eu</a:t>
            </a:r>
            <a:endParaRPr lang="en-GB" sz="1400" dirty="0" smtClean="0">
              <a:solidFill>
                <a:srgbClr val="FFFFFF"/>
              </a:solidFill>
              <a:ea typeface="ＭＳ Ｐゴシック"/>
              <a:cs typeface="Times New Roman"/>
            </a:endParaRPr>
          </a:p>
          <a:p>
            <a:endParaRPr lang="en-GB" sz="1400" dirty="0" smtClean="0">
              <a:solidFill>
                <a:srgbClr val="FFFFFF"/>
              </a:solidFill>
              <a:ea typeface="ＭＳ Ｐゴシック"/>
              <a:cs typeface="Times New Roman"/>
            </a:endParaRPr>
          </a:p>
        </p:txBody>
      </p:sp>
      <p:cxnSp>
        <p:nvCxnSpPr>
          <p:cNvPr id="11" name="Straight Connector 10"/>
          <p:cNvCxnSpPr/>
          <p:nvPr/>
        </p:nvCxnSpPr>
        <p:spPr>
          <a:xfrm>
            <a:off x="601078" y="3924391"/>
            <a:ext cx="3848301"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01078" y="4433286"/>
            <a:ext cx="3848301"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01078" y="3617839"/>
            <a:ext cx="3848301"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601078" y="3924391"/>
            <a:ext cx="3848301"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601078" y="4433286"/>
            <a:ext cx="3848301"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601078" y="3617839"/>
            <a:ext cx="3848301"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917162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198" y="3373384"/>
            <a:ext cx="8229601" cy="1362075"/>
          </a:xfrm>
        </p:spPr>
        <p:txBody>
          <a:bodyPr anchor="t">
            <a:normAutofit/>
          </a:bodyPr>
          <a:lstStyle>
            <a:lvl1pPr algn="l">
              <a:defRPr sz="2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457198" y="1873196"/>
            <a:ext cx="8229601" cy="1500187"/>
          </a:xfrm>
        </p:spPr>
        <p:txBody>
          <a:bodyPr anchor="b">
            <a:normAutofit/>
          </a:bodyPr>
          <a:lstStyle>
            <a:lvl1pPr marL="0" indent="0">
              <a:buNone/>
              <a:defRPr sz="18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dirty="0" smtClean="0">
                <a:solidFill>
                  <a:srgbClr val="000000">
                    <a:tint val="75000"/>
                  </a:srgbClr>
                </a:solidFill>
              </a:rPr>
              <a:t>PRESENTATION TITLE</a:t>
            </a:r>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dirty="0">
              <a:solidFill>
                <a:srgbClr val="2F5773"/>
              </a:solidFill>
            </a:endParaRPr>
          </a:p>
        </p:txBody>
      </p:sp>
    </p:spTree>
    <p:extLst>
      <p:ext uri="{BB962C8B-B14F-4D97-AF65-F5344CB8AC3E}">
        <p14:creationId xmlns:p14="http://schemas.microsoft.com/office/powerpoint/2010/main" val="4070638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66345"/>
            <a:ext cx="4038600" cy="488731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6" name="Footer Placeholder 5"/>
          <p:cNvSpPr>
            <a:spLocks noGrp="1"/>
          </p:cNvSpPr>
          <p:nvPr>
            <p:ph type="ftr" sz="quarter" idx="11"/>
          </p:nvPr>
        </p:nvSpPr>
        <p:spPr/>
        <p:txBody>
          <a:bodyPr/>
          <a:lstStyle/>
          <a:p>
            <a:r>
              <a:rPr lang="en-US" dirty="0" smtClean="0">
                <a:solidFill>
                  <a:srgbClr val="000000">
                    <a:tint val="75000"/>
                  </a:srgbClr>
                </a:solidFill>
              </a:rPr>
              <a:t>PRESENTATION TITLE</a:t>
            </a:r>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dirty="0">
              <a:solidFill>
                <a:srgbClr val="2F5773"/>
              </a:solidFill>
            </a:endParaRPr>
          </a:p>
        </p:txBody>
      </p:sp>
      <p:sp>
        <p:nvSpPr>
          <p:cNvPr id="8" name="Content Placeholder 2"/>
          <p:cNvSpPr>
            <a:spLocks noGrp="1"/>
          </p:cNvSpPr>
          <p:nvPr>
            <p:ph sz="half" idx="13"/>
          </p:nvPr>
        </p:nvSpPr>
        <p:spPr>
          <a:xfrm>
            <a:off x="4648200" y="1366345"/>
            <a:ext cx="4038600" cy="488731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Tree>
    <p:extLst>
      <p:ext uri="{BB962C8B-B14F-4D97-AF65-F5344CB8AC3E}">
        <p14:creationId xmlns:p14="http://schemas.microsoft.com/office/powerpoint/2010/main" val="1974676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smtClean="0"/>
              <a:t>Click to edit Master title style</a:t>
            </a:r>
            <a:endParaRPr lang="en-US" dirty="0"/>
          </a:p>
        </p:txBody>
      </p:sp>
      <p:sp>
        <p:nvSpPr>
          <p:cNvPr id="3" name="Text Placeholder 2"/>
          <p:cNvSpPr>
            <a:spLocks noGrp="1"/>
          </p:cNvSpPr>
          <p:nvPr>
            <p:ph type="body" idx="1"/>
          </p:nvPr>
        </p:nvSpPr>
        <p:spPr>
          <a:xfrm>
            <a:off x="457200" y="1338505"/>
            <a:ext cx="4040188" cy="393214"/>
          </a:xfrm>
        </p:spPr>
        <p:txBody>
          <a:bodyPr anchor="b">
            <a:normAutofit/>
          </a:bodyPr>
          <a:lstStyle>
            <a:lvl1pPr marL="0" indent="0">
              <a:buNone/>
              <a:defRPr sz="1600" b="1" i="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91862"/>
            <a:ext cx="4040188" cy="4379309"/>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645027" y="1338505"/>
            <a:ext cx="4041775" cy="393215"/>
          </a:xfrm>
        </p:spPr>
        <p:txBody>
          <a:bodyPr anchor="b">
            <a:normAutofit/>
          </a:bodyPr>
          <a:lstStyle>
            <a:lvl1pPr marL="0" indent="0">
              <a:buNone/>
              <a:defRPr sz="1600" b="1" i="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891861"/>
            <a:ext cx="4041775" cy="4379309"/>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Footer Placeholder 7"/>
          <p:cNvSpPr>
            <a:spLocks noGrp="1"/>
          </p:cNvSpPr>
          <p:nvPr>
            <p:ph type="ftr" sz="quarter" idx="11"/>
          </p:nvPr>
        </p:nvSpPr>
        <p:spPr/>
        <p:txBody>
          <a:bodyPr/>
          <a:lstStyle/>
          <a:p>
            <a:r>
              <a:rPr lang="en-US" dirty="0" smtClean="0">
                <a:solidFill>
                  <a:srgbClr val="000000">
                    <a:tint val="75000"/>
                  </a:srgbClr>
                </a:solidFill>
              </a:rPr>
              <a:t>PRESENTATION TITLE</a:t>
            </a:r>
            <a:endParaRPr lang="en-US" dirty="0">
              <a:solidFill>
                <a:srgbClr val="000000">
                  <a:tint val="75000"/>
                </a:srgbClr>
              </a:solidFill>
            </a:endParaRPr>
          </a:p>
        </p:txBody>
      </p:sp>
      <p:sp>
        <p:nvSpPr>
          <p:cNvPr id="9" name="Slide Number Placeholder 8"/>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dirty="0">
              <a:solidFill>
                <a:srgbClr val="2F5773"/>
              </a:solidFill>
            </a:endParaRPr>
          </a:p>
        </p:txBody>
      </p:sp>
    </p:spTree>
    <p:extLst>
      <p:ext uri="{BB962C8B-B14F-4D97-AF65-F5344CB8AC3E}">
        <p14:creationId xmlns:p14="http://schemas.microsoft.com/office/powerpoint/2010/main" val="3558125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smtClean="0">
                <a:solidFill>
                  <a:srgbClr val="000000">
                    <a:tint val="75000"/>
                  </a:srgbClr>
                </a:solidFill>
              </a:rPr>
              <a:t>PRESENTATION TITLE</a:t>
            </a:r>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dirty="0">
              <a:solidFill>
                <a:srgbClr val="2F5773"/>
              </a:solidFill>
            </a:endParaRPr>
          </a:p>
        </p:txBody>
      </p:sp>
    </p:spTree>
    <p:extLst>
      <p:ext uri="{BB962C8B-B14F-4D97-AF65-F5344CB8AC3E}">
        <p14:creationId xmlns:p14="http://schemas.microsoft.com/office/powerpoint/2010/main" val="1808300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solidFill>
                  <a:srgbClr val="000000">
                    <a:tint val="75000"/>
                  </a:srgbClr>
                </a:solidFill>
              </a:rPr>
              <a:t>PRESENTATION TITLE</a:t>
            </a:r>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dirty="0">
              <a:solidFill>
                <a:srgbClr val="2F5773"/>
              </a:solidFill>
            </a:endParaRPr>
          </a:p>
        </p:txBody>
      </p:sp>
    </p:spTree>
    <p:extLst>
      <p:ext uri="{BB962C8B-B14F-4D97-AF65-F5344CB8AC3E}">
        <p14:creationId xmlns:p14="http://schemas.microsoft.com/office/powerpoint/2010/main" val="2419765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665655"/>
            <a:ext cx="3008313" cy="769445"/>
          </a:xfrm>
        </p:spPr>
        <p:txBody>
          <a:bodyPr anchor="b">
            <a:normAutofit/>
          </a:bodyPr>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1567793"/>
            <a:ext cx="5111750" cy="4712138"/>
          </a:xfrm>
        </p:spPr>
        <p:txBody>
          <a:bodyPr>
            <a:normAutofit/>
          </a:bodyPr>
          <a:lstStyle>
            <a:lvl1pPr>
              <a:defRPr sz="1600"/>
            </a:lvl1pPr>
            <a:lvl2pPr>
              <a:defRPr sz="1600"/>
            </a:lvl2pPr>
            <a:lvl3pPr>
              <a:defRPr sz="1600"/>
            </a:lvl3pPr>
            <a:lvl4pPr>
              <a:defRPr sz="16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ext Placeholder 3"/>
          <p:cNvSpPr>
            <a:spLocks noGrp="1"/>
          </p:cNvSpPr>
          <p:nvPr>
            <p:ph type="body" sz="half" idx="2"/>
          </p:nvPr>
        </p:nvSpPr>
        <p:spPr>
          <a:xfrm>
            <a:off x="457202" y="1567793"/>
            <a:ext cx="3008313" cy="47121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smtClean="0">
                <a:solidFill>
                  <a:srgbClr val="000000">
                    <a:tint val="75000"/>
                  </a:srgbClr>
                </a:solidFill>
              </a:rPr>
              <a:t>PRESENTATION TITLE</a:t>
            </a:r>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dirty="0">
              <a:solidFill>
                <a:srgbClr val="2F5773"/>
              </a:solidFill>
            </a:endParaRPr>
          </a:p>
        </p:txBody>
      </p:sp>
    </p:spTree>
    <p:extLst>
      <p:ext uri="{BB962C8B-B14F-4D97-AF65-F5344CB8AC3E}">
        <p14:creationId xmlns:p14="http://schemas.microsoft.com/office/powerpoint/2010/main" val="1740352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1033517"/>
            <a:ext cx="8229600" cy="460703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199" y="5640552"/>
            <a:ext cx="8229601" cy="35910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smtClean="0">
                <a:solidFill>
                  <a:srgbClr val="000000">
                    <a:tint val="75000"/>
                  </a:srgbClr>
                </a:solidFill>
              </a:rPr>
              <a:t>PRESENTATION TITLE</a:t>
            </a:r>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dirty="0">
              <a:solidFill>
                <a:srgbClr val="2F5773"/>
              </a:solidFill>
            </a:endParaRPr>
          </a:p>
        </p:txBody>
      </p:sp>
    </p:spTree>
    <p:extLst>
      <p:ext uri="{BB962C8B-B14F-4D97-AF65-F5344CB8AC3E}">
        <p14:creationId xmlns:p14="http://schemas.microsoft.com/office/powerpoint/2010/main" val="3294370743"/>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586828"/>
            <a:ext cx="6663559" cy="555071"/>
          </a:xfrm>
          <a:prstGeom prst="rect">
            <a:avLst/>
          </a:prstGeom>
          <a:ln>
            <a:noFill/>
          </a:ln>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0347"/>
            <a:ext cx="8229600" cy="4900825"/>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 </a:t>
            </a:r>
          </a:p>
          <a:p>
            <a:pPr lvl="2"/>
            <a:r>
              <a:rPr lang="en-GB" dirty="0" smtClean="0"/>
              <a:t>Third level</a:t>
            </a:r>
          </a:p>
          <a:p>
            <a:pPr lvl="3"/>
            <a:r>
              <a:rPr lang="en-GB" dirty="0" smtClean="0"/>
              <a:t>Fourth level</a:t>
            </a:r>
          </a:p>
          <a:p>
            <a:pPr lvl="4"/>
            <a:r>
              <a:rPr lang="en-GB" dirty="0" smtClean="0"/>
              <a:t>Fifth level</a:t>
            </a:r>
          </a:p>
        </p:txBody>
      </p:sp>
      <p:sp>
        <p:nvSpPr>
          <p:cNvPr id="5" name="Footer Placeholder 4"/>
          <p:cNvSpPr>
            <a:spLocks noGrp="1"/>
          </p:cNvSpPr>
          <p:nvPr>
            <p:ph type="ftr" sz="quarter" idx="3"/>
          </p:nvPr>
        </p:nvSpPr>
        <p:spPr>
          <a:xfrm>
            <a:off x="457199" y="6498897"/>
            <a:ext cx="4920593" cy="222579"/>
          </a:xfrm>
          <a:prstGeom prst="rect">
            <a:avLst/>
          </a:prstGeom>
        </p:spPr>
        <p:txBody>
          <a:bodyPr vert="horz" lIns="91440" tIns="45720" rIns="91440" bIns="45720" rtlCol="0" anchor="t" anchorCtr="0"/>
          <a:lstStyle>
            <a:lvl1pPr algn="l">
              <a:defRPr sz="1000">
                <a:solidFill>
                  <a:schemeClr val="tx1">
                    <a:tint val="75000"/>
                  </a:schemeClr>
                </a:solidFill>
              </a:defRPr>
            </a:lvl1pPr>
          </a:lstStyle>
          <a:p>
            <a:r>
              <a:rPr lang="en-US" dirty="0" smtClean="0">
                <a:solidFill>
                  <a:srgbClr val="000000">
                    <a:tint val="75000"/>
                  </a:srgbClr>
                </a:solidFill>
              </a:rPr>
              <a:t>PRESENTATION TITLE</a:t>
            </a:r>
            <a:endParaRPr lang="en-US" dirty="0">
              <a:solidFill>
                <a:srgbClr val="000000">
                  <a:tint val="75000"/>
                </a:srgbClr>
              </a:solidFill>
            </a:endParaRPr>
          </a:p>
        </p:txBody>
      </p:sp>
      <p:sp>
        <p:nvSpPr>
          <p:cNvPr id="6" name="Slide Number Placeholder 5"/>
          <p:cNvSpPr>
            <a:spLocks noGrp="1"/>
          </p:cNvSpPr>
          <p:nvPr>
            <p:ph type="sldNum" sz="quarter" idx="4"/>
          </p:nvPr>
        </p:nvSpPr>
        <p:spPr>
          <a:xfrm>
            <a:off x="7909034" y="6498897"/>
            <a:ext cx="777766" cy="222579"/>
          </a:xfrm>
          <a:prstGeom prst="rect">
            <a:avLst/>
          </a:prstGeom>
        </p:spPr>
        <p:txBody>
          <a:bodyPr vert="horz" lIns="91440" tIns="45720" rIns="91440" bIns="45720" rtlCol="0" anchor="t"/>
          <a:lstStyle>
            <a:lvl1pPr algn="r">
              <a:defRPr sz="1050">
                <a:solidFill>
                  <a:schemeClr val="tx2"/>
                </a:solidFill>
              </a:defRPr>
            </a:lvl1pPr>
          </a:lstStyle>
          <a:p>
            <a:fld id="{03930D90-B5AE-694C-AF4D-B5392C99196C}" type="slidenum">
              <a:rPr lang="en-US" smtClean="0">
                <a:solidFill>
                  <a:srgbClr val="2F5773"/>
                </a:solidFill>
              </a:rPr>
              <a:pPr/>
              <a:t>‹#›</a:t>
            </a:fld>
            <a:endParaRPr lang="en-US" dirty="0">
              <a:solidFill>
                <a:srgbClr val="2F5773"/>
              </a:solidFill>
            </a:endParaRPr>
          </a:p>
        </p:txBody>
      </p:sp>
      <p:pic>
        <p:nvPicPr>
          <p:cNvPr id="7" name="Picture 6" descr="EBA-logo-full-colour.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87593" y="388506"/>
            <a:ext cx="1099207" cy="407353"/>
          </a:xfrm>
          <a:prstGeom prst="rect">
            <a:avLst/>
          </a:prstGeom>
        </p:spPr>
      </p:pic>
      <p:pic>
        <p:nvPicPr>
          <p:cNvPr id="8" name="Picture 7" descr="EBA-logo-full-colour.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87593" y="388506"/>
            <a:ext cx="1099207" cy="407353"/>
          </a:xfrm>
          <a:prstGeom prst="rect">
            <a:avLst/>
          </a:prstGeom>
        </p:spPr>
      </p:pic>
      <p:pic>
        <p:nvPicPr>
          <p:cNvPr id="9" name="Picture 8" descr="EBA-logo-full-colour.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87593" y="388506"/>
            <a:ext cx="1099207" cy="407353"/>
          </a:xfrm>
          <a:prstGeom prst="rect">
            <a:avLst/>
          </a:prstGeom>
        </p:spPr>
      </p:pic>
      <p:pic>
        <p:nvPicPr>
          <p:cNvPr id="10" name="Picture 9" descr="EBA-logo-full-colour.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87593" y="388506"/>
            <a:ext cx="1099207" cy="407353"/>
          </a:xfrm>
          <a:prstGeom prst="rect">
            <a:avLst/>
          </a:prstGeom>
        </p:spPr>
      </p:pic>
      <p:pic>
        <p:nvPicPr>
          <p:cNvPr id="11" name="Picture 10" descr="EBA-logo-full-colour.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87593" y="388506"/>
            <a:ext cx="1099207" cy="407353"/>
          </a:xfrm>
          <a:prstGeom prst="rect">
            <a:avLst/>
          </a:prstGeom>
        </p:spPr>
      </p:pic>
    </p:spTree>
    <p:extLst>
      <p:ext uri="{BB962C8B-B14F-4D97-AF65-F5344CB8AC3E}">
        <p14:creationId xmlns:p14="http://schemas.microsoft.com/office/powerpoint/2010/main" val="201369636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dt="0"/>
  <p:txStyles>
    <p:titleStyle>
      <a:lvl1pPr algn="l" defTabSz="457200" rtl="0" eaLnBrk="1" latinLnBrk="0" hangingPunct="1">
        <a:spcBef>
          <a:spcPct val="0"/>
        </a:spcBef>
        <a:buNone/>
        <a:defRPr sz="2800" u="none" kern="1200">
          <a:solidFill>
            <a:schemeClr val="tx2"/>
          </a:solidFill>
          <a:latin typeface="+mj-lt"/>
          <a:ea typeface="+mj-ea"/>
          <a:cs typeface="+mj-cs"/>
        </a:defRPr>
      </a:lvl1pPr>
    </p:titleStyle>
    <p:bodyStyle>
      <a:lvl1pPr marL="0" indent="0" algn="l" defTabSz="457200" rtl="0" eaLnBrk="1" latinLnBrk="0" hangingPunct="1">
        <a:lnSpc>
          <a:spcPct val="105000"/>
        </a:lnSpc>
        <a:spcBef>
          <a:spcPts val="1200"/>
        </a:spcBef>
        <a:buFontTx/>
        <a:buNone/>
        <a:defRPr sz="1800" kern="1200" baseline="0">
          <a:solidFill>
            <a:schemeClr val="tx1">
              <a:lumMod val="65000"/>
              <a:lumOff val="35000"/>
            </a:schemeClr>
          </a:solidFill>
          <a:latin typeface="+mn-lt"/>
          <a:ea typeface="+mn-ea"/>
          <a:cs typeface="+mn-cs"/>
        </a:defRPr>
      </a:lvl1pPr>
      <a:lvl2pPr marL="230400" indent="-230400" algn="l" defTabSz="457200" rtl="0" eaLnBrk="1" latinLnBrk="0" hangingPunct="1">
        <a:lnSpc>
          <a:spcPct val="105000"/>
        </a:lnSpc>
        <a:spcBef>
          <a:spcPts val="1200"/>
        </a:spcBef>
        <a:buClr>
          <a:schemeClr val="tx2"/>
        </a:buClr>
        <a:buFont typeface="Wingdings" charset="2"/>
        <a:buChar char="§"/>
        <a:defRPr sz="1800" kern="1200">
          <a:solidFill>
            <a:schemeClr val="tx1">
              <a:lumMod val="65000"/>
              <a:lumOff val="35000"/>
            </a:schemeClr>
          </a:solidFill>
          <a:latin typeface="+mn-lt"/>
          <a:ea typeface="+mn-ea"/>
          <a:cs typeface="+mn-cs"/>
        </a:defRPr>
      </a:lvl2pPr>
      <a:lvl3pPr marL="720000" indent="-228600" algn="l" defTabSz="457200" rtl="0" eaLnBrk="1" latinLnBrk="0" hangingPunct="1">
        <a:spcBef>
          <a:spcPts val="500"/>
        </a:spcBef>
        <a:buClr>
          <a:schemeClr val="tx2"/>
        </a:buClr>
        <a:buFont typeface="Arial"/>
        <a:buChar char="•"/>
        <a:defRPr sz="1600" kern="1200">
          <a:solidFill>
            <a:schemeClr val="tx1">
              <a:lumMod val="65000"/>
              <a:lumOff val="35000"/>
            </a:schemeClr>
          </a:solidFill>
          <a:latin typeface="+mn-lt"/>
          <a:ea typeface="+mn-ea"/>
          <a:cs typeface="+mn-cs"/>
        </a:defRPr>
      </a:lvl3pPr>
      <a:lvl4pPr marL="1080000" indent="-228600" algn="l" defTabSz="457200" rtl="0" eaLnBrk="1" latinLnBrk="0" hangingPunct="1">
        <a:spcBef>
          <a:spcPts val="500"/>
        </a:spcBef>
        <a:buClr>
          <a:schemeClr val="bg2"/>
        </a:buClr>
        <a:buSzPct val="55000"/>
        <a:buFont typeface="Wingdings 3" charset="2"/>
        <a:buChar char=""/>
        <a:defRPr sz="1600" kern="1200">
          <a:solidFill>
            <a:schemeClr val="tx1">
              <a:lumMod val="65000"/>
              <a:lumOff val="35000"/>
            </a:schemeClr>
          </a:solidFill>
          <a:latin typeface="+mn-lt"/>
          <a:ea typeface="+mn-ea"/>
          <a:cs typeface="+mn-cs"/>
        </a:defRPr>
      </a:lvl4pPr>
      <a:lvl5pPr marL="1440000" marR="0" indent="-285750" algn="l" defTabSz="457200" rtl="0" eaLnBrk="1" fontAlgn="auto" latinLnBrk="0" hangingPunct="1">
        <a:lnSpc>
          <a:spcPct val="100000"/>
        </a:lnSpc>
        <a:spcBef>
          <a:spcPts val="500"/>
        </a:spcBef>
        <a:spcAft>
          <a:spcPts val="0"/>
        </a:spcAft>
        <a:buClr>
          <a:schemeClr val="accent2"/>
        </a:buClr>
        <a:buSzPct val="100000"/>
        <a:buFont typeface="Wingdings" charset="2"/>
        <a:buChar char="§"/>
        <a:tabLst/>
        <a:defRPr sz="1600" kern="1200" baseline="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586828"/>
            <a:ext cx="6663559" cy="555071"/>
          </a:xfrm>
          <a:prstGeom prst="rect">
            <a:avLst/>
          </a:prstGeom>
          <a:ln>
            <a:noFill/>
          </a:ln>
        </p:spPr>
        <p:txBody>
          <a:bodyPr vert="horz" lIns="91440" tIns="45720" rIns="91440" bIns="45720" rtlCol="0" anchor="t">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457200" y="1370347"/>
            <a:ext cx="8229600" cy="4900825"/>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 </a:t>
            </a:r>
          </a:p>
          <a:p>
            <a:pPr lvl="2"/>
            <a:r>
              <a:rPr lang="en-GB" dirty="0" smtClean="0"/>
              <a:t>Third level</a:t>
            </a:r>
          </a:p>
          <a:p>
            <a:pPr lvl="3"/>
            <a:r>
              <a:rPr lang="en-GB" dirty="0" smtClean="0"/>
              <a:t>Fourth level</a:t>
            </a:r>
          </a:p>
          <a:p>
            <a:pPr lvl="4"/>
            <a:r>
              <a:rPr lang="en-GB" dirty="0" smtClean="0"/>
              <a:t>Fifth level</a:t>
            </a:r>
          </a:p>
        </p:txBody>
      </p:sp>
      <p:sp>
        <p:nvSpPr>
          <p:cNvPr id="5" name="Footer Placeholder 4"/>
          <p:cNvSpPr>
            <a:spLocks noGrp="1"/>
          </p:cNvSpPr>
          <p:nvPr>
            <p:ph type="ftr" sz="quarter" idx="3"/>
          </p:nvPr>
        </p:nvSpPr>
        <p:spPr>
          <a:xfrm>
            <a:off x="457199" y="6498897"/>
            <a:ext cx="4920593" cy="222579"/>
          </a:xfrm>
          <a:prstGeom prst="rect">
            <a:avLst/>
          </a:prstGeom>
        </p:spPr>
        <p:txBody>
          <a:bodyPr vert="horz" lIns="91440" tIns="45720" rIns="91440" bIns="45720" rtlCol="0" anchor="t" anchorCtr="0"/>
          <a:lstStyle>
            <a:lvl1pPr algn="l">
              <a:defRPr sz="1000">
                <a:solidFill>
                  <a:schemeClr val="tx1">
                    <a:tint val="75000"/>
                  </a:schemeClr>
                </a:solidFill>
              </a:defRPr>
            </a:lvl1pPr>
          </a:lstStyle>
          <a:p>
            <a:r>
              <a:rPr lang="en-US" dirty="0" smtClean="0">
                <a:solidFill>
                  <a:srgbClr val="000000">
                    <a:tint val="75000"/>
                  </a:srgbClr>
                </a:solidFill>
              </a:rPr>
              <a:t>PRESENTATION TITLE</a:t>
            </a:r>
            <a:endParaRPr lang="en-US" dirty="0">
              <a:solidFill>
                <a:srgbClr val="000000">
                  <a:tint val="75000"/>
                </a:srgbClr>
              </a:solidFill>
            </a:endParaRPr>
          </a:p>
        </p:txBody>
      </p:sp>
      <p:sp>
        <p:nvSpPr>
          <p:cNvPr id="6" name="Slide Number Placeholder 5"/>
          <p:cNvSpPr>
            <a:spLocks noGrp="1"/>
          </p:cNvSpPr>
          <p:nvPr>
            <p:ph type="sldNum" sz="quarter" idx="4"/>
          </p:nvPr>
        </p:nvSpPr>
        <p:spPr>
          <a:xfrm>
            <a:off x="7909034" y="6498897"/>
            <a:ext cx="777766" cy="222579"/>
          </a:xfrm>
          <a:prstGeom prst="rect">
            <a:avLst/>
          </a:prstGeom>
        </p:spPr>
        <p:txBody>
          <a:bodyPr vert="horz" lIns="91440" tIns="45720" rIns="91440" bIns="45720" rtlCol="0" anchor="t"/>
          <a:lstStyle>
            <a:lvl1pPr algn="r">
              <a:defRPr sz="1050">
                <a:solidFill>
                  <a:schemeClr val="tx2"/>
                </a:solidFill>
              </a:defRPr>
            </a:lvl1pPr>
          </a:lstStyle>
          <a:p>
            <a:fld id="{03930D90-B5AE-694C-AF4D-B5392C99196C}" type="slidenum">
              <a:rPr lang="en-US" smtClean="0">
                <a:solidFill>
                  <a:srgbClr val="2F5773"/>
                </a:solidFill>
              </a:rPr>
              <a:pPr/>
              <a:t>‹#›</a:t>
            </a:fld>
            <a:endParaRPr lang="en-US" dirty="0">
              <a:solidFill>
                <a:srgbClr val="2F5773"/>
              </a:solidFill>
            </a:endParaRPr>
          </a:p>
        </p:txBody>
      </p:sp>
      <p:pic>
        <p:nvPicPr>
          <p:cNvPr id="7" name="Picture 6" descr="EBA-logo-full-colour.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87593" y="388506"/>
            <a:ext cx="1099207" cy="407353"/>
          </a:xfrm>
          <a:prstGeom prst="rect">
            <a:avLst/>
          </a:prstGeom>
        </p:spPr>
      </p:pic>
      <p:pic>
        <p:nvPicPr>
          <p:cNvPr id="8" name="Picture 7" descr="EBA-logo-full-colour.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87593" y="388506"/>
            <a:ext cx="1099207" cy="407353"/>
          </a:xfrm>
          <a:prstGeom prst="rect">
            <a:avLst/>
          </a:prstGeom>
        </p:spPr>
      </p:pic>
      <p:pic>
        <p:nvPicPr>
          <p:cNvPr id="9" name="Picture 8" descr="EBA-logo-full-colour.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87593" y="388506"/>
            <a:ext cx="1099207" cy="407353"/>
          </a:xfrm>
          <a:prstGeom prst="rect">
            <a:avLst/>
          </a:prstGeom>
        </p:spPr>
      </p:pic>
      <p:pic>
        <p:nvPicPr>
          <p:cNvPr id="10" name="Picture 9" descr="EBA-logo-full-colour.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87593" y="388506"/>
            <a:ext cx="1099207" cy="407353"/>
          </a:xfrm>
          <a:prstGeom prst="rect">
            <a:avLst/>
          </a:prstGeom>
        </p:spPr>
      </p:pic>
      <p:pic>
        <p:nvPicPr>
          <p:cNvPr id="11" name="Picture 10" descr="EBA-logo-full-colour.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87593" y="388506"/>
            <a:ext cx="1099207" cy="407353"/>
          </a:xfrm>
          <a:prstGeom prst="rect">
            <a:avLst/>
          </a:prstGeom>
        </p:spPr>
      </p:pic>
    </p:spTree>
    <p:extLst>
      <p:ext uri="{BB962C8B-B14F-4D97-AF65-F5344CB8AC3E}">
        <p14:creationId xmlns:p14="http://schemas.microsoft.com/office/powerpoint/2010/main" val="123549602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hdr="0" dt="0"/>
  <p:txStyles>
    <p:titleStyle>
      <a:lvl1pPr algn="l" defTabSz="457200" rtl="0" eaLnBrk="1" latinLnBrk="0" hangingPunct="1">
        <a:spcBef>
          <a:spcPct val="0"/>
        </a:spcBef>
        <a:buNone/>
        <a:defRPr sz="2800" u="none" kern="1200">
          <a:solidFill>
            <a:schemeClr val="tx2"/>
          </a:solidFill>
          <a:latin typeface="+mj-lt"/>
          <a:ea typeface="+mj-ea"/>
          <a:cs typeface="+mj-cs"/>
        </a:defRPr>
      </a:lvl1pPr>
    </p:titleStyle>
    <p:bodyStyle>
      <a:lvl1pPr marL="0" indent="0" algn="l" defTabSz="457200" rtl="0" eaLnBrk="1" latinLnBrk="0" hangingPunct="1">
        <a:lnSpc>
          <a:spcPct val="105000"/>
        </a:lnSpc>
        <a:spcBef>
          <a:spcPts val="1200"/>
        </a:spcBef>
        <a:buFontTx/>
        <a:buNone/>
        <a:defRPr sz="1800" kern="1200" baseline="0">
          <a:solidFill>
            <a:schemeClr val="tx1">
              <a:lumMod val="65000"/>
              <a:lumOff val="35000"/>
            </a:schemeClr>
          </a:solidFill>
          <a:latin typeface="+mn-lt"/>
          <a:ea typeface="+mn-ea"/>
          <a:cs typeface="+mn-cs"/>
        </a:defRPr>
      </a:lvl1pPr>
      <a:lvl2pPr marL="230400" indent="-230400" algn="l" defTabSz="457200" rtl="0" eaLnBrk="1" latinLnBrk="0" hangingPunct="1">
        <a:lnSpc>
          <a:spcPct val="105000"/>
        </a:lnSpc>
        <a:spcBef>
          <a:spcPts val="1200"/>
        </a:spcBef>
        <a:buClr>
          <a:schemeClr val="tx2"/>
        </a:buClr>
        <a:buFont typeface="Wingdings" charset="2"/>
        <a:buChar char="§"/>
        <a:defRPr sz="1800" kern="1200">
          <a:solidFill>
            <a:schemeClr val="tx1">
              <a:lumMod val="65000"/>
              <a:lumOff val="35000"/>
            </a:schemeClr>
          </a:solidFill>
          <a:latin typeface="+mn-lt"/>
          <a:ea typeface="+mn-ea"/>
          <a:cs typeface="+mn-cs"/>
        </a:defRPr>
      </a:lvl2pPr>
      <a:lvl3pPr marL="720000" indent="-228600" algn="l" defTabSz="457200" rtl="0" eaLnBrk="1" latinLnBrk="0" hangingPunct="1">
        <a:spcBef>
          <a:spcPts val="500"/>
        </a:spcBef>
        <a:buClr>
          <a:schemeClr val="tx2"/>
        </a:buClr>
        <a:buFont typeface="Arial"/>
        <a:buChar char="•"/>
        <a:defRPr sz="1600" kern="1200">
          <a:solidFill>
            <a:schemeClr val="tx1">
              <a:lumMod val="65000"/>
              <a:lumOff val="35000"/>
            </a:schemeClr>
          </a:solidFill>
          <a:latin typeface="+mn-lt"/>
          <a:ea typeface="+mn-ea"/>
          <a:cs typeface="+mn-cs"/>
        </a:defRPr>
      </a:lvl3pPr>
      <a:lvl4pPr marL="1080000" indent="-228600" algn="l" defTabSz="457200" rtl="0" eaLnBrk="1" latinLnBrk="0" hangingPunct="1">
        <a:spcBef>
          <a:spcPts val="500"/>
        </a:spcBef>
        <a:buClr>
          <a:schemeClr val="bg2"/>
        </a:buClr>
        <a:buSzPct val="55000"/>
        <a:buFont typeface="Wingdings 3" charset="2"/>
        <a:buChar char=""/>
        <a:defRPr sz="1600" kern="1200">
          <a:solidFill>
            <a:schemeClr val="tx1">
              <a:lumMod val="65000"/>
              <a:lumOff val="35000"/>
            </a:schemeClr>
          </a:solidFill>
          <a:latin typeface="+mn-lt"/>
          <a:ea typeface="+mn-ea"/>
          <a:cs typeface="+mn-cs"/>
        </a:defRPr>
      </a:lvl4pPr>
      <a:lvl5pPr marL="1440000" marR="0" indent="-285750" algn="l" defTabSz="457200" rtl="0" eaLnBrk="1" fontAlgn="auto" latinLnBrk="0" hangingPunct="1">
        <a:lnSpc>
          <a:spcPct val="100000"/>
        </a:lnSpc>
        <a:spcBef>
          <a:spcPts val="500"/>
        </a:spcBef>
        <a:spcAft>
          <a:spcPts val="0"/>
        </a:spcAft>
        <a:buClr>
          <a:schemeClr val="accent2"/>
        </a:buClr>
        <a:buSzPct val="100000"/>
        <a:buFont typeface="Wingdings" charset="2"/>
        <a:buChar char="§"/>
        <a:tabLst/>
        <a:defRPr sz="1600" kern="1200" baseline="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a:normAutofit fontScale="90000"/>
          </a:bodyPr>
          <a:lstStyle/>
          <a:p>
            <a:r>
              <a:rPr lang="en-US" sz="2800" b="0" dirty="0" smtClean="0"/>
              <a:t>Consultation Paper on the Draft RTS </a:t>
            </a:r>
            <a:br>
              <a:rPr lang="en-US" sz="2800" b="0" dirty="0" smtClean="0"/>
            </a:br>
            <a:r>
              <a:rPr lang="en-US" sz="2800" b="0" dirty="0" smtClean="0"/>
              <a:t>on Simplified Obligations under the BRRD </a:t>
            </a:r>
            <a:endParaRPr lang="en-US" sz="2800" b="0" dirty="0"/>
          </a:p>
        </p:txBody>
      </p:sp>
      <p:sp>
        <p:nvSpPr>
          <p:cNvPr id="3" name="Subtitle 2"/>
          <p:cNvSpPr>
            <a:spLocks noGrp="1"/>
          </p:cNvSpPr>
          <p:nvPr>
            <p:ph type="subTitle" idx="1"/>
          </p:nvPr>
        </p:nvSpPr>
        <p:spPr/>
        <p:txBody>
          <a:bodyPr>
            <a:normAutofit/>
          </a:bodyPr>
          <a:lstStyle/>
          <a:p>
            <a:r>
              <a:rPr lang="en-US" sz="2000" dirty="0" smtClean="0"/>
              <a:t>Public </a:t>
            </a:r>
            <a:r>
              <a:rPr lang="en-US" sz="2000" dirty="0" smtClean="0"/>
              <a:t>Hearing </a:t>
            </a:r>
            <a:r>
              <a:rPr lang="en-GB" sz="2000" dirty="0" smtClean="0">
                <a:solidFill>
                  <a:srgbClr val="F99D3E"/>
                </a:solidFill>
              </a:rPr>
              <a:t>| </a:t>
            </a:r>
            <a:r>
              <a:rPr lang="en-GB" sz="2000" dirty="0"/>
              <a:t>S</a:t>
            </a:r>
            <a:r>
              <a:rPr lang="en-GB" sz="2000" dirty="0" smtClean="0"/>
              <a:t>lavka Eley</a:t>
            </a:r>
            <a:endParaRPr lang="en-US" sz="2000" dirty="0" smtClean="0"/>
          </a:p>
          <a:p>
            <a:r>
              <a:rPr lang="en-US" dirty="0" smtClean="0"/>
              <a:t>21 June 2017 </a:t>
            </a:r>
            <a:r>
              <a:rPr lang="en-GB" dirty="0" smtClean="0">
                <a:solidFill>
                  <a:srgbClr val="F99D3E"/>
                </a:solidFill>
              </a:rPr>
              <a:t>|</a:t>
            </a:r>
            <a:r>
              <a:rPr lang="en-GB" dirty="0" smtClean="0"/>
              <a:t> European Banking Authority</a:t>
            </a:r>
            <a:r>
              <a:rPr lang="en-GB" dirty="0" smtClean="0">
                <a:solidFill>
                  <a:srgbClr val="F99D3E"/>
                </a:solidFill>
              </a:rPr>
              <a:t>| </a:t>
            </a:r>
            <a:r>
              <a:rPr lang="en-GB" dirty="0" smtClean="0"/>
              <a:t>London</a:t>
            </a:r>
            <a:endParaRPr lang="en-GB" dirty="0" smtClean="0">
              <a:solidFill>
                <a:srgbClr val="FF0000"/>
              </a:solidFill>
            </a:endParaRPr>
          </a:p>
          <a:p>
            <a:endParaRPr lang="en-US" dirty="0"/>
          </a:p>
        </p:txBody>
      </p:sp>
    </p:spTree>
    <p:extLst>
      <p:ext uri="{BB962C8B-B14F-4D97-AF65-F5344CB8AC3E}">
        <p14:creationId xmlns:p14="http://schemas.microsoft.com/office/powerpoint/2010/main" val="9144092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86828"/>
            <a:ext cx="7451835" cy="555071"/>
          </a:xfrm>
        </p:spPr>
        <p:txBody>
          <a:bodyPr>
            <a:normAutofit fontScale="90000"/>
          </a:bodyPr>
          <a:lstStyle/>
          <a:p>
            <a:r>
              <a:rPr lang="en-GB" dirty="0" smtClean="0"/>
              <a:t>2.2. Stage 1 - Quantitative </a:t>
            </a:r>
            <a:r>
              <a:rPr lang="en-GB" dirty="0"/>
              <a:t>assessment for credit </a:t>
            </a:r>
            <a:r>
              <a:rPr lang="en-GB" dirty="0" smtClean="0"/>
              <a:t>institutions</a:t>
            </a:r>
            <a:endParaRPr lang="en-GB"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endParaRPr lang="en-GB" sz="2400" dirty="0" smtClean="0"/>
          </a:p>
          <a:p>
            <a:pPr marL="285750" indent="-285750">
              <a:buFont typeface="Arial" panose="020B0604020202020204" pitchFamily="34" charset="0"/>
              <a:buChar char="•"/>
            </a:pPr>
            <a:endParaRPr lang="en-GB" sz="2400" dirty="0"/>
          </a:p>
          <a:p>
            <a:pPr marL="342900" indent="-342900">
              <a:spcBef>
                <a:spcPts val="2400"/>
              </a:spcBef>
              <a:buFont typeface="Wingdings" panose="05000000000000000000" pitchFamily="2" charset="2"/>
              <a:buChar char="§"/>
            </a:pPr>
            <a:r>
              <a:rPr lang="en-GB" sz="2200" dirty="0" smtClean="0"/>
              <a:t>If the </a:t>
            </a:r>
            <a:r>
              <a:rPr lang="en-GB" sz="2200" dirty="0"/>
              <a:t>total quantitative score is </a:t>
            </a:r>
            <a:r>
              <a:rPr lang="en-GB" sz="2200" dirty="0" smtClean="0"/>
              <a:t>higher than </a:t>
            </a:r>
            <a:r>
              <a:rPr lang="en-GB" sz="2200" dirty="0"/>
              <a:t>or equal to 25 bps</a:t>
            </a:r>
            <a:r>
              <a:rPr lang="en-GB" sz="2200" dirty="0" smtClean="0"/>
              <a:t> </a:t>
            </a:r>
          </a:p>
          <a:p>
            <a:r>
              <a:rPr lang="en-GB" sz="2200" dirty="0"/>
              <a:t>	</a:t>
            </a:r>
            <a:r>
              <a:rPr lang="en-GB" sz="2200" dirty="0" smtClean="0"/>
              <a:t>			Institution ineligible for SO </a:t>
            </a:r>
          </a:p>
          <a:p>
            <a:endParaRPr lang="en-GB" sz="2200" dirty="0"/>
          </a:p>
          <a:p>
            <a:pPr marL="342900" indent="-342900">
              <a:buFont typeface="Wingdings" panose="05000000000000000000" pitchFamily="2" charset="2"/>
              <a:buChar char="§"/>
            </a:pPr>
            <a:r>
              <a:rPr lang="en-GB" sz="2200" dirty="0" smtClean="0"/>
              <a:t>If the total quantitative score is lower than 25 </a:t>
            </a:r>
            <a:r>
              <a:rPr lang="en-GB" sz="2200" dirty="0"/>
              <a:t>bps</a:t>
            </a:r>
          </a:p>
          <a:p>
            <a:r>
              <a:rPr lang="en-GB" sz="2200" dirty="0" smtClean="0"/>
              <a:t>				Authorities should move on to Stage 2</a:t>
            </a:r>
          </a:p>
          <a:p>
            <a:endParaRPr lang="en-GB" dirty="0" smtClean="0"/>
          </a:p>
        </p:txBody>
      </p:sp>
      <p:sp>
        <p:nvSpPr>
          <p:cNvPr id="4" name="Footer Placeholder 3"/>
          <p:cNvSpPr>
            <a:spLocks noGrp="1"/>
          </p:cNvSpPr>
          <p:nvPr>
            <p:ph type="ftr" sz="quarter" idx="11"/>
          </p:nvPr>
        </p:nvSpPr>
        <p:spPr/>
        <p:txBody>
          <a:bodyPr/>
          <a:lstStyle/>
          <a:p>
            <a:r>
              <a:rPr lang="en-US" dirty="0"/>
              <a:t>Public Hearing – CP on the Draft RTS on Simplified Obligations under the BRRD </a:t>
            </a:r>
          </a:p>
        </p:txBody>
      </p:sp>
      <p:sp>
        <p:nvSpPr>
          <p:cNvPr id="5" name="Slide Number Placeholder 4"/>
          <p:cNvSpPr>
            <a:spLocks noGrp="1"/>
          </p:cNvSpPr>
          <p:nvPr>
            <p:ph type="sldNum" sz="quarter" idx="12"/>
          </p:nvPr>
        </p:nvSpPr>
        <p:spPr/>
        <p:txBody>
          <a:bodyPr/>
          <a:lstStyle/>
          <a:p>
            <a:fld id="{03930D90-B5AE-694C-AF4D-B5392C99196C}" type="slidenum">
              <a:rPr lang="en-US" smtClean="0">
                <a:solidFill>
                  <a:srgbClr val="2F5773"/>
                </a:solidFill>
              </a:rPr>
              <a:pPr/>
              <a:t>10</a:t>
            </a:fld>
            <a:endParaRPr lang="en-US" dirty="0">
              <a:solidFill>
                <a:srgbClr val="2F5773"/>
              </a:solidFill>
            </a:endParaRPr>
          </a:p>
        </p:txBody>
      </p:sp>
      <p:sp>
        <p:nvSpPr>
          <p:cNvPr id="6" name="Right Arrow 5"/>
          <p:cNvSpPr/>
          <p:nvPr/>
        </p:nvSpPr>
        <p:spPr>
          <a:xfrm>
            <a:off x="915528" y="3091869"/>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Right Arrow 6"/>
          <p:cNvSpPr/>
          <p:nvPr/>
        </p:nvSpPr>
        <p:spPr>
          <a:xfrm>
            <a:off x="915528" y="4564106"/>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Rectangle 7"/>
          <p:cNvSpPr/>
          <p:nvPr/>
        </p:nvSpPr>
        <p:spPr>
          <a:xfrm>
            <a:off x="457200" y="1479210"/>
            <a:ext cx="8077199" cy="872109"/>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200" u="sng" dirty="0" smtClean="0">
                <a:solidFill>
                  <a:schemeClr val="tx1">
                    <a:lumMod val="65000"/>
                    <a:lumOff val="35000"/>
                  </a:schemeClr>
                </a:solidFill>
              </a:rPr>
              <a:t>Standard approach</a:t>
            </a:r>
            <a:r>
              <a:rPr lang="en-GB" sz="2200" dirty="0" smtClean="0">
                <a:solidFill>
                  <a:schemeClr val="tx1">
                    <a:lumMod val="65000"/>
                    <a:lumOff val="35000"/>
                  </a:schemeClr>
                </a:solidFill>
              </a:rPr>
              <a:t>: </a:t>
            </a:r>
            <a:r>
              <a:rPr lang="en-GB" sz="2200" b="1" dirty="0" smtClean="0">
                <a:solidFill>
                  <a:schemeClr val="tx1">
                    <a:lumMod val="65000"/>
                    <a:lumOff val="35000"/>
                  </a:schemeClr>
                </a:solidFill>
              </a:rPr>
              <a:t>A </a:t>
            </a:r>
            <a:r>
              <a:rPr lang="en-GB" sz="2200" b="1" dirty="0">
                <a:solidFill>
                  <a:schemeClr val="tx1">
                    <a:lumMod val="65000"/>
                    <a:lumOff val="35000"/>
                  </a:schemeClr>
                </a:solidFill>
              </a:rPr>
              <a:t>threshold </a:t>
            </a:r>
            <a:r>
              <a:rPr lang="en-GB" sz="2200" b="1" dirty="0" smtClean="0">
                <a:solidFill>
                  <a:schemeClr val="tx1">
                    <a:lumMod val="65000"/>
                    <a:lumOff val="35000"/>
                  </a:schemeClr>
                </a:solidFill>
              </a:rPr>
              <a:t>of 25 </a:t>
            </a:r>
            <a:r>
              <a:rPr lang="en-GB" sz="2200" b="1" dirty="0">
                <a:solidFill>
                  <a:schemeClr val="tx1">
                    <a:lumMod val="65000"/>
                    <a:lumOff val="35000"/>
                  </a:schemeClr>
                </a:solidFill>
              </a:rPr>
              <a:t>basis </a:t>
            </a:r>
            <a:r>
              <a:rPr lang="en-GB" sz="2200" b="1" dirty="0" smtClean="0">
                <a:solidFill>
                  <a:schemeClr val="tx1">
                    <a:lumMod val="65000"/>
                    <a:lumOff val="35000"/>
                  </a:schemeClr>
                </a:solidFill>
              </a:rPr>
              <a:t>points </a:t>
            </a:r>
            <a:r>
              <a:rPr lang="en-GB" sz="2200" dirty="0" smtClean="0">
                <a:solidFill>
                  <a:schemeClr val="tx1">
                    <a:lumMod val="65000"/>
                    <a:lumOff val="35000"/>
                  </a:schemeClr>
                </a:solidFill>
              </a:rPr>
              <a:t>for a total </a:t>
            </a:r>
            <a:r>
              <a:rPr lang="en-GB" sz="2200" dirty="0">
                <a:solidFill>
                  <a:schemeClr val="tx1">
                    <a:lumMod val="65000"/>
                    <a:lumOff val="35000"/>
                  </a:schemeClr>
                </a:solidFill>
              </a:rPr>
              <a:t>quantitative score </a:t>
            </a:r>
            <a:r>
              <a:rPr lang="en-GB" sz="2200" dirty="0" smtClean="0">
                <a:solidFill>
                  <a:schemeClr val="tx1">
                    <a:lumMod val="65000"/>
                    <a:lumOff val="35000"/>
                  </a:schemeClr>
                </a:solidFill>
              </a:rPr>
              <a:t>applies to credit institutions</a:t>
            </a:r>
            <a:endParaRPr lang="en-GB" sz="2200" dirty="0">
              <a:solidFill>
                <a:schemeClr val="tx1">
                  <a:lumMod val="65000"/>
                  <a:lumOff val="35000"/>
                </a:schemeClr>
              </a:solidFill>
            </a:endParaRPr>
          </a:p>
        </p:txBody>
      </p:sp>
      <p:sp>
        <p:nvSpPr>
          <p:cNvPr id="9" name="Rectangle 8"/>
          <p:cNvSpPr/>
          <p:nvPr/>
        </p:nvSpPr>
        <p:spPr>
          <a:xfrm>
            <a:off x="544761" y="5408951"/>
            <a:ext cx="8077199" cy="872109"/>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200" u="sng" dirty="0" smtClean="0">
                <a:solidFill>
                  <a:schemeClr val="tx1">
                    <a:lumMod val="65000"/>
                    <a:lumOff val="35000"/>
                  </a:schemeClr>
                </a:solidFill>
              </a:rPr>
              <a:t>Flexibility</a:t>
            </a:r>
            <a:r>
              <a:rPr lang="en-GB" sz="2200" dirty="0" smtClean="0">
                <a:solidFill>
                  <a:schemeClr val="tx1">
                    <a:lumMod val="65000"/>
                    <a:lumOff val="35000"/>
                  </a:schemeClr>
                </a:solidFill>
              </a:rPr>
              <a:t>: authorities </a:t>
            </a:r>
            <a:r>
              <a:rPr lang="en-GB" sz="2200" dirty="0">
                <a:solidFill>
                  <a:schemeClr val="tx1">
                    <a:lumMod val="65000"/>
                    <a:lumOff val="35000"/>
                  </a:schemeClr>
                </a:solidFill>
              </a:rPr>
              <a:t>may set the </a:t>
            </a:r>
            <a:r>
              <a:rPr lang="en-GB" sz="2200" dirty="0" smtClean="0">
                <a:solidFill>
                  <a:schemeClr val="tx1">
                    <a:lumMod val="65000"/>
                    <a:lumOff val="35000"/>
                  </a:schemeClr>
                </a:solidFill>
              </a:rPr>
              <a:t>threshold for the total quantitative score within </a:t>
            </a:r>
            <a:r>
              <a:rPr lang="en-GB" sz="2200" dirty="0">
                <a:solidFill>
                  <a:schemeClr val="tx1">
                    <a:lumMod val="65000"/>
                    <a:lumOff val="35000"/>
                  </a:schemeClr>
                </a:solidFill>
              </a:rPr>
              <a:t>the range of 0-105 </a:t>
            </a:r>
            <a:r>
              <a:rPr lang="en-GB" sz="2200" dirty="0" smtClean="0">
                <a:solidFill>
                  <a:schemeClr val="tx1">
                    <a:lumMod val="65000"/>
                    <a:lumOff val="35000"/>
                  </a:schemeClr>
                </a:solidFill>
              </a:rPr>
              <a:t>bps</a:t>
            </a:r>
            <a:endParaRPr lang="en-GB" sz="2200" dirty="0">
              <a:solidFill>
                <a:schemeClr val="tx1">
                  <a:lumMod val="65000"/>
                  <a:lumOff val="35000"/>
                </a:schemeClr>
              </a:solidFill>
            </a:endParaRPr>
          </a:p>
        </p:txBody>
      </p:sp>
    </p:spTree>
    <p:extLst>
      <p:ext uri="{BB962C8B-B14F-4D97-AF65-F5344CB8AC3E}">
        <p14:creationId xmlns:p14="http://schemas.microsoft.com/office/powerpoint/2010/main" val="2325360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86828"/>
            <a:ext cx="7451835" cy="555071"/>
          </a:xfrm>
        </p:spPr>
        <p:txBody>
          <a:bodyPr>
            <a:normAutofit fontScale="90000"/>
          </a:bodyPr>
          <a:lstStyle/>
          <a:p>
            <a:r>
              <a:rPr lang="en-GB" dirty="0" smtClean="0"/>
              <a:t>2.3. Stage 1 - Quantitative assessment for investment firms</a:t>
            </a:r>
            <a:endParaRPr lang="en-GB" dirty="0"/>
          </a:p>
        </p:txBody>
      </p:sp>
      <p:sp>
        <p:nvSpPr>
          <p:cNvPr id="3" name="Content Placeholder 2"/>
          <p:cNvSpPr>
            <a:spLocks noGrp="1"/>
          </p:cNvSpPr>
          <p:nvPr>
            <p:ph idx="1"/>
          </p:nvPr>
        </p:nvSpPr>
        <p:spPr/>
        <p:txBody>
          <a:bodyPr/>
          <a:lstStyle/>
          <a:p>
            <a:pPr marL="342900" indent="-342900">
              <a:buFont typeface="Wingdings" panose="05000000000000000000" pitchFamily="2" charset="2"/>
              <a:buChar char="§"/>
            </a:pPr>
            <a:r>
              <a:rPr lang="en-GB" sz="2000" dirty="0" smtClean="0"/>
              <a:t>Indicators for the criterion of size</a:t>
            </a:r>
          </a:p>
          <a:p>
            <a:pPr marL="342900" indent="-342900">
              <a:buFont typeface="Wingdings" panose="05000000000000000000" pitchFamily="2" charset="2"/>
              <a:buChar char="§"/>
            </a:pPr>
            <a:r>
              <a:rPr lang="en-GB" sz="2000" dirty="0" smtClean="0"/>
              <a:t>Authorities should set the weights for </a:t>
            </a:r>
            <a:r>
              <a:rPr lang="en-GB" sz="2000" dirty="0"/>
              <a:t>indicators and establish the </a:t>
            </a:r>
            <a:r>
              <a:rPr lang="en-GB" sz="2000" dirty="0" smtClean="0"/>
              <a:t>threshold for a total quantitative score</a:t>
            </a:r>
          </a:p>
          <a:p>
            <a:pPr marL="285750" indent="-285750">
              <a:buFont typeface="Arial" panose="020B0604020202020204" pitchFamily="34" charset="0"/>
              <a:buChar char="•"/>
            </a:pPr>
            <a:endParaRPr lang="en-GB" sz="2000"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4" name="Footer Placeholder 3"/>
          <p:cNvSpPr>
            <a:spLocks noGrp="1"/>
          </p:cNvSpPr>
          <p:nvPr>
            <p:ph type="ftr" sz="quarter" idx="11"/>
          </p:nvPr>
        </p:nvSpPr>
        <p:spPr/>
        <p:txBody>
          <a:bodyPr/>
          <a:lstStyle/>
          <a:p>
            <a:r>
              <a:rPr lang="en-US" dirty="0"/>
              <a:t>Public Hearing – CP on the Draft RTS on Simplified Obligations under the BRRD </a:t>
            </a:r>
          </a:p>
        </p:txBody>
      </p:sp>
      <p:sp>
        <p:nvSpPr>
          <p:cNvPr id="5" name="Slide Number Placeholder 4"/>
          <p:cNvSpPr>
            <a:spLocks noGrp="1"/>
          </p:cNvSpPr>
          <p:nvPr>
            <p:ph type="sldNum" sz="quarter" idx="12"/>
          </p:nvPr>
        </p:nvSpPr>
        <p:spPr/>
        <p:txBody>
          <a:bodyPr/>
          <a:lstStyle/>
          <a:p>
            <a:fld id="{03930D90-B5AE-694C-AF4D-B5392C99196C}" type="slidenum">
              <a:rPr lang="en-US" smtClean="0">
                <a:solidFill>
                  <a:srgbClr val="2F5773"/>
                </a:solidFill>
              </a:rPr>
              <a:pPr/>
              <a:t>11</a:t>
            </a:fld>
            <a:endParaRPr lang="en-US" dirty="0">
              <a:solidFill>
                <a:srgbClr val="2F5773"/>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504866429"/>
              </p:ext>
            </p:extLst>
          </p:nvPr>
        </p:nvGraphicFramePr>
        <p:xfrm>
          <a:off x="1568490" y="2819400"/>
          <a:ext cx="5213309" cy="2922001"/>
        </p:xfrm>
        <a:graphic>
          <a:graphicData uri="http://schemas.openxmlformats.org/drawingml/2006/table">
            <a:tbl>
              <a:tblPr>
                <a:tableStyleId>{5C22544A-7EE6-4342-B048-85BDC9FD1C3A}</a:tableStyleId>
              </a:tblPr>
              <a:tblGrid>
                <a:gridCol w="1266590"/>
                <a:gridCol w="3946719"/>
              </a:tblGrid>
              <a:tr h="544285">
                <a:tc>
                  <a:txBody>
                    <a:bodyPr/>
                    <a:lstStyle/>
                    <a:p>
                      <a:pPr algn="l">
                        <a:spcAft>
                          <a:spcPts val="0"/>
                        </a:spcAft>
                      </a:pPr>
                      <a:r>
                        <a:rPr lang="en-GB" sz="1600" b="1" dirty="0">
                          <a:effectLst/>
                        </a:rPr>
                        <a:t>Criterion</a:t>
                      </a:r>
                      <a:endParaRPr lang="en-GB" sz="1600" b="1" dirty="0">
                        <a:effectLst/>
                        <a:latin typeface="Calibri"/>
                        <a:ea typeface="MS PGothic"/>
                        <a:cs typeface="Times New Roman"/>
                      </a:endParaRPr>
                    </a:p>
                  </a:txBody>
                  <a:tcPr marL="68580" marR="68580" marT="0" marB="0" anchor="ctr"/>
                </a:tc>
                <a:tc>
                  <a:txBody>
                    <a:bodyPr/>
                    <a:lstStyle/>
                    <a:p>
                      <a:pPr algn="l">
                        <a:spcAft>
                          <a:spcPts val="0"/>
                        </a:spcAft>
                      </a:pPr>
                      <a:r>
                        <a:rPr lang="en-GB" sz="1600" b="1" dirty="0">
                          <a:effectLst/>
                        </a:rPr>
                        <a:t>Indicators for </a:t>
                      </a:r>
                      <a:r>
                        <a:rPr lang="en-GB" sz="1600" b="1" dirty="0" smtClean="0">
                          <a:effectLst/>
                        </a:rPr>
                        <a:t>investment</a:t>
                      </a:r>
                      <a:r>
                        <a:rPr lang="en-GB" sz="1600" b="1" baseline="0" dirty="0" smtClean="0">
                          <a:effectLst/>
                        </a:rPr>
                        <a:t> firms</a:t>
                      </a:r>
                      <a:endParaRPr lang="en-GB" sz="1600" b="1" dirty="0">
                        <a:effectLst/>
                        <a:latin typeface="Calibri"/>
                        <a:ea typeface="MS PGothic"/>
                        <a:cs typeface="Times New Roman"/>
                      </a:endParaRPr>
                    </a:p>
                  </a:txBody>
                  <a:tcPr marL="68580" marR="68580" marT="0" marB="0" anchor="ctr"/>
                </a:tc>
              </a:tr>
              <a:tr h="594429">
                <a:tc rowSpan="4">
                  <a:txBody>
                    <a:bodyPr/>
                    <a:lstStyle/>
                    <a:p>
                      <a:pPr>
                        <a:spcAft>
                          <a:spcPts val="0"/>
                        </a:spcAft>
                      </a:pPr>
                      <a:r>
                        <a:rPr lang="en-GB" sz="1600" dirty="0">
                          <a:effectLst/>
                        </a:rPr>
                        <a:t>Size</a:t>
                      </a:r>
                      <a:endParaRPr lang="en-GB" sz="1600" dirty="0">
                        <a:effectLst/>
                        <a:latin typeface="Calibri"/>
                        <a:ea typeface="MS PGothic"/>
                        <a:cs typeface="Times New Roman"/>
                      </a:endParaRPr>
                    </a:p>
                  </a:txBody>
                  <a:tcPr marL="68580" marR="68580" marT="0" marB="0" anchor="ctr"/>
                </a:tc>
                <a:tc>
                  <a:txBody>
                    <a:bodyPr/>
                    <a:lstStyle/>
                    <a:p>
                      <a:pPr>
                        <a:spcAft>
                          <a:spcPts val="0"/>
                        </a:spcAft>
                      </a:pPr>
                      <a:r>
                        <a:rPr lang="en-GB" sz="1600" dirty="0">
                          <a:effectLst/>
                        </a:rPr>
                        <a:t>Total assets </a:t>
                      </a:r>
                      <a:endParaRPr lang="en-GB" sz="1600" dirty="0" smtClean="0">
                        <a:effectLst/>
                      </a:endParaRPr>
                    </a:p>
                  </a:txBody>
                  <a:tcPr marL="68580" marR="68580" marT="0" marB="0" anchor="ctr"/>
                </a:tc>
              </a:tr>
              <a:tr h="594429">
                <a:tc vMerge="1">
                  <a:txBody>
                    <a:bodyPr/>
                    <a:lstStyle/>
                    <a:p>
                      <a:pPr>
                        <a:spcAft>
                          <a:spcPts val="0"/>
                        </a:spcAft>
                      </a:pPr>
                      <a:endParaRPr lang="en-GB" sz="1100" dirty="0">
                        <a:effectLst/>
                        <a:latin typeface="Calibri"/>
                        <a:ea typeface="MS PGothic"/>
                        <a:cs typeface="Times New Roman"/>
                      </a:endParaRPr>
                    </a:p>
                  </a:txBody>
                  <a:tcPr marL="68580" marR="68580" marT="0" marB="0"/>
                </a:tc>
                <a:tc>
                  <a:txBody>
                    <a:bodyPr/>
                    <a:lstStyle/>
                    <a:p>
                      <a:pPr>
                        <a:spcAft>
                          <a:spcPts val="0"/>
                        </a:spcAft>
                      </a:pPr>
                      <a:r>
                        <a:rPr lang="en-GB" sz="1600" dirty="0" smtClean="0">
                          <a:effectLst/>
                        </a:rPr>
                        <a:t>Total liabilities</a:t>
                      </a:r>
                    </a:p>
                  </a:txBody>
                  <a:tcPr marL="68580" marR="68580" marT="0" marB="0" anchor="ctr"/>
                </a:tc>
              </a:tr>
              <a:tr h="594429">
                <a:tc vMerge="1">
                  <a:txBody>
                    <a:bodyPr/>
                    <a:lstStyle/>
                    <a:p>
                      <a:pPr>
                        <a:spcAft>
                          <a:spcPts val="0"/>
                        </a:spcAft>
                      </a:pPr>
                      <a:endParaRPr lang="en-GB" sz="1100" dirty="0">
                        <a:effectLst/>
                        <a:latin typeface="Calibri"/>
                        <a:ea typeface="MS PGothic"/>
                        <a:cs typeface="Times New Roman"/>
                      </a:endParaRPr>
                    </a:p>
                  </a:txBody>
                  <a:tcPr marL="68580" marR="68580" marT="0" marB="0"/>
                </a:tc>
                <a:tc>
                  <a:txBody>
                    <a:bodyPr/>
                    <a:lstStyle/>
                    <a:p>
                      <a:pPr>
                        <a:spcAft>
                          <a:spcPts val="0"/>
                        </a:spcAft>
                      </a:pPr>
                      <a:r>
                        <a:rPr lang="en-GB" sz="1600" dirty="0" smtClean="0">
                          <a:effectLst/>
                        </a:rPr>
                        <a:t>Total fees and commission income</a:t>
                      </a:r>
                    </a:p>
                  </a:txBody>
                  <a:tcPr marL="68580" marR="68580" marT="0" marB="0" anchor="ctr"/>
                </a:tc>
              </a:tr>
              <a:tr h="594429">
                <a:tc vMerge="1">
                  <a:txBody>
                    <a:bodyPr/>
                    <a:lstStyle/>
                    <a:p>
                      <a:pPr>
                        <a:spcAft>
                          <a:spcPts val="0"/>
                        </a:spcAft>
                      </a:pPr>
                      <a:endParaRPr lang="en-GB" sz="1100" dirty="0">
                        <a:effectLst/>
                        <a:latin typeface="Calibri"/>
                        <a:ea typeface="MS PGothic"/>
                        <a:cs typeface="Times New Roman"/>
                      </a:endParaRPr>
                    </a:p>
                  </a:txBody>
                  <a:tcPr marL="68580" marR="68580" marT="0" marB="0"/>
                </a:tc>
                <a:tc>
                  <a:txBody>
                    <a:bodyPr/>
                    <a:lstStyle/>
                    <a:p>
                      <a:pPr>
                        <a:spcAft>
                          <a:spcPts val="0"/>
                        </a:spcAft>
                      </a:pPr>
                      <a:r>
                        <a:rPr lang="en-GB" sz="1600" dirty="0" smtClean="0">
                          <a:effectLst/>
                        </a:rPr>
                        <a:t>Assets under management</a:t>
                      </a:r>
                    </a:p>
                  </a:txBody>
                  <a:tcPr marL="68580" marR="68580" marT="0" marB="0" anchor="ctr"/>
                </a:tc>
              </a:tr>
            </a:tbl>
          </a:graphicData>
        </a:graphic>
      </p:graphicFrame>
    </p:spTree>
    <p:extLst>
      <p:ext uri="{BB962C8B-B14F-4D97-AF65-F5344CB8AC3E}">
        <p14:creationId xmlns:p14="http://schemas.microsoft.com/office/powerpoint/2010/main" val="22250874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2.4. Stage 1 - Exemptions  </a:t>
            </a:r>
            <a:br>
              <a:rPr lang="en-GB" dirty="0" smtClean="0"/>
            </a:b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43722977"/>
              </p:ext>
            </p:extLst>
          </p:nvPr>
        </p:nvGraphicFramePr>
        <p:xfrm>
          <a:off x="457200" y="1523999"/>
          <a:ext cx="8229600" cy="4746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en-US" dirty="0"/>
              <a:t>Public Hearing – CP on the Draft RTS on Simplified Obligations under the BRRD </a:t>
            </a:r>
          </a:p>
        </p:txBody>
      </p:sp>
      <p:sp>
        <p:nvSpPr>
          <p:cNvPr id="5" name="Slide Number Placeholder 4"/>
          <p:cNvSpPr>
            <a:spLocks noGrp="1"/>
          </p:cNvSpPr>
          <p:nvPr>
            <p:ph type="sldNum" sz="quarter" idx="12"/>
          </p:nvPr>
        </p:nvSpPr>
        <p:spPr/>
        <p:txBody>
          <a:bodyPr/>
          <a:lstStyle/>
          <a:p>
            <a:fld id="{03930D90-B5AE-694C-AF4D-B5392C99196C}" type="slidenum">
              <a:rPr lang="en-US" smtClean="0">
                <a:solidFill>
                  <a:srgbClr val="2F5773"/>
                </a:solidFill>
              </a:rPr>
              <a:pPr/>
              <a:t>12</a:t>
            </a:fld>
            <a:endParaRPr lang="en-US" dirty="0">
              <a:solidFill>
                <a:srgbClr val="2F5773"/>
              </a:solidFill>
            </a:endParaRPr>
          </a:p>
        </p:txBody>
      </p:sp>
    </p:spTree>
    <p:extLst>
      <p:ext uri="{BB962C8B-B14F-4D97-AF65-F5344CB8AC3E}">
        <p14:creationId xmlns:p14="http://schemas.microsoft.com/office/powerpoint/2010/main" val="2688504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86828"/>
            <a:ext cx="7572376" cy="555071"/>
          </a:xfrm>
        </p:spPr>
        <p:txBody>
          <a:bodyPr>
            <a:noAutofit/>
          </a:bodyPr>
          <a:lstStyle/>
          <a:p>
            <a:r>
              <a:rPr lang="en-GB" sz="2200" dirty="0" smtClean="0"/>
              <a:t>2.5. </a:t>
            </a:r>
            <a:r>
              <a:rPr lang="en-GB" sz="2200" dirty="0"/>
              <a:t>Stage 2 - Qualitative considerations for credit institutions</a:t>
            </a:r>
          </a:p>
        </p:txBody>
      </p:sp>
      <p:sp>
        <p:nvSpPr>
          <p:cNvPr id="3" name="Content Placeholder 2"/>
          <p:cNvSpPr>
            <a:spLocks noGrp="1"/>
          </p:cNvSpPr>
          <p:nvPr>
            <p:ph idx="1"/>
          </p:nvPr>
        </p:nvSpPr>
        <p:spPr/>
        <p:txBody>
          <a:bodyPr>
            <a:normAutofit/>
          </a:bodyPr>
          <a:lstStyle/>
          <a:p>
            <a:pPr algn="just"/>
            <a:r>
              <a:rPr lang="en-GB" sz="2000" dirty="0"/>
              <a:t>To assess </a:t>
            </a:r>
            <a:r>
              <a:rPr lang="en-GB" sz="2000" b="1" dirty="0" smtClean="0"/>
              <a:t>qualitative criteria for credit institutions </a:t>
            </a:r>
            <a:r>
              <a:rPr lang="en-GB" sz="2000" dirty="0" smtClean="0"/>
              <a:t>the </a:t>
            </a:r>
            <a:r>
              <a:rPr lang="en-GB" sz="2000" dirty="0"/>
              <a:t>draft RTS </a:t>
            </a:r>
            <a:r>
              <a:rPr lang="en-GB" sz="2000" dirty="0" smtClean="0"/>
              <a:t/>
            </a:r>
            <a:br>
              <a:rPr lang="en-GB" sz="2000" dirty="0" smtClean="0"/>
            </a:br>
            <a:r>
              <a:rPr lang="en-GB" sz="2000" dirty="0" smtClean="0"/>
              <a:t>on simplified obligations contain </a:t>
            </a:r>
            <a:r>
              <a:rPr lang="en-GB" sz="2000" dirty="0"/>
              <a:t>a minimum list of considerations that </a:t>
            </a:r>
            <a:r>
              <a:rPr lang="en-GB" sz="2000" dirty="0" smtClean="0"/>
              <a:t>authorities </a:t>
            </a:r>
            <a:r>
              <a:rPr lang="en-GB" sz="2000" dirty="0"/>
              <a:t>should take into </a:t>
            </a:r>
            <a:r>
              <a:rPr lang="en-GB" sz="2000" dirty="0" smtClean="0"/>
              <a:t>account:</a:t>
            </a:r>
          </a:p>
          <a:p>
            <a:pPr marL="342900" indent="-342900">
              <a:buFont typeface="Wingdings" panose="05000000000000000000" pitchFamily="2" charset="2"/>
              <a:buChar char="§"/>
            </a:pPr>
            <a:r>
              <a:rPr lang="en-GB" sz="2000" dirty="0"/>
              <a:t>Critical functions </a:t>
            </a:r>
          </a:p>
          <a:p>
            <a:pPr marL="342900" indent="-342900">
              <a:buFont typeface="Wingdings" panose="05000000000000000000" pitchFamily="2" charset="2"/>
              <a:buChar char="§"/>
            </a:pPr>
            <a:r>
              <a:rPr lang="en-GB" sz="2000" dirty="0" smtClean="0"/>
              <a:t>Coverage of deposits by </a:t>
            </a:r>
            <a:r>
              <a:rPr lang="en-GB" sz="2000" dirty="0"/>
              <a:t>DGS funds </a:t>
            </a:r>
          </a:p>
          <a:p>
            <a:pPr marL="342900" indent="-342900">
              <a:buFont typeface="Wingdings" panose="05000000000000000000" pitchFamily="2" charset="2"/>
              <a:buChar char="§"/>
            </a:pPr>
            <a:r>
              <a:rPr lang="en-GB" sz="2000" dirty="0"/>
              <a:t>Shareholding structure </a:t>
            </a:r>
          </a:p>
          <a:p>
            <a:pPr marL="342900" indent="-342900">
              <a:buFont typeface="Wingdings" panose="05000000000000000000" pitchFamily="2" charset="2"/>
              <a:buChar char="§"/>
            </a:pPr>
            <a:r>
              <a:rPr lang="en-GB" sz="2000" dirty="0"/>
              <a:t>Central body in </a:t>
            </a:r>
            <a:r>
              <a:rPr lang="en-GB" sz="2000" dirty="0" smtClean="0"/>
              <a:t>the </a:t>
            </a:r>
            <a:r>
              <a:rPr lang="en-GB" sz="2000" dirty="0"/>
              <a:t>Institutional Protection Scheme </a:t>
            </a:r>
            <a:r>
              <a:rPr lang="en-GB" sz="2000" dirty="0" smtClean="0"/>
              <a:t>(IPS)</a:t>
            </a:r>
            <a:endParaRPr lang="en-GB" sz="2000" dirty="0"/>
          </a:p>
          <a:p>
            <a:pPr marL="342900" indent="-342900">
              <a:buFont typeface="Wingdings" panose="05000000000000000000" pitchFamily="2" charset="2"/>
              <a:buChar char="§"/>
            </a:pPr>
            <a:r>
              <a:rPr lang="en-GB" sz="2000" dirty="0" smtClean="0"/>
              <a:t>Membership </a:t>
            </a:r>
            <a:r>
              <a:rPr lang="en-GB" sz="2000" dirty="0"/>
              <a:t>in a mutual solidarity system </a:t>
            </a:r>
            <a:r>
              <a:rPr lang="en-GB" sz="2000" dirty="0" smtClean="0"/>
              <a:t>where the mutualisation of losses would </a:t>
            </a:r>
            <a:r>
              <a:rPr lang="en-GB" sz="2000" dirty="0"/>
              <a:t>constitute a substantive impediment to normal insolvency proceedings   </a:t>
            </a:r>
          </a:p>
          <a:p>
            <a:pPr marL="342900" indent="-342900">
              <a:buFont typeface="Wingdings" panose="05000000000000000000" pitchFamily="2" charset="2"/>
              <a:buChar char="§"/>
            </a:pPr>
            <a:r>
              <a:rPr lang="en-GB" sz="2000" dirty="0" smtClean="0"/>
              <a:t>Different </a:t>
            </a:r>
            <a:r>
              <a:rPr lang="en-GB" sz="2000" dirty="0"/>
              <a:t>objectives pursued by the recovery and the resolution </a:t>
            </a:r>
            <a:r>
              <a:rPr lang="en-GB" sz="2000" dirty="0" smtClean="0"/>
              <a:t>planning</a:t>
            </a:r>
          </a:p>
        </p:txBody>
      </p:sp>
      <p:sp>
        <p:nvSpPr>
          <p:cNvPr id="4" name="Footer Placeholder 3"/>
          <p:cNvSpPr>
            <a:spLocks noGrp="1"/>
          </p:cNvSpPr>
          <p:nvPr>
            <p:ph type="ftr" sz="quarter" idx="11"/>
          </p:nvPr>
        </p:nvSpPr>
        <p:spPr/>
        <p:txBody>
          <a:bodyPr/>
          <a:lstStyle/>
          <a:p>
            <a:r>
              <a:rPr lang="en-US" dirty="0"/>
              <a:t>Public Hearing – CP on the Draft RTS on Simplified Obligations under the BRRD </a:t>
            </a:r>
          </a:p>
        </p:txBody>
      </p:sp>
      <p:sp>
        <p:nvSpPr>
          <p:cNvPr id="5" name="Slide Number Placeholder 4"/>
          <p:cNvSpPr>
            <a:spLocks noGrp="1"/>
          </p:cNvSpPr>
          <p:nvPr>
            <p:ph type="sldNum" sz="quarter" idx="12"/>
          </p:nvPr>
        </p:nvSpPr>
        <p:spPr/>
        <p:txBody>
          <a:bodyPr/>
          <a:lstStyle/>
          <a:p>
            <a:fld id="{03930D90-B5AE-694C-AF4D-B5392C99196C}" type="slidenum">
              <a:rPr lang="en-US" smtClean="0">
                <a:solidFill>
                  <a:srgbClr val="2F5773"/>
                </a:solidFill>
              </a:rPr>
              <a:pPr/>
              <a:t>13</a:t>
            </a:fld>
            <a:endParaRPr lang="en-US" dirty="0">
              <a:solidFill>
                <a:srgbClr val="2F5773"/>
              </a:solidFill>
            </a:endParaRPr>
          </a:p>
        </p:txBody>
      </p:sp>
    </p:spTree>
    <p:extLst>
      <p:ext uri="{BB962C8B-B14F-4D97-AF65-F5344CB8AC3E}">
        <p14:creationId xmlns:p14="http://schemas.microsoft.com/office/powerpoint/2010/main" val="40575235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86828"/>
            <a:ext cx="7572376" cy="555071"/>
          </a:xfrm>
        </p:spPr>
        <p:txBody>
          <a:bodyPr>
            <a:noAutofit/>
          </a:bodyPr>
          <a:lstStyle/>
          <a:p>
            <a:r>
              <a:rPr lang="en-GB" sz="2200" dirty="0" smtClean="0"/>
              <a:t>2.6. </a:t>
            </a:r>
            <a:r>
              <a:rPr lang="en-GB" sz="2200" dirty="0"/>
              <a:t>Stage 2 - Qualitative considerations for </a:t>
            </a:r>
            <a:r>
              <a:rPr lang="en-GB" sz="2200" dirty="0" smtClean="0"/>
              <a:t>investment firms </a:t>
            </a:r>
            <a:endParaRPr lang="en-GB" sz="2200" dirty="0"/>
          </a:p>
        </p:txBody>
      </p:sp>
      <p:sp>
        <p:nvSpPr>
          <p:cNvPr id="3" name="Content Placeholder 2"/>
          <p:cNvSpPr>
            <a:spLocks noGrp="1"/>
          </p:cNvSpPr>
          <p:nvPr>
            <p:ph idx="1"/>
          </p:nvPr>
        </p:nvSpPr>
        <p:spPr/>
        <p:txBody>
          <a:bodyPr>
            <a:normAutofit fontScale="85000" lnSpcReduction="10000"/>
          </a:bodyPr>
          <a:lstStyle/>
          <a:p>
            <a:pPr algn="just"/>
            <a:r>
              <a:rPr lang="en-GB" sz="2200" dirty="0"/>
              <a:t>To assess </a:t>
            </a:r>
            <a:r>
              <a:rPr lang="en-GB" sz="2200" b="1" dirty="0" smtClean="0"/>
              <a:t>qualitative criteria for investment firms </a:t>
            </a:r>
            <a:r>
              <a:rPr lang="en-GB" sz="2200" dirty="0" smtClean="0"/>
              <a:t>the </a:t>
            </a:r>
            <a:r>
              <a:rPr lang="en-GB" sz="2200" dirty="0"/>
              <a:t>draft RTS </a:t>
            </a:r>
            <a:r>
              <a:rPr lang="en-GB" sz="2200" dirty="0" smtClean="0"/>
              <a:t/>
            </a:r>
            <a:br>
              <a:rPr lang="en-GB" sz="2200" dirty="0" smtClean="0"/>
            </a:br>
            <a:r>
              <a:rPr lang="en-GB" sz="2200" dirty="0" smtClean="0"/>
              <a:t>on simplified obligations contain </a:t>
            </a:r>
            <a:r>
              <a:rPr lang="en-GB" sz="2200" dirty="0"/>
              <a:t>a minimum list of considerations that </a:t>
            </a:r>
            <a:r>
              <a:rPr lang="en-GB" sz="2200" dirty="0" smtClean="0"/>
              <a:t>authorities </a:t>
            </a:r>
            <a:r>
              <a:rPr lang="en-GB" sz="2200" dirty="0"/>
              <a:t>should take into </a:t>
            </a:r>
            <a:r>
              <a:rPr lang="en-GB" sz="2200" dirty="0" smtClean="0"/>
              <a:t>account:</a:t>
            </a:r>
          </a:p>
          <a:p>
            <a:pPr marL="342900" indent="-342900">
              <a:buFont typeface="Wingdings" panose="05000000000000000000" pitchFamily="2" charset="2"/>
              <a:buChar char="§"/>
            </a:pPr>
            <a:r>
              <a:rPr lang="en-GB" sz="2200" dirty="0"/>
              <a:t>Critical functions </a:t>
            </a:r>
          </a:p>
          <a:p>
            <a:pPr marL="342900" indent="-342900">
              <a:buFont typeface="Wingdings" panose="05000000000000000000" pitchFamily="2" charset="2"/>
              <a:buChar char="§"/>
            </a:pPr>
            <a:r>
              <a:rPr lang="en-GB" sz="2200" dirty="0" smtClean="0"/>
              <a:t>Shareholding </a:t>
            </a:r>
            <a:r>
              <a:rPr lang="en-GB" sz="2200" dirty="0"/>
              <a:t>structure </a:t>
            </a:r>
          </a:p>
          <a:p>
            <a:pPr marL="342900" indent="-342900">
              <a:buFont typeface="Wingdings" panose="05000000000000000000" pitchFamily="2" charset="2"/>
              <a:buChar char="§"/>
            </a:pPr>
            <a:r>
              <a:rPr lang="en-GB" sz="2200" dirty="0"/>
              <a:t>Central body in </a:t>
            </a:r>
            <a:r>
              <a:rPr lang="en-GB" sz="2200" dirty="0" smtClean="0"/>
              <a:t>the </a:t>
            </a:r>
            <a:r>
              <a:rPr lang="en-GB" sz="2200" dirty="0"/>
              <a:t>Institutional Protection Scheme </a:t>
            </a:r>
            <a:r>
              <a:rPr lang="en-GB" sz="2200" dirty="0" smtClean="0"/>
              <a:t>(IPS)</a:t>
            </a:r>
            <a:endParaRPr lang="en-GB" sz="2200" dirty="0"/>
          </a:p>
          <a:p>
            <a:pPr marL="342900" indent="-342900">
              <a:buFont typeface="Wingdings" panose="05000000000000000000" pitchFamily="2" charset="2"/>
              <a:buChar char="§"/>
            </a:pPr>
            <a:r>
              <a:rPr lang="en-GB" sz="2200" dirty="0"/>
              <a:t>Membership in a mutual solidarity </a:t>
            </a:r>
            <a:r>
              <a:rPr lang="en-GB" sz="2200" dirty="0" smtClean="0"/>
              <a:t>system where the mutualisation of losses would constitute a substantive impediment to normal insolvency proceedings   </a:t>
            </a:r>
            <a:endParaRPr lang="en-GB" sz="2200" dirty="0" smtClean="0"/>
          </a:p>
          <a:p>
            <a:pPr marL="342900" indent="-342900">
              <a:buFont typeface="Wingdings" panose="05000000000000000000" pitchFamily="2" charset="2"/>
              <a:buChar char="§"/>
            </a:pPr>
            <a:r>
              <a:rPr lang="en-GB" sz="2200" dirty="0"/>
              <a:t>Complexity of the business model and scale of investment activities</a:t>
            </a:r>
          </a:p>
          <a:p>
            <a:pPr marL="342900" indent="-342900">
              <a:buFont typeface="Wingdings" panose="05000000000000000000" pitchFamily="2" charset="2"/>
              <a:buChar char="§"/>
            </a:pPr>
            <a:r>
              <a:rPr lang="en-GB" sz="2200" dirty="0"/>
              <a:t>R</a:t>
            </a:r>
            <a:r>
              <a:rPr lang="en-GB" sz="2200" dirty="0" smtClean="0"/>
              <a:t>etail </a:t>
            </a:r>
            <a:r>
              <a:rPr lang="en-GB" sz="2200" dirty="0"/>
              <a:t>or institutional clients</a:t>
            </a:r>
          </a:p>
          <a:p>
            <a:pPr marL="342900" indent="-342900">
              <a:buFont typeface="Wingdings" panose="05000000000000000000" pitchFamily="2" charset="2"/>
              <a:buChar char="§"/>
            </a:pPr>
            <a:r>
              <a:rPr lang="en-GB" sz="2200" dirty="0"/>
              <a:t>Coverage of money and financial instruments held on clients’ behalf by an investor compensation scheme</a:t>
            </a:r>
          </a:p>
          <a:p>
            <a:pPr marL="342900" indent="-342900">
              <a:buFont typeface="Wingdings" panose="05000000000000000000" pitchFamily="2" charset="2"/>
              <a:buChar char="§"/>
            </a:pPr>
            <a:r>
              <a:rPr lang="en-GB" sz="2200" dirty="0"/>
              <a:t>Different objectives pursued by the recovery and the resolution </a:t>
            </a:r>
            <a:r>
              <a:rPr lang="en-GB" sz="2200" dirty="0" smtClean="0"/>
              <a:t>planning</a:t>
            </a:r>
          </a:p>
        </p:txBody>
      </p:sp>
      <p:sp>
        <p:nvSpPr>
          <p:cNvPr id="4" name="Footer Placeholder 3"/>
          <p:cNvSpPr>
            <a:spLocks noGrp="1"/>
          </p:cNvSpPr>
          <p:nvPr>
            <p:ph type="ftr" sz="quarter" idx="11"/>
          </p:nvPr>
        </p:nvSpPr>
        <p:spPr/>
        <p:txBody>
          <a:bodyPr/>
          <a:lstStyle/>
          <a:p>
            <a:r>
              <a:rPr lang="en-US" dirty="0"/>
              <a:t>Public Hearing – CP on the Draft RTS on Simplified Obligations under the BRRD </a:t>
            </a:r>
          </a:p>
        </p:txBody>
      </p:sp>
      <p:sp>
        <p:nvSpPr>
          <p:cNvPr id="5" name="Slide Number Placeholder 4"/>
          <p:cNvSpPr>
            <a:spLocks noGrp="1"/>
          </p:cNvSpPr>
          <p:nvPr>
            <p:ph type="sldNum" sz="quarter" idx="12"/>
          </p:nvPr>
        </p:nvSpPr>
        <p:spPr/>
        <p:txBody>
          <a:bodyPr/>
          <a:lstStyle/>
          <a:p>
            <a:fld id="{03930D90-B5AE-694C-AF4D-B5392C99196C}" type="slidenum">
              <a:rPr lang="en-US" smtClean="0">
                <a:solidFill>
                  <a:srgbClr val="2F5773"/>
                </a:solidFill>
              </a:rPr>
              <a:pPr/>
              <a:t>14</a:t>
            </a:fld>
            <a:endParaRPr lang="en-US" dirty="0">
              <a:solidFill>
                <a:srgbClr val="2F5773"/>
              </a:solidFill>
            </a:endParaRPr>
          </a:p>
        </p:txBody>
      </p:sp>
    </p:spTree>
    <p:extLst>
      <p:ext uri="{BB962C8B-B14F-4D97-AF65-F5344CB8AC3E}">
        <p14:creationId xmlns:p14="http://schemas.microsoft.com/office/powerpoint/2010/main" val="32794574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200" dirty="0" smtClean="0"/>
              <a:t>2.7. Decision on eligibility assessment</a:t>
            </a:r>
            <a:endParaRPr lang="en-GB" sz="2200" dirty="0"/>
          </a:p>
        </p:txBody>
      </p:sp>
      <p:sp>
        <p:nvSpPr>
          <p:cNvPr id="3" name="Content Placeholder 2"/>
          <p:cNvSpPr>
            <a:spLocks noGrp="1"/>
          </p:cNvSpPr>
          <p:nvPr>
            <p:ph idx="1"/>
          </p:nvPr>
        </p:nvSpPr>
        <p:spPr/>
        <p:txBody>
          <a:bodyPr>
            <a:normAutofit/>
          </a:bodyPr>
          <a:lstStyle/>
          <a:p>
            <a:pPr marL="342900" indent="-342900">
              <a:buFont typeface="Wingdings" panose="05000000000000000000" pitchFamily="2" charset="2"/>
              <a:buChar char="§"/>
            </a:pPr>
            <a:r>
              <a:rPr lang="en-GB" sz="2000" dirty="0" smtClean="0"/>
              <a:t>If an institution passes both Stage 1 </a:t>
            </a:r>
            <a:r>
              <a:rPr lang="en-GB" sz="2000" u="sng" dirty="0" smtClean="0"/>
              <a:t>and</a:t>
            </a:r>
            <a:r>
              <a:rPr lang="en-GB" sz="2000" dirty="0" smtClean="0"/>
              <a:t> Stage 2 assessments </a:t>
            </a:r>
          </a:p>
          <a:p>
            <a:r>
              <a:rPr lang="en-GB" sz="2000" dirty="0" smtClean="0"/>
              <a:t>			it is eligible for simplified obligations </a:t>
            </a:r>
          </a:p>
          <a:p>
            <a:endParaRPr lang="en-GB" sz="2000" dirty="0"/>
          </a:p>
          <a:p>
            <a:pPr marL="342900" indent="-342900">
              <a:buFont typeface="Wingdings" panose="05000000000000000000" pitchFamily="2" charset="2"/>
              <a:buChar char="§"/>
            </a:pPr>
            <a:r>
              <a:rPr lang="en-GB" sz="2000" dirty="0" smtClean="0"/>
              <a:t>Frequency of assessment: </a:t>
            </a:r>
          </a:p>
          <a:p>
            <a:pPr marL="714375" lvl="1" indent="-352425">
              <a:buFont typeface="Wingdings" panose="05000000000000000000" pitchFamily="2" charset="2"/>
              <a:buChar char="ü"/>
            </a:pPr>
            <a:r>
              <a:rPr lang="en-GB" sz="2000" dirty="0" smtClean="0"/>
              <a:t>Eligibility assessment to be conducted by authorities on a regular basis and at least every 2 years.</a:t>
            </a:r>
            <a:endParaRPr lang="en-GB" sz="2000" dirty="0"/>
          </a:p>
        </p:txBody>
      </p:sp>
      <p:sp>
        <p:nvSpPr>
          <p:cNvPr id="4" name="Footer Placeholder 3"/>
          <p:cNvSpPr>
            <a:spLocks noGrp="1"/>
          </p:cNvSpPr>
          <p:nvPr>
            <p:ph type="ftr" sz="quarter" idx="11"/>
          </p:nvPr>
        </p:nvSpPr>
        <p:spPr/>
        <p:txBody>
          <a:bodyPr/>
          <a:lstStyle/>
          <a:p>
            <a:r>
              <a:rPr lang="en-US" dirty="0"/>
              <a:t>Public Hearing – CP on the Draft RTS on Simplified Obligations under the BRRD </a:t>
            </a:r>
          </a:p>
        </p:txBody>
      </p:sp>
      <p:sp>
        <p:nvSpPr>
          <p:cNvPr id="5" name="Slide Number Placeholder 4"/>
          <p:cNvSpPr>
            <a:spLocks noGrp="1"/>
          </p:cNvSpPr>
          <p:nvPr>
            <p:ph type="sldNum" sz="quarter" idx="12"/>
          </p:nvPr>
        </p:nvSpPr>
        <p:spPr/>
        <p:txBody>
          <a:bodyPr/>
          <a:lstStyle/>
          <a:p>
            <a:fld id="{03930D90-B5AE-694C-AF4D-B5392C99196C}" type="slidenum">
              <a:rPr lang="en-US" smtClean="0">
                <a:solidFill>
                  <a:srgbClr val="2F5773"/>
                </a:solidFill>
              </a:rPr>
              <a:pPr/>
              <a:t>15</a:t>
            </a:fld>
            <a:endParaRPr lang="en-US" dirty="0">
              <a:solidFill>
                <a:srgbClr val="2F5773"/>
              </a:solidFill>
            </a:endParaRPr>
          </a:p>
        </p:txBody>
      </p:sp>
      <p:sp>
        <p:nvSpPr>
          <p:cNvPr id="6" name="Right Arrow 5"/>
          <p:cNvSpPr/>
          <p:nvPr/>
        </p:nvSpPr>
        <p:spPr>
          <a:xfrm>
            <a:off x="884514" y="1822706"/>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50341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200" dirty="0" smtClean="0"/>
              <a:t>2.8. Application of eligibility assessment to groups</a:t>
            </a:r>
            <a:endParaRPr lang="en-GB" sz="2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08330437"/>
              </p:ext>
            </p:extLst>
          </p:nvPr>
        </p:nvGraphicFramePr>
        <p:xfrm>
          <a:off x="457200" y="1370013"/>
          <a:ext cx="8229600" cy="4900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en-US" dirty="0"/>
              <a:t>Public Hearing – CP on the Draft RTS on Simplified Obligations under the BRRD </a:t>
            </a:r>
          </a:p>
        </p:txBody>
      </p:sp>
      <p:sp>
        <p:nvSpPr>
          <p:cNvPr id="5" name="Slide Number Placeholder 4"/>
          <p:cNvSpPr>
            <a:spLocks noGrp="1"/>
          </p:cNvSpPr>
          <p:nvPr>
            <p:ph type="sldNum" sz="quarter" idx="12"/>
          </p:nvPr>
        </p:nvSpPr>
        <p:spPr/>
        <p:txBody>
          <a:bodyPr/>
          <a:lstStyle/>
          <a:p>
            <a:fld id="{03930D90-B5AE-694C-AF4D-B5392C99196C}" type="slidenum">
              <a:rPr lang="en-US" smtClean="0">
                <a:solidFill>
                  <a:srgbClr val="2F5773"/>
                </a:solidFill>
              </a:rPr>
              <a:pPr/>
              <a:t>16</a:t>
            </a:fld>
            <a:endParaRPr lang="en-US" dirty="0">
              <a:solidFill>
                <a:srgbClr val="2F5773"/>
              </a:solidFill>
            </a:endParaRPr>
          </a:p>
        </p:txBody>
      </p:sp>
    </p:spTree>
    <p:extLst>
      <p:ext uri="{BB962C8B-B14F-4D97-AF65-F5344CB8AC3E}">
        <p14:creationId xmlns:p14="http://schemas.microsoft.com/office/powerpoint/2010/main" val="35318371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Contents</a:t>
            </a:r>
            <a:endParaRPr lang="en-GB" b="1" dirty="0"/>
          </a:p>
        </p:txBody>
      </p:sp>
      <p:sp>
        <p:nvSpPr>
          <p:cNvPr id="3" name="Text Placeholder 2"/>
          <p:cNvSpPr>
            <a:spLocks noGrp="1"/>
          </p:cNvSpPr>
          <p:nvPr>
            <p:ph type="body" sz="quarter" idx="4294967295"/>
          </p:nvPr>
        </p:nvSpPr>
        <p:spPr>
          <a:xfrm>
            <a:off x="422178" y="1065290"/>
            <a:ext cx="8321366" cy="4813613"/>
          </a:xfrm>
          <a:prstGeom prst="rect">
            <a:avLst/>
          </a:prstGeom>
        </p:spPr>
        <p:txBody>
          <a:bodyPr lIns="80147" tIns="40074" rIns="80147" bIns="40074">
            <a:normAutofit/>
          </a:bodyPr>
          <a:lstStyle/>
          <a:p>
            <a:pPr lvl="1"/>
            <a:endParaRPr lang="en-GB" sz="1600" dirty="0"/>
          </a:p>
          <a:p>
            <a:pPr marL="342900" lvl="1" indent="-342900">
              <a:buAutoNum type="arabicParenR"/>
            </a:pPr>
            <a:r>
              <a:rPr lang="en-GB" sz="2400" b="1" dirty="0" smtClean="0"/>
              <a:t>Introduction</a:t>
            </a:r>
          </a:p>
          <a:p>
            <a:pPr marL="342900" lvl="1" indent="-342900">
              <a:buAutoNum type="arabicParenR"/>
            </a:pPr>
            <a:r>
              <a:rPr lang="en-GB" sz="2400" b="1" dirty="0" smtClean="0"/>
              <a:t>Draft RTS on simplified obligations   </a:t>
            </a:r>
          </a:p>
          <a:p>
            <a:pPr marL="342900" lvl="1" indent="-342900">
              <a:buAutoNum type="arabicParenR"/>
            </a:pPr>
            <a:r>
              <a:rPr lang="en-GB" sz="2400" b="1" dirty="0" smtClean="0"/>
              <a:t>Next steps  </a:t>
            </a:r>
            <a:endParaRPr lang="en-GB" sz="2400" b="1" dirty="0"/>
          </a:p>
        </p:txBody>
      </p:sp>
      <p:sp>
        <p:nvSpPr>
          <p:cNvPr id="4" name="Slide Number Placeholder 3"/>
          <p:cNvSpPr>
            <a:spLocks noGrp="1"/>
          </p:cNvSpPr>
          <p:nvPr>
            <p:ph type="sldNum" sz="quarter" idx="12"/>
          </p:nvPr>
        </p:nvSpPr>
        <p:spPr/>
        <p:txBody>
          <a:bodyPr/>
          <a:lstStyle/>
          <a:p>
            <a:fld id="{03930D90-B5AE-694C-AF4D-B5392C99196C}" type="slidenum">
              <a:rPr lang="en-US" smtClean="0"/>
              <a:pPr/>
              <a:t>17</a:t>
            </a:fld>
            <a:endParaRPr lang="en-US" dirty="0"/>
          </a:p>
        </p:txBody>
      </p:sp>
      <p:sp>
        <p:nvSpPr>
          <p:cNvPr id="5" name="Rectangle 4"/>
          <p:cNvSpPr/>
          <p:nvPr/>
        </p:nvSpPr>
        <p:spPr>
          <a:xfrm>
            <a:off x="361950" y="2552700"/>
            <a:ext cx="7991475" cy="438150"/>
          </a:xfrm>
          <a:prstGeom prst="rect">
            <a:avLst/>
          </a:prstGeom>
          <a:no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38078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200" dirty="0" smtClean="0"/>
              <a:t>3. Next steps</a:t>
            </a:r>
            <a:endParaRPr lang="en-GB" sz="2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66827108"/>
              </p:ext>
            </p:extLst>
          </p:nvPr>
        </p:nvGraphicFramePr>
        <p:xfrm>
          <a:off x="581024" y="1370013"/>
          <a:ext cx="7972426" cy="3725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en-US" dirty="0"/>
              <a:t>Public Hearing – CP on the Draft RTS on Simplified Obligations under the BRRD </a:t>
            </a:r>
          </a:p>
        </p:txBody>
      </p:sp>
      <p:sp>
        <p:nvSpPr>
          <p:cNvPr id="5" name="Slide Number Placeholder 4"/>
          <p:cNvSpPr>
            <a:spLocks noGrp="1"/>
          </p:cNvSpPr>
          <p:nvPr>
            <p:ph type="sldNum" sz="quarter" idx="12"/>
          </p:nvPr>
        </p:nvSpPr>
        <p:spPr/>
        <p:txBody>
          <a:bodyPr/>
          <a:lstStyle/>
          <a:p>
            <a:fld id="{03930D90-B5AE-694C-AF4D-B5392C99196C}" type="slidenum">
              <a:rPr lang="en-US" smtClean="0">
                <a:solidFill>
                  <a:srgbClr val="2F5773"/>
                </a:solidFill>
              </a:rPr>
              <a:pPr/>
              <a:t>18</a:t>
            </a:fld>
            <a:endParaRPr lang="en-US" dirty="0">
              <a:solidFill>
                <a:srgbClr val="2F5773"/>
              </a:solidFill>
            </a:endParaRPr>
          </a:p>
        </p:txBody>
      </p:sp>
    </p:spTree>
    <p:extLst>
      <p:ext uri="{BB962C8B-B14F-4D97-AF65-F5344CB8AC3E}">
        <p14:creationId xmlns:p14="http://schemas.microsoft.com/office/powerpoint/2010/main" val="20534729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422178" y="1065290"/>
            <a:ext cx="8321366" cy="4813613"/>
          </a:xfrm>
          <a:prstGeom prst="rect">
            <a:avLst/>
          </a:prstGeom>
        </p:spPr>
        <p:txBody>
          <a:bodyPr lIns="80147" tIns="40074" rIns="80147" bIns="40074">
            <a:normAutofit/>
          </a:bodyPr>
          <a:lstStyle/>
          <a:p>
            <a:pPr marL="0" lvl="1" indent="0">
              <a:buNone/>
            </a:pPr>
            <a:endParaRPr lang="en-GB" sz="4800" b="1" dirty="0" smtClean="0"/>
          </a:p>
          <a:p>
            <a:pPr marL="0" lvl="1" indent="0" algn="ctr">
              <a:buNone/>
            </a:pPr>
            <a:r>
              <a:rPr lang="en-GB" sz="5400" b="1" dirty="0" smtClean="0"/>
              <a:t>Questions </a:t>
            </a:r>
            <a:endParaRPr lang="en-GB" sz="5400" b="1" dirty="0"/>
          </a:p>
        </p:txBody>
      </p:sp>
      <p:sp>
        <p:nvSpPr>
          <p:cNvPr id="4" name="Slide Number Placeholder 3"/>
          <p:cNvSpPr>
            <a:spLocks noGrp="1"/>
          </p:cNvSpPr>
          <p:nvPr>
            <p:ph type="sldNum" sz="quarter" idx="12"/>
          </p:nvPr>
        </p:nvSpPr>
        <p:spPr/>
        <p:txBody>
          <a:bodyPr/>
          <a:lstStyle/>
          <a:p>
            <a:fld id="{03930D90-B5AE-694C-AF4D-B5392C99196C}" type="slidenum">
              <a:rPr lang="en-US" smtClean="0"/>
              <a:pPr/>
              <a:t>19</a:t>
            </a:fld>
            <a:endParaRPr lang="en-US" dirty="0"/>
          </a:p>
        </p:txBody>
      </p:sp>
    </p:spTree>
    <p:extLst>
      <p:ext uri="{BB962C8B-B14F-4D97-AF65-F5344CB8AC3E}">
        <p14:creationId xmlns:p14="http://schemas.microsoft.com/office/powerpoint/2010/main" val="2728355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Contents</a:t>
            </a:r>
            <a:endParaRPr lang="en-GB" b="1" dirty="0"/>
          </a:p>
        </p:txBody>
      </p:sp>
      <p:sp>
        <p:nvSpPr>
          <p:cNvPr id="3" name="Text Placeholder 2"/>
          <p:cNvSpPr>
            <a:spLocks noGrp="1"/>
          </p:cNvSpPr>
          <p:nvPr>
            <p:ph type="body" sz="quarter" idx="4294967295"/>
          </p:nvPr>
        </p:nvSpPr>
        <p:spPr>
          <a:xfrm>
            <a:off x="422178" y="1065290"/>
            <a:ext cx="8321366" cy="4813613"/>
          </a:xfrm>
          <a:prstGeom prst="rect">
            <a:avLst/>
          </a:prstGeom>
        </p:spPr>
        <p:txBody>
          <a:bodyPr lIns="80147" tIns="40074" rIns="80147" bIns="40074">
            <a:normAutofit/>
          </a:bodyPr>
          <a:lstStyle/>
          <a:p>
            <a:pPr lvl="1"/>
            <a:endParaRPr lang="en-GB" sz="1600" dirty="0"/>
          </a:p>
          <a:p>
            <a:pPr marL="342900" lvl="1" indent="-342900">
              <a:buAutoNum type="arabicParenR"/>
            </a:pPr>
            <a:r>
              <a:rPr lang="en-GB" sz="2400" b="1" dirty="0" smtClean="0"/>
              <a:t>Introduction</a:t>
            </a:r>
          </a:p>
          <a:p>
            <a:pPr marL="342900" lvl="1" indent="-342900">
              <a:buAutoNum type="arabicParenR"/>
            </a:pPr>
            <a:r>
              <a:rPr lang="en-GB" sz="2400" b="1" dirty="0" smtClean="0"/>
              <a:t>Draft RTS on simplified obligations   </a:t>
            </a:r>
          </a:p>
          <a:p>
            <a:pPr marL="342900" lvl="1" indent="-342900">
              <a:buAutoNum type="arabicParenR"/>
            </a:pPr>
            <a:r>
              <a:rPr lang="en-GB" sz="2400" b="1" dirty="0" smtClean="0"/>
              <a:t>Next steps  </a:t>
            </a:r>
            <a:endParaRPr lang="en-GB" sz="2400" b="1" dirty="0"/>
          </a:p>
        </p:txBody>
      </p:sp>
      <p:sp>
        <p:nvSpPr>
          <p:cNvPr id="4" name="Slide Number Placeholder 3"/>
          <p:cNvSpPr>
            <a:spLocks noGrp="1"/>
          </p:cNvSpPr>
          <p:nvPr>
            <p:ph type="sldNum" sz="quarter" idx="12"/>
          </p:nvPr>
        </p:nvSpPr>
        <p:spPr/>
        <p:txBody>
          <a:bodyPr/>
          <a:lstStyle/>
          <a:p>
            <a:fld id="{03930D90-B5AE-694C-AF4D-B5392C99196C}" type="slidenum">
              <a:rPr lang="en-US" smtClean="0"/>
              <a:pPr/>
              <a:t>2</a:t>
            </a:fld>
            <a:endParaRPr lang="en-US" dirty="0"/>
          </a:p>
        </p:txBody>
      </p:sp>
      <p:sp>
        <p:nvSpPr>
          <p:cNvPr id="5" name="Rectangle 4"/>
          <p:cNvSpPr/>
          <p:nvPr/>
        </p:nvSpPr>
        <p:spPr>
          <a:xfrm>
            <a:off x="361950" y="1466850"/>
            <a:ext cx="7991475" cy="438150"/>
          </a:xfrm>
          <a:prstGeom prst="rect">
            <a:avLst/>
          </a:prstGeom>
          <a:no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713321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347931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86828"/>
            <a:ext cx="7343776" cy="555071"/>
          </a:xfrm>
        </p:spPr>
        <p:txBody>
          <a:bodyPr>
            <a:noAutofit/>
          </a:bodyPr>
          <a:lstStyle/>
          <a:p>
            <a:r>
              <a:rPr lang="en-GB" sz="2200" dirty="0"/>
              <a:t>1.1. Draft RTS on simplified obligations - Legal mandate</a:t>
            </a:r>
            <a:endParaRPr lang="en-US" sz="2200" dirty="0"/>
          </a:p>
        </p:txBody>
      </p:sp>
      <p:sp>
        <p:nvSpPr>
          <p:cNvPr id="3" name="Content Placeholder 2"/>
          <p:cNvSpPr>
            <a:spLocks noGrp="1"/>
          </p:cNvSpPr>
          <p:nvPr>
            <p:ph idx="1"/>
          </p:nvPr>
        </p:nvSpPr>
        <p:spPr/>
        <p:txBody>
          <a:bodyPr>
            <a:normAutofit/>
          </a:bodyPr>
          <a:lstStyle/>
          <a:p>
            <a:pPr lvl="1">
              <a:spcAft>
                <a:spcPts val="600"/>
              </a:spcAft>
            </a:pPr>
            <a:r>
              <a:rPr lang="en-GB" sz="1800" dirty="0" smtClean="0"/>
              <a:t>The draft Regulatory Technical Standards (RTS) specifying the criteria for simplified obligations for recovery and resolution planning have been developed according to Article </a:t>
            </a:r>
            <a:r>
              <a:rPr lang="en-GB" sz="1800" dirty="0"/>
              <a:t>4(6) of the </a:t>
            </a:r>
            <a:r>
              <a:rPr lang="en-GB" sz="1800" dirty="0" smtClean="0"/>
              <a:t>BRRD, taking </a:t>
            </a:r>
            <a:r>
              <a:rPr lang="en-GB" sz="1800" dirty="0"/>
              <a:t>into </a:t>
            </a:r>
            <a:r>
              <a:rPr lang="en-GB" sz="1800" dirty="0" smtClean="0"/>
              <a:t>account experience </a:t>
            </a:r>
            <a:r>
              <a:rPr lang="en-GB" sz="1800" dirty="0"/>
              <a:t>acquired in the application of the </a:t>
            </a:r>
            <a:r>
              <a:rPr lang="en-GB" sz="1800" dirty="0" smtClean="0"/>
              <a:t>EBA Guidelines issued on the same topic in June 2015.</a:t>
            </a:r>
          </a:p>
          <a:p>
            <a:pPr lvl="1">
              <a:spcAft>
                <a:spcPts val="600"/>
              </a:spcAft>
            </a:pPr>
            <a:endParaRPr lang="en-GB" sz="1800" dirty="0"/>
          </a:p>
          <a:p>
            <a:pPr lvl="1">
              <a:spcAft>
                <a:spcPts val="600"/>
              </a:spcAft>
            </a:pPr>
            <a:endParaRPr lang="en-GB" sz="1800" dirty="0" smtClean="0"/>
          </a:p>
          <a:p>
            <a:pPr lvl="1">
              <a:spcAft>
                <a:spcPts val="600"/>
              </a:spcAft>
            </a:pPr>
            <a:endParaRPr lang="en-GB" sz="1800" dirty="0" smtClean="0"/>
          </a:p>
          <a:p>
            <a:pPr lvl="1"/>
            <a:endParaRPr lang="en-GB" sz="1800" b="1" dirty="0" smtClean="0"/>
          </a:p>
          <a:p>
            <a:pPr marL="447675" lvl="1" indent="-268288">
              <a:tabLst>
                <a:tab pos="447675" algn="l"/>
                <a:tab pos="625475" algn="l"/>
              </a:tabLst>
            </a:pPr>
            <a:endParaRPr lang="en-GB" dirty="0"/>
          </a:p>
          <a:p>
            <a:endParaRPr lang="en-US" dirty="0" smtClean="0"/>
          </a:p>
        </p:txBody>
      </p:sp>
      <p:sp>
        <p:nvSpPr>
          <p:cNvPr id="5" name="Footer Placeholder 4"/>
          <p:cNvSpPr>
            <a:spLocks noGrp="1"/>
          </p:cNvSpPr>
          <p:nvPr>
            <p:ph type="ftr" sz="quarter" idx="11"/>
          </p:nvPr>
        </p:nvSpPr>
        <p:spPr/>
        <p:txBody>
          <a:bodyPr/>
          <a:lstStyle/>
          <a:p>
            <a:r>
              <a:rPr lang="en-US" dirty="0" smtClean="0"/>
              <a:t>Public Hearing – CP on the Draft RTS on Simplified </a:t>
            </a:r>
            <a:r>
              <a:rPr lang="en-US" dirty="0"/>
              <a:t>Obligations under the BRRD </a:t>
            </a:r>
          </a:p>
        </p:txBody>
      </p:sp>
      <p:sp>
        <p:nvSpPr>
          <p:cNvPr id="6" name="Slide Number Placeholder 5"/>
          <p:cNvSpPr>
            <a:spLocks noGrp="1"/>
          </p:cNvSpPr>
          <p:nvPr>
            <p:ph type="sldNum" sz="quarter" idx="12"/>
          </p:nvPr>
        </p:nvSpPr>
        <p:spPr/>
        <p:txBody>
          <a:bodyPr/>
          <a:lstStyle/>
          <a:p>
            <a:fld id="{03930D90-B5AE-694C-AF4D-B5392C99196C}" type="slidenum">
              <a:rPr lang="en-US" smtClean="0">
                <a:solidFill>
                  <a:srgbClr val="2F5773"/>
                </a:solidFill>
              </a:rPr>
              <a:pPr/>
              <a:t>3</a:t>
            </a:fld>
            <a:endParaRPr lang="en-US" dirty="0">
              <a:solidFill>
                <a:srgbClr val="2F5773"/>
              </a:solidFill>
            </a:endParaRPr>
          </a:p>
        </p:txBody>
      </p:sp>
      <p:sp>
        <p:nvSpPr>
          <p:cNvPr id="7" name="Rectangle 6"/>
          <p:cNvSpPr/>
          <p:nvPr/>
        </p:nvSpPr>
        <p:spPr>
          <a:xfrm>
            <a:off x="1152525" y="3276600"/>
            <a:ext cx="1571625" cy="1838325"/>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lvl="2" algn="ctr"/>
            <a:r>
              <a:rPr lang="en-GB" sz="1600" b="1" dirty="0" smtClean="0">
                <a:solidFill>
                  <a:schemeClr val="tx1">
                    <a:lumMod val="65000"/>
                    <a:lumOff val="35000"/>
                  </a:schemeClr>
                </a:solidFill>
              </a:rPr>
              <a:t>GL </a:t>
            </a:r>
            <a:br>
              <a:rPr lang="en-GB" sz="1600" b="1" dirty="0" smtClean="0">
                <a:solidFill>
                  <a:schemeClr val="tx1">
                    <a:lumMod val="65000"/>
                    <a:lumOff val="35000"/>
                  </a:schemeClr>
                </a:solidFill>
              </a:rPr>
            </a:br>
            <a:r>
              <a:rPr lang="en-GB" sz="1600" b="1" dirty="0" smtClean="0">
                <a:solidFill>
                  <a:schemeClr val="tx1">
                    <a:lumMod val="65000"/>
                    <a:lumOff val="35000"/>
                  </a:schemeClr>
                </a:solidFill>
              </a:rPr>
              <a:t>on simplified </a:t>
            </a:r>
            <a:r>
              <a:rPr lang="en-GB" sz="1600" b="1" dirty="0">
                <a:solidFill>
                  <a:schemeClr val="tx1">
                    <a:lumMod val="65000"/>
                    <a:lumOff val="35000"/>
                  </a:schemeClr>
                </a:solidFill>
              </a:rPr>
              <a:t>obligations </a:t>
            </a:r>
            <a:endParaRPr lang="en-GB" sz="1600" b="1" dirty="0" smtClean="0">
              <a:solidFill>
                <a:schemeClr val="tx1">
                  <a:lumMod val="65000"/>
                  <a:lumOff val="35000"/>
                </a:schemeClr>
              </a:solidFill>
            </a:endParaRPr>
          </a:p>
          <a:p>
            <a:pPr marL="0" lvl="2" algn="ctr"/>
            <a:endParaRPr lang="en-GB" sz="1600" b="1" dirty="0">
              <a:solidFill>
                <a:schemeClr val="tx1">
                  <a:lumMod val="65000"/>
                  <a:lumOff val="35000"/>
                </a:schemeClr>
              </a:solidFill>
            </a:endParaRPr>
          </a:p>
          <a:p>
            <a:pPr marL="0" lvl="2" algn="ctr"/>
            <a:r>
              <a:rPr lang="en-GB" sz="1600" dirty="0" smtClean="0">
                <a:solidFill>
                  <a:schemeClr val="tx1">
                    <a:lumMod val="65000"/>
                    <a:lumOff val="35000"/>
                  </a:schemeClr>
                </a:solidFill>
              </a:rPr>
              <a:t>(Article </a:t>
            </a:r>
            <a:r>
              <a:rPr lang="en-GB" sz="1600" dirty="0">
                <a:solidFill>
                  <a:schemeClr val="tx1">
                    <a:lumMod val="65000"/>
                    <a:lumOff val="35000"/>
                  </a:schemeClr>
                </a:solidFill>
              </a:rPr>
              <a:t>4(5) </a:t>
            </a:r>
            <a:r>
              <a:rPr lang="en-GB" sz="1600" dirty="0" smtClean="0">
                <a:solidFill>
                  <a:schemeClr val="tx1">
                    <a:lumMod val="65000"/>
                    <a:lumOff val="35000"/>
                  </a:schemeClr>
                </a:solidFill>
              </a:rPr>
              <a:t/>
            </a:r>
            <a:br>
              <a:rPr lang="en-GB" sz="1600" dirty="0" smtClean="0">
                <a:solidFill>
                  <a:schemeClr val="tx1">
                    <a:lumMod val="65000"/>
                    <a:lumOff val="35000"/>
                  </a:schemeClr>
                </a:solidFill>
              </a:rPr>
            </a:br>
            <a:r>
              <a:rPr lang="en-GB" sz="1600" dirty="0" smtClean="0">
                <a:solidFill>
                  <a:schemeClr val="tx1">
                    <a:lumMod val="65000"/>
                    <a:lumOff val="35000"/>
                  </a:schemeClr>
                </a:solidFill>
              </a:rPr>
              <a:t>of the BRRD)</a:t>
            </a:r>
          </a:p>
        </p:txBody>
      </p:sp>
      <p:sp>
        <p:nvSpPr>
          <p:cNvPr id="8" name="Rectangle 7"/>
          <p:cNvSpPr/>
          <p:nvPr/>
        </p:nvSpPr>
        <p:spPr>
          <a:xfrm>
            <a:off x="6229350" y="3276599"/>
            <a:ext cx="1571625" cy="1838325"/>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lvl="2" algn="ctr"/>
            <a:r>
              <a:rPr lang="en-GB" sz="1600" b="1" dirty="0" smtClean="0">
                <a:solidFill>
                  <a:schemeClr val="tx1">
                    <a:lumMod val="65000"/>
                    <a:lumOff val="35000"/>
                  </a:schemeClr>
                </a:solidFill>
              </a:rPr>
              <a:t>RTS </a:t>
            </a:r>
            <a:br>
              <a:rPr lang="en-GB" sz="1600" b="1" dirty="0" smtClean="0">
                <a:solidFill>
                  <a:schemeClr val="tx1">
                    <a:lumMod val="65000"/>
                    <a:lumOff val="35000"/>
                  </a:schemeClr>
                </a:solidFill>
              </a:rPr>
            </a:br>
            <a:r>
              <a:rPr lang="en-GB" sz="1600" b="1" dirty="0" smtClean="0">
                <a:solidFill>
                  <a:schemeClr val="tx1">
                    <a:lumMod val="65000"/>
                    <a:lumOff val="35000"/>
                  </a:schemeClr>
                </a:solidFill>
              </a:rPr>
              <a:t>on simplified obligations</a:t>
            </a:r>
          </a:p>
          <a:p>
            <a:pPr marL="0" lvl="2" algn="ctr"/>
            <a:endParaRPr lang="en-GB" sz="1600" b="1" dirty="0" smtClean="0">
              <a:solidFill>
                <a:schemeClr val="tx1">
                  <a:lumMod val="65000"/>
                  <a:lumOff val="35000"/>
                </a:schemeClr>
              </a:solidFill>
            </a:endParaRPr>
          </a:p>
          <a:p>
            <a:pPr marL="0" lvl="2" algn="ctr"/>
            <a:r>
              <a:rPr lang="en-GB" sz="1600" dirty="0" smtClean="0">
                <a:solidFill>
                  <a:schemeClr val="tx1">
                    <a:lumMod val="65000"/>
                    <a:lumOff val="35000"/>
                  </a:schemeClr>
                </a:solidFill>
              </a:rPr>
              <a:t>(Article 4(6) </a:t>
            </a:r>
            <a:br>
              <a:rPr lang="en-GB" sz="1600" dirty="0" smtClean="0">
                <a:solidFill>
                  <a:schemeClr val="tx1">
                    <a:lumMod val="65000"/>
                    <a:lumOff val="35000"/>
                  </a:schemeClr>
                </a:solidFill>
              </a:rPr>
            </a:br>
            <a:r>
              <a:rPr lang="en-GB" sz="1600" dirty="0" smtClean="0">
                <a:solidFill>
                  <a:schemeClr val="tx1">
                    <a:lumMod val="65000"/>
                    <a:lumOff val="35000"/>
                  </a:schemeClr>
                </a:solidFill>
              </a:rPr>
              <a:t>of the BRRD)</a:t>
            </a:r>
            <a:endParaRPr lang="en-GB" sz="1600" dirty="0">
              <a:solidFill>
                <a:schemeClr val="tx1">
                  <a:lumMod val="65000"/>
                  <a:lumOff val="35000"/>
                </a:schemeClr>
              </a:solidFill>
            </a:endParaRPr>
          </a:p>
        </p:txBody>
      </p:sp>
      <p:sp>
        <p:nvSpPr>
          <p:cNvPr id="9" name="Rectangle 8"/>
          <p:cNvSpPr/>
          <p:nvPr/>
        </p:nvSpPr>
        <p:spPr>
          <a:xfrm>
            <a:off x="2952751" y="3276600"/>
            <a:ext cx="3057524" cy="1838325"/>
          </a:xfrm>
          <a:prstGeom prst="rect">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algn="ctr"/>
            <a:r>
              <a:rPr lang="en-GB" sz="1600" b="1" dirty="0" smtClean="0">
                <a:solidFill>
                  <a:schemeClr val="tx1">
                    <a:lumMod val="65000"/>
                    <a:lumOff val="35000"/>
                  </a:schemeClr>
                </a:solidFill>
              </a:rPr>
              <a:t>Reporting from national authorities to the EBA </a:t>
            </a:r>
            <a:br>
              <a:rPr lang="en-GB" sz="1600" b="1" dirty="0" smtClean="0">
                <a:solidFill>
                  <a:schemeClr val="tx1">
                    <a:lumMod val="65000"/>
                    <a:lumOff val="35000"/>
                  </a:schemeClr>
                </a:solidFill>
              </a:rPr>
            </a:br>
            <a:r>
              <a:rPr lang="en-GB" sz="1600" b="1" dirty="0" smtClean="0">
                <a:solidFill>
                  <a:schemeClr val="tx1">
                    <a:lumMod val="65000"/>
                    <a:lumOff val="35000"/>
                  </a:schemeClr>
                </a:solidFill>
              </a:rPr>
              <a:t>on their application of simplified obligations and waivers </a:t>
            </a:r>
            <a:r>
              <a:rPr lang="en-GB" sz="1600" dirty="0" smtClean="0">
                <a:solidFill>
                  <a:schemeClr val="tx1">
                    <a:lumMod val="65000"/>
                    <a:lumOff val="35000"/>
                  </a:schemeClr>
                </a:solidFill>
              </a:rPr>
              <a:t/>
            </a:r>
            <a:br>
              <a:rPr lang="en-GB" sz="1600" dirty="0" smtClean="0">
                <a:solidFill>
                  <a:schemeClr val="tx1">
                    <a:lumMod val="65000"/>
                    <a:lumOff val="35000"/>
                  </a:schemeClr>
                </a:solidFill>
              </a:rPr>
            </a:br>
            <a:endParaRPr lang="en-GB" sz="1600" dirty="0" smtClean="0">
              <a:solidFill>
                <a:schemeClr val="tx1">
                  <a:lumMod val="65000"/>
                  <a:lumOff val="35000"/>
                </a:schemeClr>
              </a:solidFill>
            </a:endParaRPr>
          </a:p>
          <a:p>
            <a:pPr marL="0" lvl="2" algn="ctr"/>
            <a:r>
              <a:rPr lang="en-GB" sz="1600" dirty="0" smtClean="0">
                <a:solidFill>
                  <a:schemeClr val="tx1">
                    <a:lumMod val="65000"/>
                    <a:lumOff val="35000"/>
                  </a:schemeClr>
                </a:solidFill>
              </a:rPr>
              <a:t>(Article 4(7) of the BRRD) </a:t>
            </a:r>
            <a:endParaRPr lang="en-GB" sz="1600" dirty="0">
              <a:solidFill>
                <a:schemeClr val="tx1">
                  <a:lumMod val="65000"/>
                  <a:lumOff val="35000"/>
                </a:schemeClr>
              </a:solidFill>
            </a:endParaRPr>
          </a:p>
        </p:txBody>
      </p:sp>
      <p:sp>
        <p:nvSpPr>
          <p:cNvPr id="10" name="Right Arrow 9"/>
          <p:cNvSpPr/>
          <p:nvPr/>
        </p:nvSpPr>
        <p:spPr>
          <a:xfrm>
            <a:off x="1152525" y="5200650"/>
            <a:ext cx="7296150" cy="708572"/>
          </a:xfrm>
          <a:prstGeom prst="rightArrow">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t>Increasing convergence based on experience in the GL’s application</a:t>
            </a:r>
            <a:endParaRPr lang="en-GB" b="1" dirty="0"/>
          </a:p>
        </p:txBody>
      </p:sp>
      <p:sp>
        <p:nvSpPr>
          <p:cNvPr id="12" name="Rectangle 11"/>
          <p:cNvSpPr/>
          <p:nvPr/>
        </p:nvSpPr>
        <p:spPr>
          <a:xfrm>
            <a:off x="1152524" y="2798208"/>
            <a:ext cx="1571625" cy="38314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algn="ctr"/>
            <a:r>
              <a:rPr lang="en-GB" sz="1600" b="1" dirty="0" smtClean="0">
                <a:solidFill>
                  <a:schemeClr val="tx1">
                    <a:lumMod val="65000"/>
                    <a:lumOff val="35000"/>
                  </a:schemeClr>
                </a:solidFill>
              </a:rPr>
              <a:t>June 2015</a:t>
            </a:r>
            <a:endParaRPr lang="en-GB" sz="1600" b="1" dirty="0">
              <a:solidFill>
                <a:schemeClr val="tx1">
                  <a:lumMod val="65000"/>
                  <a:lumOff val="35000"/>
                </a:schemeClr>
              </a:solidFill>
            </a:endParaRPr>
          </a:p>
        </p:txBody>
      </p:sp>
      <p:sp>
        <p:nvSpPr>
          <p:cNvPr id="13" name="Rectangle 12"/>
          <p:cNvSpPr/>
          <p:nvPr/>
        </p:nvSpPr>
        <p:spPr>
          <a:xfrm>
            <a:off x="6229350" y="2786541"/>
            <a:ext cx="1571625" cy="38314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algn="ctr"/>
            <a:r>
              <a:rPr lang="en-GB" sz="1600" b="1" dirty="0" smtClean="0">
                <a:solidFill>
                  <a:schemeClr val="tx1">
                    <a:lumMod val="65000"/>
                    <a:lumOff val="35000"/>
                  </a:schemeClr>
                </a:solidFill>
              </a:rPr>
              <a:t>December </a:t>
            </a:r>
            <a:r>
              <a:rPr lang="en-GB" sz="1600" b="1" dirty="0" smtClean="0">
                <a:solidFill>
                  <a:schemeClr val="tx1">
                    <a:lumMod val="65000"/>
                    <a:lumOff val="35000"/>
                  </a:schemeClr>
                </a:solidFill>
              </a:rPr>
              <a:t>2017</a:t>
            </a:r>
            <a:endParaRPr lang="en-GB" sz="1600" b="1" dirty="0">
              <a:solidFill>
                <a:schemeClr val="tx1">
                  <a:lumMod val="65000"/>
                  <a:lumOff val="35000"/>
                </a:schemeClr>
              </a:solidFill>
            </a:endParaRPr>
          </a:p>
        </p:txBody>
      </p:sp>
      <p:sp>
        <p:nvSpPr>
          <p:cNvPr id="14" name="Rectangle 13"/>
          <p:cNvSpPr/>
          <p:nvPr/>
        </p:nvSpPr>
        <p:spPr>
          <a:xfrm>
            <a:off x="2943225" y="2786541"/>
            <a:ext cx="3076575" cy="38314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algn="ctr"/>
            <a:r>
              <a:rPr lang="en-GB" sz="1600" b="1" dirty="0" smtClean="0">
                <a:solidFill>
                  <a:schemeClr val="tx1">
                    <a:lumMod val="65000"/>
                    <a:lumOff val="35000"/>
                  </a:schemeClr>
                </a:solidFill>
              </a:rPr>
              <a:t>June 2016 and June 2017</a:t>
            </a:r>
            <a:endParaRPr lang="en-GB" sz="1600" b="1" dirty="0">
              <a:solidFill>
                <a:schemeClr val="tx1">
                  <a:lumMod val="65000"/>
                  <a:lumOff val="35000"/>
                </a:schemeClr>
              </a:solidFill>
            </a:endParaRPr>
          </a:p>
        </p:txBody>
      </p:sp>
    </p:spTree>
    <p:extLst>
      <p:ext uri="{BB962C8B-B14F-4D97-AF65-F5344CB8AC3E}">
        <p14:creationId xmlns:p14="http://schemas.microsoft.com/office/powerpoint/2010/main" val="23962486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200" dirty="0" smtClean="0"/>
              <a:t>1.2. Simplified obligations under the BRRD </a:t>
            </a:r>
            <a:endParaRPr lang="en-US" sz="2200" dirty="0"/>
          </a:p>
        </p:txBody>
      </p:sp>
      <p:sp>
        <p:nvSpPr>
          <p:cNvPr id="3" name="Content Placeholder 2"/>
          <p:cNvSpPr>
            <a:spLocks noGrp="1"/>
          </p:cNvSpPr>
          <p:nvPr>
            <p:ph idx="1"/>
          </p:nvPr>
        </p:nvSpPr>
        <p:spPr/>
        <p:txBody>
          <a:bodyPr>
            <a:normAutofit/>
          </a:bodyPr>
          <a:lstStyle/>
          <a:p>
            <a:pPr>
              <a:spcBef>
                <a:spcPts val="0"/>
              </a:spcBef>
              <a:spcAft>
                <a:spcPts val="600"/>
              </a:spcAft>
            </a:pPr>
            <a:r>
              <a:rPr lang="en-GB" sz="1800" dirty="0" smtClean="0"/>
              <a:t>According to Article 4(1) of the BRRD, having </a:t>
            </a:r>
            <a:r>
              <a:rPr lang="en-GB" sz="1800" dirty="0"/>
              <a:t>regard to the </a:t>
            </a:r>
            <a:r>
              <a:rPr lang="en-GB" sz="1800" dirty="0" smtClean="0"/>
              <a:t>eligibility criteria for simplified obligations, Member States shall </a:t>
            </a:r>
            <a:r>
              <a:rPr lang="en-GB" sz="1800" dirty="0"/>
              <a:t>ensure that competent and resolution authorities determine: </a:t>
            </a:r>
          </a:p>
          <a:p>
            <a:pPr marL="447675" lvl="1" indent="-268288">
              <a:spcBef>
                <a:spcPts val="0"/>
              </a:spcBef>
              <a:spcAft>
                <a:spcPts val="600"/>
              </a:spcAft>
              <a:tabLst>
                <a:tab pos="447675" algn="l"/>
                <a:tab pos="625475" algn="l"/>
              </a:tabLst>
            </a:pPr>
            <a:r>
              <a:rPr lang="en-GB" sz="1800" u="sng" dirty="0" smtClean="0"/>
              <a:t>contents </a:t>
            </a:r>
            <a:r>
              <a:rPr lang="en-GB" sz="1800" u="sng" dirty="0"/>
              <a:t>and details </a:t>
            </a:r>
            <a:r>
              <a:rPr lang="en-GB" sz="1800" dirty="0"/>
              <a:t>of recovery and resolution </a:t>
            </a:r>
            <a:r>
              <a:rPr lang="en-GB" sz="1800" dirty="0" smtClean="0"/>
              <a:t>plans; </a:t>
            </a:r>
            <a:endParaRPr lang="en-GB" sz="1800" dirty="0"/>
          </a:p>
          <a:p>
            <a:pPr marL="447675" lvl="1" indent="-268288">
              <a:spcBef>
                <a:spcPts val="0"/>
              </a:spcBef>
              <a:spcAft>
                <a:spcPts val="600"/>
              </a:spcAft>
              <a:tabLst>
                <a:tab pos="447675" algn="l"/>
                <a:tab pos="625475" algn="l"/>
              </a:tabLst>
            </a:pPr>
            <a:r>
              <a:rPr lang="en-GB" sz="1800" u="sng" dirty="0" smtClean="0"/>
              <a:t>date </a:t>
            </a:r>
            <a:r>
              <a:rPr lang="en-GB" sz="1800" dirty="0"/>
              <a:t>by which the </a:t>
            </a:r>
            <a:r>
              <a:rPr lang="en-GB" sz="1800" u="sng" dirty="0"/>
              <a:t>first recovery and resolution plans</a:t>
            </a:r>
            <a:r>
              <a:rPr lang="en-GB" sz="1800" dirty="0"/>
              <a:t> are to be drawn up and the </a:t>
            </a:r>
            <a:r>
              <a:rPr lang="en-GB" sz="1800" u="sng" dirty="0"/>
              <a:t>frequency for updating </a:t>
            </a:r>
            <a:r>
              <a:rPr lang="en-GB" sz="1800" dirty="0"/>
              <a:t>recovery and resolution </a:t>
            </a:r>
            <a:r>
              <a:rPr lang="en-GB" sz="1800" dirty="0" smtClean="0"/>
              <a:t>plans; </a:t>
            </a:r>
            <a:endParaRPr lang="en-GB" sz="1800" dirty="0"/>
          </a:p>
          <a:p>
            <a:pPr marL="447675" lvl="1" indent="-268288">
              <a:spcBef>
                <a:spcPts val="0"/>
              </a:spcBef>
              <a:spcAft>
                <a:spcPts val="600"/>
              </a:spcAft>
              <a:tabLst>
                <a:tab pos="447675" algn="l"/>
                <a:tab pos="625475" algn="l"/>
              </a:tabLst>
            </a:pPr>
            <a:r>
              <a:rPr lang="en-GB" sz="1800" u="sng" dirty="0" smtClean="0"/>
              <a:t>contents </a:t>
            </a:r>
            <a:r>
              <a:rPr lang="en-GB" sz="1800" u="sng" dirty="0"/>
              <a:t>and details of the information </a:t>
            </a:r>
            <a:r>
              <a:rPr lang="en-GB" sz="1800" dirty="0"/>
              <a:t>required from institutions </a:t>
            </a:r>
            <a:r>
              <a:rPr lang="en-GB" sz="1800" dirty="0" smtClean="0"/>
              <a:t>for the purpose of recovery and resolution planning; </a:t>
            </a:r>
          </a:p>
          <a:p>
            <a:pPr marL="447675" lvl="1" indent="-268288">
              <a:spcBef>
                <a:spcPts val="0"/>
              </a:spcBef>
              <a:spcAft>
                <a:spcPts val="600"/>
              </a:spcAft>
              <a:tabLst>
                <a:tab pos="447675" algn="l"/>
                <a:tab pos="625475" algn="l"/>
              </a:tabLst>
            </a:pPr>
            <a:r>
              <a:rPr lang="en-GB" sz="1800" u="sng" dirty="0" smtClean="0"/>
              <a:t>level </a:t>
            </a:r>
            <a:r>
              <a:rPr lang="en-GB" sz="1800" u="sng" dirty="0"/>
              <a:t>of detail for the assessment of </a:t>
            </a:r>
            <a:r>
              <a:rPr lang="en-GB" sz="1800" u="sng" dirty="0" smtClean="0"/>
              <a:t>resolvability</a:t>
            </a:r>
            <a:r>
              <a:rPr lang="en-GB" sz="1800" dirty="0" smtClean="0"/>
              <a:t>. </a:t>
            </a:r>
            <a:endParaRPr lang="en-GB" sz="1800" b="1" dirty="0" smtClean="0"/>
          </a:p>
          <a:p>
            <a:pPr lvl="1"/>
            <a:endParaRPr lang="en-GB" dirty="0"/>
          </a:p>
          <a:p>
            <a:endParaRPr lang="en-US" dirty="0" smtClean="0"/>
          </a:p>
        </p:txBody>
      </p:sp>
      <p:sp>
        <p:nvSpPr>
          <p:cNvPr id="5" name="Footer Placeholder 4"/>
          <p:cNvSpPr>
            <a:spLocks noGrp="1"/>
          </p:cNvSpPr>
          <p:nvPr>
            <p:ph type="ftr" sz="quarter" idx="11"/>
          </p:nvPr>
        </p:nvSpPr>
        <p:spPr/>
        <p:txBody>
          <a:bodyPr/>
          <a:lstStyle/>
          <a:p>
            <a:r>
              <a:rPr lang="en-US" dirty="0"/>
              <a:t>Public Hearing – CP on the Draft RTS on Simplified Obligations under the BRRD </a:t>
            </a:r>
          </a:p>
        </p:txBody>
      </p:sp>
      <p:sp>
        <p:nvSpPr>
          <p:cNvPr id="6" name="Slide Number Placeholder 5"/>
          <p:cNvSpPr>
            <a:spLocks noGrp="1"/>
          </p:cNvSpPr>
          <p:nvPr>
            <p:ph type="sldNum" sz="quarter" idx="12"/>
          </p:nvPr>
        </p:nvSpPr>
        <p:spPr/>
        <p:txBody>
          <a:bodyPr/>
          <a:lstStyle/>
          <a:p>
            <a:fld id="{03930D90-B5AE-694C-AF4D-B5392C99196C}" type="slidenum">
              <a:rPr lang="en-US" smtClean="0">
                <a:solidFill>
                  <a:srgbClr val="2F5773"/>
                </a:solidFill>
              </a:rPr>
              <a:pPr/>
              <a:t>4</a:t>
            </a:fld>
            <a:endParaRPr lang="en-US" dirty="0">
              <a:solidFill>
                <a:srgbClr val="2F5773"/>
              </a:solidFill>
            </a:endParaRPr>
          </a:p>
        </p:txBody>
      </p:sp>
      <p:sp>
        <p:nvSpPr>
          <p:cNvPr id="4" name="Rectangle 3"/>
          <p:cNvSpPr/>
          <p:nvPr/>
        </p:nvSpPr>
        <p:spPr>
          <a:xfrm>
            <a:off x="1152937" y="4556524"/>
            <a:ext cx="3051313" cy="1461053"/>
          </a:xfrm>
          <a:prstGeom prst="rect">
            <a:avLst/>
          </a:prstGeom>
          <a:solidFill>
            <a:schemeClr val="bg1">
              <a:lumMod val="85000"/>
            </a:schemeClr>
          </a:solidFill>
          <a:ln w="50800">
            <a:noFill/>
          </a:ln>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GB" b="1" dirty="0">
                <a:solidFill>
                  <a:schemeClr val="tx1">
                    <a:lumMod val="65000"/>
                    <a:lumOff val="35000"/>
                  </a:schemeClr>
                </a:solidFill>
              </a:rPr>
              <a:t>Competent </a:t>
            </a:r>
            <a:r>
              <a:rPr lang="en-GB" b="1" dirty="0" smtClean="0">
                <a:solidFill>
                  <a:schemeClr val="tx1">
                    <a:lumMod val="65000"/>
                    <a:lumOff val="35000"/>
                  </a:schemeClr>
                </a:solidFill>
              </a:rPr>
              <a:t>authorities</a:t>
            </a:r>
          </a:p>
          <a:p>
            <a:pPr algn="ctr"/>
            <a:r>
              <a:rPr lang="en-GB" dirty="0" smtClean="0">
                <a:solidFill>
                  <a:schemeClr val="tx1">
                    <a:lumMod val="65000"/>
                    <a:lumOff val="35000"/>
                  </a:schemeClr>
                </a:solidFill>
              </a:rPr>
              <a:t>(</a:t>
            </a:r>
            <a:r>
              <a:rPr lang="en-GB" dirty="0">
                <a:solidFill>
                  <a:schemeClr val="tx1">
                    <a:lumMod val="65000"/>
                    <a:lumOff val="35000"/>
                  </a:schemeClr>
                </a:solidFill>
              </a:rPr>
              <a:t>simplified obligations </a:t>
            </a:r>
            <a:r>
              <a:rPr lang="en-GB" dirty="0" smtClean="0">
                <a:solidFill>
                  <a:schemeClr val="tx1">
                    <a:lumMod val="65000"/>
                    <a:lumOff val="35000"/>
                  </a:schemeClr>
                </a:solidFill>
              </a:rPr>
              <a:t/>
            </a:r>
            <a:br>
              <a:rPr lang="en-GB" dirty="0" smtClean="0">
                <a:solidFill>
                  <a:schemeClr val="tx1">
                    <a:lumMod val="65000"/>
                    <a:lumOff val="35000"/>
                  </a:schemeClr>
                </a:solidFill>
              </a:rPr>
            </a:br>
            <a:r>
              <a:rPr lang="en-GB" dirty="0" smtClean="0">
                <a:solidFill>
                  <a:schemeClr val="tx1">
                    <a:lumMod val="65000"/>
                    <a:lumOff val="35000"/>
                  </a:schemeClr>
                </a:solidFill>
              </a:rPr>
              <a:t>for </a:t>
            </a:r>
            <a:r>
              <a:rPr lang="en-GB" dirty="0">
                <a:solidFill>
                  <a:schemeClr val="tx1">
                    <a:lumMod val="65000"/>
                    <a:lumOff val="35000"/>
                  </a:schemeClr>
                </a:solidFill>
              </a:rPr>
              <a:t>recovery planning)</a:t>
            </a:r>
          </a:p>
        </p:txBody>
      </p:sp>
      <p:sp>
        <p:nvSpPr>
          <p:cNvPr id="7" name="Rectangle 6"/>
          <p:cNvSpPr/>
          <p:nvPr/>
        </p:nvSpPr>
        <p:spPr>
          <a:xfrm>
            <a:off x="4605130" y="4549896"/>
            <a:ext cx="3051313" cy="1461053"/>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GB" b="1" dirty="0" smtClean="0">
                <a:solidFill>
                  <a:schemeClr val="tx1">
                    <a:lumMod val="65000"/>
                    <a:lumOff val="35000"/>
                  </a:schemeClr>
                </a:solidFill>
              </a:rPr>
              <a:t>Resolution authorities</a:t>
            </a:r>
          </a:p>
          <a:p>
            <a:pPr algn="ctr"/>
            <a:r>
              <a:rPr lang="en-GB" dirty="0" smtClean="0">
                <a:solidFill>
                  <a:schemeClr val="tx1">
                    <a:lumMod val="65000"/>
                    <a:lumOff val="35000"/>
                  </a:schemeClr>
                </a:solidFill>
              </a:rPr>
              <a:t>(</a:t>
            </a:r>
            <a:r>
              <a:rPr lang="en-GB" dirty="0">
                <a:solidFill>
                  <a:schemeClr val="tx1">
                    <a:lumMod val="65000"/>
                    <a:lumOff val="35000"/>
                  </a:schemeClr>
                </a:solidFill>
              </a:rPr>
              <a:t>simplified obligations </a:t>
            </a:r>
            <a:r>
              <a:rPr lang="en-GB" dirty="0" smtClean="0">
                <a:solidFill>
                  <a:schemeClr val="tx1">
                    <a:lumMod val="65000"/>
                    <a:lumOff val="35000"/>
                  </a:schemeClr>
                </a:solidFill>
              </a:rPr>
              <a:t/>
            </a:r>
            <a:br>
              <a:rPr lang="en-GB" dirty="0" smtClean="0">
                <a:solidFill>
                  <a:schemeClr val="tx1">
                    <a:lumMod val="65000"/>
                    <a:lumOff val="35000"/>
                  </a:schemeClr>
                </a:solidFill>
              </a:rPr>
            </a:br>
            <a:r>
              <a:rPr lang="en-GB" dirty="0" smtClean="0">
                <a:solidFill>
                  <a:schemeClr val="tx1">
                    <a:lumMod val="65000"/>
                    <a:lumOff val="35000"/>
                  </a:schemeClr>
                </a:solidFill>
              </a:rPr>
              <a:t>for resolution planning</a:t>
            </a:r>
            <a:r>
              <a:rPr lang="en-GB" dirty="0">
                <a:solidFill>
                  <a:schemeClr val="tx1">
                    <a:lumMod val="65000"/>
                    <a:lumOff val="35000"/>
                  </a:schemeClr>
                </a:solidFill>
              </a:rPr>
              <a:t>)</a:t>
            </a:r>
          </a:p>
        </p:txBody>
      </p:sp>
    </p:spTree>
    <p:extLst>
      <p:ext uri="{BB962C8B-B14F-4D97-AF65-F5344CB8AC3E}">
        <p14:creationId xmlns:p14="http://schemas.microsoft.com/office/powerpoint/2010/main" val="2673501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200" dirty="0" smtClean="0"/>
              <a:t>1.3. Specification of eligibility criteria</a:t>
            </a:r>
            <a:endParaRPr lang="en-US" sz="2200" dirty="0"/>
          </a:p>
        </p:txBody>
      </p:sp>
      <p:sp>
        <p:nvSpPr>
          <p:cNvPr id="3" name="Content Placeholder 2"/>
          <p:cNvSpPr>
            <a:spLocks noGrp="1"/>
          </p:cNvSpPr>
          <p:nvPr>
            <p:ph idx="1"/>
          </p:nvPr>
        </p:nvSpPr>
        <p:spPr>
          <a:xfrm>
            <a:off x="457200" y="1347345"/>
            <a:ext cx="8229600" cy="4900825"/>
          </a:xfrm>
        </p:spPr>
        <p:txBody>
          <a:bodyPr>
            <a:normAutofit/>
          </a:bodyPr>
          <a:lstStyle/>
          <a:p>
            <a:pPr marL="449263" lvl="1" indent="-177800"/>
            <a:endParaRPr lang="en-US" sz="1800" dirty="0" smtClean="0"/>
          </a:p>
          <a:p>
            <a:pPr lvl="1"/>
            <a:endParaRPr lang="en-US" dirty="0"/>
          </a:p>
        </p:txBody>
      </p:sp>
      <p:sp>
        <p:nvSpPr>
          <p:cNvPr id="6" name="Slide Number Placeholder 5"/>
          <p:cNvSpPr>
            <a:spLocks noGrp="1"/>
          </p:cNvSpPr>
          <p:nvPr>
            <p:ph type="sldNum" sz="quarter" idx="12"/>
          </p:nvPr>
        </p:nvSpPr>
        <p:spPr/>
        <p:txBody>
          <a:bodyPr/>
          <a:lstStyle/>
          <a:p>
            <a:fld id="{03930D90-B5AE-694C-AF4D-B5392C99196C}" type="slidenum">
              <a:rPr lang="en-US" smtClean="0"/>
              <a:pPr/>
              <a:t>5</a:t>
            </a:fld>
            <a:endParaRPr lang="en-US" dirty="0"/>
          </a:p>
        </p:txBody>
      </p:sp>
      <p:sp>
        <p:nvSpPr>
          <p:cNvPr id="12" name="TextBox 11"/>
          <p:cNvSpPr txBox="1"/>
          <p:nvPr/>
        </p:nvSpPr>
        <p:spPr>
          <a:xfrm>
            <a:off x="614081" y="1337820"/>
            <a:ext cx="8072719" cy="707886"/>
          </a:xfrm>
          <a:prstGeom prst="rect">
            <a:avLst/>
          </a:prstGeom>
          <a:solidFill>
            <a:srgbClr val="48748F"/>
          </a:solidFill>
        </p:spPr>
        <p:txBody>
          <a:bodyPr wrap="square" rtlCol="0">
            <a:spAutoFit/>
          </a:bodyPr>
          <a:lstStyle/>
          <a:p>
            <a:pPr algn="ctr"/>
            <a:r>
              <a:rPr lang="en-GB" sz="2000" b="1" dirty="0" smtClean="0">
                <a:solidFill>
                  <a:schemeClr val="bg1"/>
                </a:solidFill>
              </a:rPr>
              <a:t>Draft RTS on simplified obligations </a:t>
            </a:r>
            <a:br>
              <a:rPr lang="en-GB" sz="2000" b="1" dirty="0" smtClean="0">
                <a:solidFill>
                  <a:schemeClr val="bg1"/>
                </a:solidFill>
              </a:rPr>
            </a:br>
            <a:r>
              <a:rPr lang="en-GB" sz="2000" dirty="0" smtClean="0">
                <a:solidFill>
                  <a:schemeClr val="bg1"/>
                </a:solidFill>
              </a:rPr>
              <a:t>– overview of the approach proposed in the Consultation Paper </a:t>
            </a:r>
            <a:endParaRPr lang="en-GB" sz="2000" dirty="0">
              <a:solidFill>
                <a:schemeClr val="bg1"/>
              </a:solidFill>
            </a:endParaRPr>
          </a:p>
        </p:txBody>
      </p:sp>
      <p:sp>
        <p:nvSpPr>
          <p:cNvPr id="14" name="TextBox 13"/>
          <p:cNvSpPr txBox="1"/>
          <p:nvPr/>
        </p:nvSpPr>
        <p:spPr>
          <a:xfrm>
            <a:off x="614078" y="2186819"/>
            <a:ext cx="8072722" cy="3067506"/>
          </a:xfrm>
          <a:prstGeom prst="rect">
            <a:avLst/>
          </a:prstGeom>
          <a:solidFill>
            <a:schemeClr val="bg1">
              <a:lumMod val="95000"/>
            </a:schemeClr>
          </a:solidFill>
        </p:spPr>
        <p:txBody>
          <a:bodyPr wrap="square" rtlCol="0">
            <a:spAutoFit/>
          </a:bodyPr>
          <a:lstStyle/>
          <a:p>
            <a:pPr marL="285750" indent="-285750">
              <a:spcAft>
                <a:spcPts val="1000"/>
              </a:spcAft>
              <a:buFont typeface="Wingdings" panose="05000000000000000000" pitchFamily="2" charset="2"/>
              <a:buChar char="§"/>
            </a:pPr>
            <a:r>
              <a:rPr lang="en-GB" sz="2000" b="1" dirty="0" smtClean="0">
                <a:solidFill>
                  <a:schemeClr val="tx1">
                    <a:lumMod val="65000"/>
                    <a:lumOff val="35000"/>
                  </a:schemeClr>
                </a:solidFill>
              </a:rPr>
              <a:t>Two-stage eligibility assessment:</a:t>
            </a:r>
            <a:endParaRPr lang="en-GB" sz="2000" b="1" dirty="0">
              <a:solidFill>
                <a:schemeClr val="tx1">
                  <a:lumMod val="65000"/>
                  <a:lumOff val="35000"/>
                </a:schemeClr>
              </a:solidFill>
            </a:endParaRPr>
          </a:p>
          <a:p>
            <a:pPr marL="742950" lvl="1" indent="-285750">
              <a:spcAft>
                <a:spcPts val="1000"/>
              </a:spcAft>
              <a:buFont typeface="Wingdings" panose="05000000000000000000" pitchFamily="2" charset="2"/>
              <a:buChar char="Ø"/>
            </a:pPr>
            <a:r>
              <a:rPr lang="en-GB" sz="2000" dirty="0" smtClean="0">
                <a:solidFill>
                  <a:schemeClr val="tx1">
                    <a:lumMod val="65000"/>
                    <a:lumOff val="35000"/>
                  </a:schemeClr>
                </a:solidFill>
              </a:rPr>
              <a:t>Stage 1: Quantitative assessment (mandatory indicators, for </a:t>
            </a:r>
            <a:r>
              <a:rPr lang="en-GB" sz="2000" dirty="0">
                <a:solidFill>
                  <a:schemeClr val="tx1">
                    <a:lumMod val="65000"/>
                    <a:lumOff val="35000"/>
                  </a:schemeClr>
                </a:solidFill>
              </a:rPr>
              <a:t>credit </a:t>
            </a:r>
            <a:r>
              <a:rPr lang="en-GB" sz="2000" dirty="0" smtClean="0">
                <a:solidFill>
                  <a:schemeClr val="tx1">
                    <a:lumMod val="65000"/>
                    <a:lumOff val="35000"/>
                  </a:schemeClr>
                </a:solidFill>
              </a:rPr>
              <a:t>institutions also a calculation methodology for a total quantitative score and threshold)</a:t>
            </a:r>
          </a:p>
          <a:p>
            <a:pPr marL="742950" lvl="1" indent="-285750">
              <a:spcAft>
                <a:spcPts val="1000"/>
              </a:spcAft>
              <a:buFont typeface="Wingdings" panose="05000000000000000000" pitchFamily="2" charset="2"/>
              <a:buChar char="Ø"/>
            </a:pPr>
            <a:r>
              <a:rPr lang="en-GB" sz="2000" dirty="0" smtClean="0">
                <a:solidFill>
                  <a:schemeClr val="tx1">
                    <a:lumMod val="65000"/>
                    <a:lumOff val="35000"/>
                  </a:schemeClr>
                </a:solidFill>
              </a:rPr>
              <a:t>Stage 2: Qualitative assessment (a minimum list of qualitative considerations) </a:t>
            </a:r>
          </a:p>
          <a:p>
            <a:pPr marL="342900" lvl="1" indent="-342900">
              <a:spcAft>
                <a:spcPts val="1000"/>
              </a:spcAft>
              <a:buFont typeface="Wingdings" panose="05000000000000000000" pitchFamily="2" charset="2"/>
              <a:buChar char="§"/>
            </a:pPr>
            <a:r>
              <a:rPr lang="en-GB" sz="2000" b="1" dirty="0" smtClean="0">
                <a:solidFill>
                  <a:schemeClr val="tx1">
                    <a:lumMod val="65000"/>
                    <a:lumOff val="35000"/>
                  </a:schemeClr>
                </a:solidFill>
              </a:rPr>
              <a:t>Limited exemptions possible from Stage 1  </a:t>
            </a:r>
          </a:p>
          <a:p>
            <a:pPr marL="342900" lvl="1" indent="-342900">
              <a:spcAft>
                <a:spcPts val="1000"/>
              </a:spcAft>
              <a:buFont typeface="Wingdings" panose="05000000000000000000" pitchFamily="2" charset="2"/>
              <a:buChar char="§"/>
            </a:pPr>
            <a:r>
              <a:rPr lang="en-GB" sz="2000" b="1" dirty="0" smtClean="0">
                <a:solidFill>
                  <a:schemeClr val="tx1">
                    <a:lumMod val="65000"/>
                    <a:lumOff val="35000"/>
                  </a:schemeClr>
                </a:solidFill>
              </a:rPr>
              <a:t>Different approach to assessment of investment firms</a:t>
            </a:r>
            <a:endParaRPr lang="en-GB" sz="2000" dirty="0" smtClean="0">
              <a:solidFill>
                <a:schemeClr val="tx1">
                  <a:lumMod val="65000"/>
                  <a:lumOff val="35000"/>
                </a:schemeClr>
              </a:solidFill>
            </a:endParaRPr>
          </a:p>
        </p:txBody>
      </p:sp>
      <p:sp>
        <p:nvSpPr>
          <p:cNvPr id="4" name="Footer Placeholder 3"/>
          <p:cNvSpPr>
            <a:spLocks noGrp="1"/>
          </p:cNvSpPr>
          <p:nvPr>
            <p:ph type="ftr" sz="quarter" idx="11"/>
          </p:nvPr>
        </p:nvSpPr>
        <p:spPr/>
        <p:txBody>
          <a:bodyPr/>
          <a:lstStyle/>
          <a:p>
            <a:r>
              <a:rPr lang="en-US" dirty="0"/>
              <a:t>Public Hearing – CP on the Draft RTS on Simplified Obligations under the </a:t>
            </a:r>
            <a:r>
              <a:rPr lang="en-US" dirty="0" smtClean="0"/>
              <a:t>BRRD</a:t>
            </a:r>
            <a:endParaRPr lang="en-US" dirty="0"/>
          </a:p>
        </p:txBody>
      </p:sp>
    </p:spTree>
    <p:extLst>
      <p:ext uri="{BB962C8B-B14F-4D97-AF65-F5344CB8AC3E}">
        <p14:creationId xmlns:p14="http://schemas.microsoft.com/office/powerpoint/2010/main" val="1762491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Contents</a:t>
            </a:r>
            <a:endParaRPr lang="en-GB" b="1" dirty="0"/>
          </a:p>
        </p:txBody>
      </p:sp>
      <p:sp>
        <p:nvSpPr>
          <p:cNvPr id="3" name="Text Placeholder 2"/>
          <p:cNvSpPr>
            <a:spLocks noGrp="1"/>
          </p:cNvSpPr>
          <p:nvPr>
            <p:ph type="body" sz="quarter" idx="4294967295"/>
          </p:nvPr>
        </p:nvSpPr>
        <p:spPr>
          <a:xfrm>
            <a:off x="422178" y="1065290"/>
            <a:ext cx="8321366" cy="4813613"/>
          </a:xfrm>
          <a:prstGeom prst="rect">
            <a:avLst/>
          </a:prstGeom>
        </p:spPr>
        <p:txBody>
          <a:bodyPr lIns="80147" tIns="40074" rIns="80147" bIns="40074">
            <a:normAutofit/>
          </a:bodyPr>
          <a:lstStyle/>
          <a:p>
            <a:pPr lvl="1"/>
            <a:endParaRPr lang="en-GB" sz="1600" dirty="0"/>
          </a:p>
          <a:p>
            <a:pPr marL="342900" lvl="1" indent="-342900">
              <a:buAutoNum type="arabicParenR"/>
            </a:pPr>
            <a:r>
              <a:rPr lang="en-GB" sz="2400" b="1" dirty="0" smtClean="0"/>
              <a:t>Introduction</a:t>
            </a:r>
          </a:p>
          <a:p>
            <a:pPr marL="342900" lvl="1" indent="-342900">
              <a:buAutoNum type="arabicParenR"/>
            </a:pPr>
            <a:r>
              <a:rPr lang="en-GB" sz="2400" b="1" dirty="0" smtClean="0"/>
              <a:t>Draft RTS on simplified obligations   </a:t>
            </a:r>
          </a:p>
          <a:p>
            <a:pPr marL="342900" lvl="1" indent="-342900">
              <a:buAutoNum type="arabicParenR"/>
            </a:pPr>
            <a:r>
              <a:rPr lang="en-GB" sz="2400" b="1" dirty="0" smtClean="0"/>
              <a:t>Next steps  </a:t>
            </a:r>
            <a:endParaRPr lang="en-GB" sz="2400" b="1" dirty="0"/>
          </a:p>
        </p:txBody>
      </p:sp>
      <p:sp>
        <p:nvSpPr>
          <p:cNvPr id="4" name="Slide Number Placeholder 3"/>
          <p:cNvSpPr>
            <a:spLocks noGrp="1"/>
          </p:cNvSpPr>
          <p:nvPr>
            <p:ph type="sldNum" sz="quarter" idx="12"/>
          </p:nvPr>
        </p:nvSpPr>
        <p:spPr/>
        <p:txBody>
          <a:bodyPr/>
          <a:lstStyle/>
          <a:p>
            <a:fld id="{03930D90-B5AE-694C-AF4D-B5392C99196C}" type="slidenum">
              <a:rPr lang="en-US" smtClean="0"/>
              <a:pPr/>
              <a:t>6</a:t>
            </a:fld>
            <a:endParaRPr lang="en-US" dirty="0"/>
          </a:p>
        </p:txBody>
      </p:sp>
      <p:sp>
        <p:nvSpPr>
          <p:cNvPr id="5" name="Rectangle 4"/>
          <p:cNvSpPr/>
          <p:nvPr/>
        </p:nvSpPr>
        <p:spPr>
          <a:xfrm>
            <a:off x="361950" y="2019300"/>
            <a:ext cx="7991475" cy="438150"/>
          </a:xfrm>
          <a:prstGeom prst="rect">
            <a:avLst/>
          </a:prstGeom>
          <a:no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919623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200" dirty="0" smtClean="0"/>
              <a:t>2.1. Two-stage eligibility assessment</a:t>
            </a:r>
            <a:endParaRPr lang="en-GB" sz="2200" dirty="0"/>
          </a:p>
        </p:txBody>
      </p:sp>
      <p:sp>
        <p:nvSpPr>
          <p:cNvPr id="4" name="Footer Placeholder 3"/>
          <p:cNvSpPr>
            <a:spLocks noGrp="1"/>
          </p:cNvSpPr>
          <p:nvPr>
            <p:ph type="ftr" sz="quarter" idx="11"/>
          </p:nvPr>
        </p:nvSpPr>
        <p:spPr/>
        <p:txBody>
          <a:bodyPr/>
          <a:lstStyle/>
          <a:p>
            <a:r>
              <a:rPr lang="en-US" dirty="0"/>
              <a:t>Public Hearing – CP on the Draft RTS on Simplified Obligations under the BRRD </a:t>
            </a:r>
          </a:p>
        </p:txBody>
      </p:sp>
      <p:sp>
        <p:nvSpPr>
          <p:cNvPr id="5" name="Slide Number Placeholder 4"/>
          <p:cNvSpPr>
            <a:spLocks noGrp="1"/>
          </p:cNvSpPr>
          <p:nvPr>
            <p:ph type="sldNum" sz="quarter" idx="12"/>
          </p:nvPr>
        </p:nvSpPr>
        <p:spPr/>
        <p:txBody>
          <a:bodyPr/>
          <a:lstStyle/>
          <a:p>
            <a:fld id="{03930D90-B5AE-694C-AF4D-B5392C99196C}" type="slidenum">
              <a:rPr lang="en-US" smtClean="0">
                <a:solidFill>
                  <a:srgbClr val="2F5773"/>
                </a:solidFill>
              </a:rPr>
              <a:pPr/>
              <a:t>7</a:t>
            </a:fld>
            <a:endParaRPr lang="en-US" dirty="0">
              <a:solidFill>
                <a:srgbClr val="2F5773"/>
              </a:solidFill>
            </a:endParaRPr>
          </a:p>
        </p:txBody>
      </p:sp>
      <p:sp>
        <p:nvSpPr>
          <p:cNvPr id="7" name="Rectangle 6"/>
          <p:cNvSpPr/>
          <p:nvPr/>
        </p:nvSpPr>
        <p:spPr>
          <a:xfrm>
            <a:off x="457199" y="1381125"/>
            <a:ext cx="8229601" cy="638175"/>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smtClean="0"/>
              <a:t>Stage 1: Quantitative criteria </a:t>
            </a:r>
            <a:endParaRPr lang="en-GB" sz="2800" dirty="0"/>
          </a:p>
        </p:txBody>
      </p:sp>
      <p:sp>
        <p:nvSpPr>
          <p:cNvPr id="9" name="Down Arrow 8"/>
          <p:cNvSpPr/>
          <p:nvPr/>
        </p:nvSpPr>
        <p:spPr>
          <a:xfrm>
            <a:off x="3757609" y="3105150"/>
            <a:ext cx="1609727" cy="552450"/>
          </a:xfrm>
          <a:prstGeom prst="down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Rectangle 11"/>
          <p:cNvSpPr/>
          <p:nvPr/>
        </p:nvSpPr>
        <p:spPr>
          <a:xfrm>
            <a:off x="457199" y="2019300"/>
            <a:ext cx="4114799" cy="100965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GB" sz="1600" b="1" dirty="0">
                <a:solidFill>
                  <a:schemeClr val="tx1">
                    <a:lumMod val="65000"/>
                    <a:lumOff val="35000"/>
                  </a:schemeClr>
                </a:solidFill>
              </a:rPr>
              <a:t>Credit institutions</a:t>
            </a:r>
            <a:r>
              <a:rPr lang="en-GB" sz="1600" dirty="0">
                <a:solidFill>
                  <a:schemeClr val="tx1">
                    <a:lumMod val="65000"/>
                    <a:lumOff val="35000"/>
                  </a:schemeClr>
                </a:solidFill>
              </a:rPr>
              <a:t>: size, interconnectedness, scope and complexity of activities, and nature of business</a:t>
            </a:r>
          </a:p>
        </p:txBody>
      </p:sp>
      <p:sp>
        <p:nvSpPr>
          <p:cNvPr id="18" name="Rectangle 17"/>
          <p:cNvSpPr/>
          <p:nvPr/>
        </p:nvSpPr>
        <p:spPr>
          <a:xfrm>
            <a:off x="4571999" y="2019300"/>
            <a:ext cx="4114800" cy="100965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GB" sz="1600" b="1" dirty="0">
                <a:solidFill>
                  <a:schemeClr val="tx1">
                    <a:lumMod val="65000"/>
                    <a:lumOff val="35000"/>
                  </a:schemeClr>
                </a:solidFill>
              </a:rPr>
              <a:t>Investment firms</a:t>
            </a:r>
            <a:r>
              <a:rPr lang="en-GB" sz="1600" dirty="0">
                <a:solidFill>
                  <a:schemeClr val="tx1">
                    <a:lumMod val="65000"/>
                    <a:lumOff val="35000"/>
                  </a:schemeClr>
                </a:solidFill>
              </a:rPr>
              <a:t>: size</a:t>
            </a:r>
          </a:p>
        </p:txBody>
      </p:sp>
      <p:sp>
        <p:nvSpPr>
          <p:cNvPr id="19" name="Rectangle 18"/>
          <p:cNvSpPr/>
          <p:nvPr/>
        </p:nvSpPr>
        <p:spPr>
          <a:xfrm>
            <a:off x="438149" y="3705225"/>
            <a:ext cx="8229601" cy="638175"/>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smtClean="0"/>
              <a:t>Stage 2: Qualitative criteria </a:t>
            </a:r>
            <a:endParaRPr lang="en-GB" sz="2800" dirty="0"/>
          </a:p>
        </p:txBody>
      </p:sp>
      <p:sp>
        <p:nvSpPr>
          <p:cNvPr id="20" name="Rectangle 19"/>
          <p:cNvSpPr/>
          <p:nvPr/>
        </p:nvSpPr>
        <p:spPr>
          <a:xfrm>
            <a:off x="438149" y="4343399"/>
            <a:ext cx="4114799" cy="1841173"/>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GB" sz="1600" b="1" dirty="0">
                <a:solidFill>
                  <a:schemeClr val="tx1">
                    <a:lumMod val="65000"/>
                    <a:lumOff val="35000"/>
                  </a:schemeClr>
                </a:solidFill>
              </a:rPr>
              <a:t>Credit </a:t>
            </a:r>
            <a:r>
              <a:rPr lang="en-GB" sz="1600" b="1" dirty="0" smtClean="0">
                <a:solidFill>
                  <a:schemeClr val="tx1">
                    <a:lumMod val="65000"/>
                    <a:lumOff val="35000"/>
                  </a:schemeClr>
                </a:solidFill>
              </a:rPr>
              <a:t>institutions</a:t>
            </a:r>
            <a:r>
              <a:rPr lang="en-GB" sz="1600" dirty="0" smtClean="0">
                <a:solidFill>
                  <a:schemeClr val="tx1">
                    <a:lumMod val="65000"/>
                    <a:lumOff val="35000"/>
                  </a:schemeClr>
                </a:solidFill>
              </a:rPr>
              <a:t>: </a:t>
            </a:r>
            <a:r>
              <a:rPr lang="en-GB" sz="1600" dirty="0">
                <a:solidFill>
                  <a:schemeClr val="tx1">
                    <a:lumMod val="65000"/>
                    <a:lumOff val="35000"/>
                  </a:schemeClr>
                </a:solidFill>
              </a:rPr>
              <a:t>shareholding structure, legal form, legal status, risk profile, membership in an IPS or other cooperative solidarity systems, and exercise of investment services or activities </a:t>
            </a:r>
          </a:p>
        </p:txBody>
      </p:sp>
      <p:sp>
        <p:nvSpPr>
          <p:cNvPr id="21" name="Rectangle 20"/>
          <p:cNvSpPr/>
          <p:nvPr/>
        </p:nvSpPr>
        <p:spPr>
          <a:xfrm>
            <a:off x="4552949" y="4343400"/>
            <a:ext cx="4114800" cy="1841172"/>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lumMod val="65000"/>
                    <a:lumOff val="35000"/>
                  </a:schemeClr>
                </a:solidFill>
              </a:rPr>
              <a:t>Investment firms</a:t>
            </a:r>
            <a:r>
              <a:rPr lang="en-GB" sz="1600" dirty="0">
                <a:solidFill>
                  <a:schemeClr val="tx1">
                    <a:lumMod val="65000"/>
                    <a:lumOff val="35000"/>
                  </a:schemeClr>
                </a:solidFill>
              </a:rPr>
              <a:t>: interconnectedness, scope and complexity of activities, nature of business, shareholding structure, legal form, legal status, risk profile, membership in an IPS or other cooperative solidarity systems, and exercise of investment services or activities  </a:t>
            </a:r>
          </a:p>
        </p:txBody>
      </p:sp>
    </p:spTree>
    <p:extLst>
      <p:ext uri="{BB962C8B-B14F-4D97-AF65-F5344CB8AC3E}">
        <p14:creationId xmlns:p14="http://schemas.microsoft.com/office/powerpoint/2010/main" val="17837538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86828"/>
            <a:ext cx="7451835" cy="555071"/>
          </a:xfrm>
        </p:spPr>
        <p:txBody>
          <a:bodyPr>
            <a:normAutofit fontScale="90000"/>
          </a:bodyPr>
          <a:lstStyle/>
          <a:p>
            <a:r>
              <a:rPr lang="en-GB" dirty="0" smtClean="0"/>
              <a:t>2.2. Stage 1 - Quantitative assessment for credit institutions</a:t>
            </a:r>
            <a:endParaRPr lang="en-GB" dirty="0"/>
          </a:p>
        </p:txBody>
      </p:sp>
      <p:sp>
        <p:nvSpPr>
          <p:cNvPr id="3" name="Content Placeholder 2"/>
          <p:cNvSpPr>
            <a:spLocks noGrp="1"/>
          </p:cNvSpPr>
          <p:nvPr>
            <p:ph idx="1"/>
          </p:nvPr>
        </p:nvSpPr>
        <p:spPr>
          <a:xfrm>
            <a:off x="457200" y="1370347"/>
            <a:ext cx="8229600" cy="4900825"/>
          </a:xfrm>
        </p:spPr>
        <p:txBody>
          <a:bodyPr/>
          <a:lstStyle/>
          <a:p>
            <a:pPr marL="342900" indent="-342900">
              <a:buFont typeface="Wingdings" panose="05000000000000000000" pitchFamily="2" charset="2"/>
              <a:buChar char="§"/>
            </a:pPr>
            <a:r>
              <a:rPr lang="en-GB" sz="2000" dirty="0" smtClean="0"/>
              <a:t>Weighted indicators per each quantitative criterion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4" name="Footer Placeholder 3"/>
          <p:cNvSpPr>
            <a:spLocks noGrp="1"/>
          </p:cNvSpPr>
          <p:nvPr>
            <p:ph type="ftr" sz="quarter" idx="11"/>
          </p:nvPr>
        </p:nvSpPr>
        <p:spPr/>
        <p:txBody>
          <a:bodyPr/>
          <a:lstStyle/>
          <a:p>
            <a:r>
              <a:rPr lang="en-US" dirty="0"/>
              <a:t>Public Hearing – CP on the Draft RTS on Simplified Obligations under the BRRD </a:t>
            </a:r>
          </a:p>
        </p:txBody>
      </p:sp>
      <p:sp>
        <p:nvSpPr>
          <p:cNvPr id="5" name="Slide Number Placeholder 4"/>
          <p:cNvSpPr>
            <a:spLocks noGrp="1"/>
          </p:cNvSpPr>
          <p:nvPr>
            <p:ph type="sldNum" sz="quarter" idx="12"/>
          </p:nvPr>
        </p:nvSpPr>
        <p:spPr/>
        <p:txBody>
          <a:bodyPr/>
          <a:lstStyle/>
          <a:p>
            <a:fld id="{03930D90-B5AE-694C-AF4D-B5392C99196C}" type="slidenum">
              <a:rPr lang="en-US" smtClean="0">
                <a:solidFill>
                  <a:srgbClr val="2F5773"/>
                </a:solidFill>
              </a:rPr>
              <a:pPr/>
              <a:t>8</a:t>
            </a:fld>
            <a:endParaRPr lang="en-US" dirty="0">
              <a:solidFill>
                <a:srgbClr val="2F5773"/>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407689958"/>
              </p:ext>
            </p:extLst>
          </p:nvPr>
        </p:nvGraphicFramePr>
        <p:xfrm>
          <a:off x="980662" y="1838325"/>
          <a:ext cx="7023650" cy="3896688"/>
        </p:xfrm>
        <a:graphic>
          <a:graphicData uri="http://schemas.openxmlformats.org/drawingml/2006/table">
            <a:tbl>
              <a:tblPr>
                <a:tableStyleId>{5C22544A-7EE6-4342-B048-85BDC9FD1C3A}</a:tableStyleId>
              </a:tblPr>
              <a:tblGrid>
                <a:gridCol w="2173355"/>
                <a:gridCol w="3737113"/>
                <a:gridCol w="1113182"/>
              </a:tblGrid>
              <a:tr h="372836">
                <a:tc>
                  <a:txBody>
                    <a:bodyPr/>
                    <a:lstStyle/>
                    <a:p>
                      <a:pPr algn="l">
                        <a:spcAft>
                          <a:spcPts val="0"/>
                        </a:spcAft>
                      </a:pPr>
                      <a:r>
                        <a:rPr lang="en-GB" sz="1400" b="1" dirty="0">
                          <a:effectLst/>
                        </a:rPr>
                        <a:t>Criterion</a:t>
                      </a:r>
                      <a:endParaRPr lang="en-GB" sz="1400" b="1" dirty="0">
                        <a:effectLst/>
                        <a:latin typeface="Calibri"/>
                        <a:ea typeface="MS PGothic"/>
                        <a:cs typeface="Times New Roman"/>
                      </a:endParaRPr>
                    </a:p>
                  </a:txBody>
                  <a:tcPr marL="68580" marR="68580" marT="0" marB="0" anchor="ctr"/>
                </a:tc>
                <a:tc>
                  <a:txBody>
                    <a:bodyPr/>
                    <a:lstStyle/>
                    <a:p>
                      <a:pPr algn="l">
                        <a:spcAft>
                          <a:spcPts val="0"/>
                        </a:spcAft>
                      </a:pPr>
                      <a:r>
                        <a:rPr lang="en-GB" sz="1400" b="1" dirty="0">
                          <a:effectLst/>
                        </a:rPr>
                        <a:t>Indicators for credit institutions</a:t>
                      </a:r>
                      <a:endParaRPr lang="en-GB" sz="1400" b="1" dirty="0">
                        <a:effectLst/>
                        <a:latin typeface="Calibri"/>
                        <a:ea typeface="MS PGothic"/>
                        <a:cs typeface="Times New Roman"/>
                      </a:endParaRPr>
                    </a:p>
                  </a:txBody>
                  <a:tcPr marL="68580" marR="68580" marT="0" marB="0" anchor="ctr"/>
                </a:tc>
                <a:tc>
                  <a:txBody>
                    <a:bodyPr/>
                    <a:lstStyle/>
                    <a:p>
                      <a:pPr algn="ctr">
                        <a:spcAft>
                          <a:spcPts val="0"/>
                        </a:spcAft>
                      </a:pPr>
                      <a:r>
                        <a:rPr lang="en-GB" sz="1400" b="1" dirty="0">
                          <a:effectLst/>
                        </a:rPr>
                        <a:t>Weight</a:t>
                      </a:r>
                      <a:endParaRPr lang="en-GB" sz="1400" b="1" dirty="0">
                        <a:effectLst/>
                        <a:latin typeface="Calibri"/>
                        <a:ea typeface="MS PGothic"/>
                        <a:cs typeface="Times New Roman"/>
                      </a:endParaRPr>
                    </a:p>
                  </a:txBody>
                  <a:tcPr marL="68580" marR="68580" marT="0" marB="0" anchor="ctr"/>
                </a:tc>
              </a:tr>
              <a:tr h="286018">
                <a:tc>
                  <a:txBody>
                    <a:bodyPr/>
                    <a:lstStyle/>
                    <a:p>
                      <a:pPr>
                        <a:spcAft>
                          <a:spcPts val="0"/>
                        </a:spcAft>
                      </a:pPr>
                      <a:r>
                        <a:rPr lang="en-GB" sz="1400" dirty="0">
                          <a:effectLst/>
                        </a:rPr>
                        <a:t>Size</a:t>
                      </a:r>
                      <a:endParaRPr lang="en-GB" sz="1400" dirty="0">
                        <a:effectLst/>
                        <a:latin typeface="Calibri"/>
                        <a:ea typeface="MS PGothic"/>
                        <a:cs typeface="Times New Roman"/>
                      </a:endParaRPr>
                    </a:p>
                  </a:txBody>
                  <a:tcPr marL="68580" marR="68580" marT="0" marB="0"/>
                </a:tc>
                <a:tc>
                  <a:txBody>
                    <a:bodyPr/>
                    <a:lstStyle/>
                    <a:p>
                      <a:pPr>
                        <a:spcAft>
                          <a:spcPts val="0"/>
                        </a:spcAft>
                      </a:pPr>
                      <a:r>
                        <a:rPr lang="en-GB" sz="1400" dirty="0">
                          <a:effectLst/>
                        </a:rPr>
                        <a:t>Total assets </a:t>
                      </a:r>
                      <a:endParaRPr lang="en-GB" sz="1400" dirty="0">
                        <a:effectLst/>
                        <a:latin typeface="Calibri"/>
                        <a:ea typeface="MS PGothic"/>
                        <a:cs typeface="Times New Roman"/>
                      </a:endParaRPr>
                    </a:p>
                  </a:txBody>
                  <a:tcPr marL="68580" marR="68580" marT="0" marB="0"/>
                </a:tc>
                <a:tc>
                  <a:txBody>
                    <a:bodyPr/>
                    <a:lstStyle/>
                    <a:p>
                      <a:pPr algn="ctr">
                        <a:spcAft>
                          <a:spcPts val="0"/>
                        </a:spcAft>
                      </a:pPr>
                      <a:r>
                        <a:rPr lang="en-GB" sz="1400" dirty="0">
                          <a:effectLst/>
                        </a:rPr>
                        <a:t>25%</a:t>
                      </a:r>
                      <a:endParaRPr lang="en-GB" sz="1400" dirty="0">
                        <a:effectLst/>
                        <a:latin typeface="Calibri"/>
                        <a:ea typeface="MS PGothic"/>
                        <a:cs typeface="Times New Roman"/>
                      </a:endParaRPr>
                    </a:p>
                  </a:txBody>
                  <a:tcPr marL="68580" marR="68580" marT="0" marB="0"/>
                </a:tc>
              </a:tr>
              <a:tr h="360402">
                <a:tc rowSpan="3">
                  <a:txBody>
                    <a:bodyPr/>
                    <a:lstStyle/>
                    <a:p>
                      <a:pPr>
                        <a:spcAft>
                          <a:spcPts val="0"/>
                        </a:spcAft>
                      </a:pPr>
                      <a:r>
                        <a:rPr lang="en-GB" sz="1400" dirty="0" smtClean="0">
                          <a:effectLst/>
                        </a:rPr>
                        <a:t>Interconnectedness</a:t>
                      </a:r>
                      <a:endParaRPr lang="en-GB" sz="1400" dirty="0">
                        <a:effectLst/>
                        <a:latin typeface="Calibri"/>
                        <a:ea typeface="MS PGothic"/>
                        <a:cs typeface="Times New Roman"/>
                      </a:endParaRPr>
                    </a:p>
                  </a:txBody>
                  <a:tcPr marL="68580" marR="68580" marT="0" marB="0"/>
                </a:tc>
                <a:tc>
                  <a:txBody>
                    <a:bodyPr/>
                    <a:lstStyle/>
                    <a:p>
                      <a:pPr>
                        <a:spcAft>
                          <a:spcPts val="0"/>
                        </a:spcAft>
                      </a:pPr>
                      <a:r>
                        <a:rPr lang="en-GB" sz="1400" dirty="0">
                          <a:effectLst/>
                        </a:rPr>
                        <a:t>Intra-financial system liabilities</a:t>
                      </a:r>
                      <a:endParaRPr lang="en-GB" sz="1400" dirty="0">
                        <a:effectLst/>
                        <a:latin typeface="Calibri"/>
                        <a:ea typeface="MS PGothic"/>
                        <a:cs typeface="Times New Roman"/>
                      </a:endParaRPr>
                    </a:p>
                  </a:txBody>
                  <a:tcPr marL="68580" marR="68580" marT="0" marB="0"/>
                </a:tc>
                <a:tc>
                  <a:txBody>
                    <a:bodyPr/>
                    <a:lstStyle/>
                    <a:p>
                      <a:pPr algn="ctr">
                        <a:spcAft>
                          <a:spcPts val="0"/>
                        </a:spcAft>
                      </a:pPr>
                      <a:r>
                        <a:rPr lang="en-GB" sz="1400" dirty="0">
                          <a:effectLst/>
                        </a:rPr>
                        <a:t>8.33%</a:t>
                      </a:r>
                      <a:endParaRPr lang="en-GB" sz="1400" dirty="0">
                        <a:effectLst/>
                        <a:latin typeface="Calibri"/>
                        <a:ea typeface="MS PGothic"/>
                        <a:cs typeface="Times New Roman"/>
                      </a:endParaRPr>
                    </a:p>
                  </a:txBody>
                  <a:tcPr marL="68580" marR="68580" marT="0" marB="0"/>
                </a:tc>
              </a:tr>
              <a:tr h="360402">
                <a:tc vMerge="1">
                  <a:txBody>
                    <a:bodyPr/>
                    <a:lstStyle/>
                    <a:p>
                      <a:endParaRPr lang="en-GB"/>
                    </a:p>
                  </a:txBody>
                  <a:tcPr/>
                </a:tc>
                <a:tc>
                  <a:txBody>
                    <a:bodyPr/>
                    <a:lstStyle/>
                    <a:p>
                      <a:pPr>
                        <a:spcAft>
                          <a:spcPts val="0"/>
                        </a:spcAft>
                      </a:pPr>
                      <a:r>
                        <a:rPr lang="en-GB" sz="1400" dirty="0">
                          <a:effectLst/>
                        </a:rPr>
                        <a:t>Intra-financial system assets</a:t>
                      </a:r>
                      <a:endParaRPr lang="en-GB" sz="1400" dirty="0">
                        <a:effectLst/>
                        <a:latin typeface="Calibri"/>
                        <a:ea typeface="MS PGothic"/>
                        <a:cs typeface="Times New Roman"/>
                      </a:endParaRPr>
                    </a:p>
                  </a:txBody>
                  <a:tcPr marL="68580" marR="68580" marT="0" marB="0"/>
                </a:tc>
                <a:tc>
                  <a:txBody>
                    <a:bodyPr/>
                    <a:lstStyle/>
                    <a:p>
                      <a:pPr algn="ctr">
                        <a:spcAft>
                          <a:spcPts val="0"/>
                        </a:spcAft>
                      </a:pPr>
                      <a:r>
                        <a:rPr lang="en-GB" sz="1400" dirty="0">
                          <a:effectLst/>
                        </a:rPr>
                        <a:t>8.33%</a:t>
                      </a:r>
                      <a:endParaRPr lang="en-GB" sz="1400" dirty="0">
                        <a:effectLst/>
                        <a:latin typeface="Calibri"/>
                        <a:ea typeface="MS PGothic"/>
                        <a:cs typeface="Times New Roman"/>
                      </a:endParaRPr>
                    </a:p>
                  </a:txBody>
                  <a:tcPr marL="68580" marR="68580" marT="0" marB="0"/>
                </a:tc>
              </a:tr>
              <a:tr h="360402">
                <a:tc vMerge="1">
                  <a:txBody>
                    <a:bodyPr/>
                    <a:lstStyle/>
                    <a:p>
                      <a:endParaRPr lang="en-GB"/>
                    </a:p>
                  </a:txBody>
                  <a:tcPr/>
                </a:tc>
                <a:tc>
                  <a:txBody>
                    <a:bodyPr/>
                    <a:lstStyle/>
                    <a:p>
                      <a:pPr>
                        <a:spcAft>
                          <a:spcPts val="0"/>
                        </a:spcAft>
                      </a:pPr>
                      <a:r>
                        <a:rPr lang="en-GB" sz="1400" dirty="0">
                          <a:effectLst/>
                        </a:rPr>
                        <a:t>Debt securities outstanding</a:t>
                      </a:r>
                      <a:endParaRPr lang="en-GB" sz="1400" dirty="0">
                        <a:effectLst/>
                        <a:latin typeface="Calibri"/>
                        <a:ea typeface="MS PGothic"/>
                        <a:cs typeface="Times New Roman"/>
                      </a:endParaRPr>
                    </a:p>
                  </a:txBody>
                  <a:tcPr marL="68580" marR="68580" marT="0" marB="0"/>
                </a:tc>
                <a:tc>
                  <a:txBody>
                    <a:bodyPr/>
                    <a:lstStyle/>
                    <a:p>
                      <a:pPr algn="ctr">
                        <a:spcAft>
                          <a:spcPts val="0"/>
                        </a:spcAft>
                      </a:pPr>
                      <a:r>
                        <a:rPr lang="en-GB" sz="1400" dirty="0">
                          <a:effectLst/>
                        </a:rPr>
                        <a:t>8.33%</a:t>
                      </a:r>
                      <a:endParaRPr lang="en-GB" sz="1400" dirty="0">
                        <a:effectLst/>
                        <a:latin typeface="Calibri"/>
                        <a:ea typeface="MS PGothic"/>
                        <a:cs typeface="Times New Roman"/>
                      </a:endParaRPr>
                    </a:p>
                  </a:txBody>
                  <a:tcPr marL="68580" marR="68580" marT="0" marB="0"/>
                </a:tc>
              </a:tr>
              <a:tr h="360402">
                <a:tc rowSpan="3">
                  <a:txBody>
                    <a:bodyPr/>
                    <a:lstStyle/>
                    <a:p>
                      <a:pPr>
                        <a:spcAft>
                          <a:spcPts val="0"/>
                        </a:spcAft>
                      </a:pPr>
                      <a:r>
                        <a:rPr lang="en-GB" sz="1400" dirty="0">
                          <a:effectLst/>
                        </a:rPr>
                        <a:t>Scope and complexity of activities</a:t>
                      </a:r>
                    </a:p>
                    <a:p>
                      <a:pPr>
                        <a:spcAft>
                          <a:spcPts val="0"/>
                        </a:spcAft>
                      </a:pPr>
                      <a:r>
                        <a:rPr lang="en-GB" sz="1400" dirty="0">
                          <a:effectLst/>
                        </a:rPr>
                        <a:t> </a:t>
                      </a:r>
                      <a:endParaRPr lang="en-GB" sz="1400" dirty="0">
                        <a:effectLst/>
                        <a:latin typeface="Calibri"/>
                        <a:ea typeface="MS PGothic"/>
                        <a:cs typeface="Times New Roman"/>
                      </a:endParaRPr>
                    </a:p>
                  </a:txBody>
                  <a:tcPr marL="68580" marR="68580" marT="0" marB="0"/>
                </a:tc>
                <a:tc>
                  <a:txBody>
                    <a:bodyPr/>
                    <a:lstStyle/>
                    <a:p>
                      <a:pPr>
                        <a:spcAft>
                          <a:spcPts val="0"/>
                        </a:spcAft>
                      </a:pPr>
                      <a:r>
                        <a:rPr lang="en-GB" sz="1400" dirty="0">
                          <a:effectLst/>
                        </a:rPr>
                        <a:t>Value of OTC derivatives (notional) </a:t>
                      </a:r>
                      <a:endParaRPr lang="en-GB" sz="1400" dirty="0">
                        <a:effectLst/>
                        <a:latin typeface="Calibri"/>
                        <a:ea typeface="MS PGothic"/>
                        <a:cs typeface="Times New Roman"/>
                      </a:endParaRPr>
                    </a:p>
                  </a:txBody>
                  <a:tcPr marL="68580" marR="68580" marT="0" marB="0"/>
                </a:tc>
                <a:tc>
                  <a:txBody>
                    <a:bodyPr/>
                    <a:lstStyle/>
                    <a:p>
                      <a:pPr algn="ctr">
                        <a:spcAft>
                          <a:spcPts val="0"/>
                        </a:spcAft>
                      </a:pPr>
                      <a:r>
                        <a:rPr lang="en-GB" sz="1400" dirty="0">
                          <a:effectLst/>
                        </a:rPr>
                        <a:t>8.33%</a:t>
                      </a:r>
                      <a:endParaRPr lang="en-GB" sz="1400" dirty="0">
                        <a:effectLst/>
                        <a:latin typeface="Calibri"/>
                        <a:ea typeface="MS PGothic"/>
                        <a:cs typeface="Times New Roman"/>
                      </a:endParaRPr>
                    </a:p>
                  </a:txBody>
                  <a:tcPr marL="68580" marR="68580" marT="0" marB="0"/>
                </a:tc>
              </a:tr>
              <a:tr h="362172">
                <a:tc vMerge="1">
                  <a:txBody>
                    <a:bodyPr/>
                    <a:lstStyle/>
                    <a:p>
                      <a:endParaRPr lang="en-GB"/>
                    </a:p>
                  </a:txBody>
                  <a:tcPr/>
                </a:tc>
                <a:tc>
                  <a:txBody>
                    <a:bodyPr/>
                    <a:lstStyle/>
                    <a:p>
                      <a:pPr>
                        <a:spcAft>
                          <a:spcPts val="0"/>
                        </a:spcAft>
                      </a:pPr>
                      <a:r>
                        <a:rPr lang="en-GB" sz="1400" dirty="0">
                          <a:effectLst/>
                        </a:rPr>
                        <a:t>Cross-jurisdictional liabilities </a:t>
                      </a:r>
                      <a:endParaRPr lang="en-GB" sz="1400" dirty="0">
                        <a:effectLst/>
                        <a:latin typeface="Calibri"/>
                        <a:ea typeface="MS PGothic"/>
                        <a:cs typeface="Times New Roman"/>
                      </a:endParaRPr>
                    </a:p>
                  </a:txBody>
                  <a:tcPr marL="68580" marR="68580" marT="0" marB="0"/>
                </a:tc>
                <a:tc>
                  <a:txBody>
                    <a:bodyPr/>
                    <a:lstStyle/>
                    <a:p>
                      <a:pPr algn="ctr">
                        <a:spcAft>
                          <a:spcPts val="0"/>
                        </a:spcAft>
                      </a:pPr>
                      <a:r>
                        <a:rPr lang="en-GB" sz="1400" dirty="0">
                          <a:effectLst/>
                        </a:rPr>
                        <a:t>8.33%</a:t>
                      </a:r>
                      <a:endParaRPr lang="en-GB" sz="1400" dirty="0">
                        <a:effectLst/>
                        <a:latin typeface="Calibri"/>
                        <a:ea typeface="MS PGothic"/>
                        <a:cs typeface="Times New Roman"/>
                      </a:endParaRPr>
                    </a:p>
                  </a:txBody>
                  <a:tcPr marL="68580" marR="68580" marT="0" marB="0"/>
                </a:tc>
              </a:tr>
              <a:tr h="362172">
                <a:tc vMerge="1">
                  <a:txBody>
                    <a:bodyPr/>
                    <a:lstStyle/>
                    <a:p>
                      <a:endParaRPr lang="en-GB"/>
                    </a:p>
                  </a:txBody>
                  <a:tcPr/>
                </a:tc>
                <a:tc>
                  <a:txBody>
                    <a:bodyPr/>
                    <a:lstStyle/>
                    <a:p>
                      <a:pPr>
                        <a:spcAft>
                          <a:spcPts val="0"/>
                        </a:spcAft>
                      </a:pPr>
                      <a:r>
                        <a:rPr lang="en-GB" sz="1400" dirty="0">
                          <a:effectLst/>
                        </a:rPr>
                        <a:t>Cross-jurisdictional claims </a:t>
                      </a:r>
                      <a:endParaRPr lang="en-GB" sz="1400" dirty="0">
                        <a:effectLst/>
                        <a:latin typeface="Calibri"/>
                        <a:ea typeface="MS PGothic"/>
                        <a:cs typeface="Times New Roman"/>
                      </a:endParaRPr>
                    </a:p>
                  </a:txBody>
                  <a:tcPr marL="68580" marR="68580" marT="0" marB="0"/>
                </a:tc>
                <a:tc>
                  <a:txBody>
                    <a:bodyPr/>
                    <a:lstStyle/>
                    <a:p>
                      <a:pPr algn="ctr">
                        <a:spcAft>
                          <a:spcPts val="0"/>
                        </a:spcAft>
                      </a:pPr>
                      <a:r>
                        <a:rPr lang="en-GB" sz="1400" dirty="0">
                          <a:effectLst/>
                        </a:rPr>
                        <a:t>8.33%</a:t>
                      </a:r>
                      <a:endParaRPr lang="en-GB" sz="1400" dirty="0">
                        <a:effectLst/>
                        <a:latin typeface="Calibri"/>
                        <a:ea typeface="MS PGothic"/>
                        <a:cs typeface="Times New Roman"/>
                      </a:endParaRPr>
                    </a:p>
                  </a:txBody>
                  <a:tcPr marL="68580" marR="68580" marT="0" marB="0"/>
                </a:tc>
              </a:tr>
              <a:tr h="347538">
                <a:tc rowSpan="3">
                  <a:txBody>
                    <a:bodyPr/>
                    <a:lstStyle/>
                    <a:p>
                      <a:pPr>
                        <a:spcAft>
                          <a:spcPts val="0"/>
                        </a:spcAft>
                      </a:pPr>
                      <a:r>
                        <a:rPr lang="en-GB" sz="1400" dirty="0">
                          <a:effectLst/>
                        </a:rPr>
                        <a:t>Nature of </a:t>
                      </a:r>
                      <a:r>
                        <a:rPr lang="en-GB" sz="1400" dirty="0" smtClean="0">
                          <a:effectLst/>
                        </a:rPr>
                        <a:t>business</a:t>
                      </a:r>
                      <a:endParaRPr lang="en-GB" sz="1400" dirty="0">
                        <a:effectLst/>
                        <a:latin typeface="Calibri"/>
                        <a:ea typeface="MS PGothic"/>
                        <a:cs typeface="Times New Roman"/>
                      </a:endParaRPr>
                    </a:p>
                  </a:txBody>
                  <a:tcPr marL="68580" marR="68580" marT="0" marB="0"/>
                </a:tc>
                <a:tc>
                  <a:txBody>
                    <a:bodyPr/>
                    <a:lstStyle/>
                    <a:p>
                      <a:pPr>
                        <a:spcAft>
                          <a:spcPts val="0"/>
                        </a:spcAft>
                      </a:pPr>
                      <a:r>
                        <a:rPr lang="en-GB" sz="1400" dirty="0">
                          <a:effectLst/>
                        </a:rPr>
                        <a:t>Private sector deposits from depositors in the EU</a:t>
                      </a:r>
                      <a:endParaRPr lang="en-GB" sz="1400" dirty="0">
                        <a:effectLst/>
                        <a:latin typeface="Calibri"/>
                        <a:ea typeface="MS PGothic"/>
                        <a:cs typeface="Times New Roman"/>
                      </a:endParaRPr>
                    </a:p>
                  </a:txBody>
                  <a:tcPr marL="68580" marR="68580" marT="0" marB="0"/>
                </a:tc>
                <a:tc>
                  <a:txBody>
                    <a:bodyPr/>
                    <a:lstStyle/>
                    <a:p>
                      <a:pPr algn="ctr">
                        <a:spcAft>
                          <a:spcPts val="0"/>
                        </a:spcAft>
                      </a:pPr>
                      <a:r>
                        <a:rPr lang="en-GB" sz="1400" dirty="0">
                          <a:effectLst/>
                        </a:rPr>
                        <a:t>8.33%</a:t>
                      </a:r>
                      <a:endParaRPr lang="en-GB" sz="1400" dirty="0">
                        <a:effectLst/>
                        <a:latin typeface="Calibri"/>
                        <a:ea typeface="MS PGothic"/>
                        <a:cs typeface="Times New Roman"/>
                      </a:endParaRPr>
                    </a:p>
                  </a:txBody>
                  <a:tcPr marL="68580" marR="68580" marT="0" marB="0"/>
                </a:tc>
              </a:tr>
              <a:tr h="362172">
                <a:tc vMerge="1">
                  <a:txBody>
                    <a:bodyPr/>
                    <a:lstStyle/>
                    <a:p>
                      <a:endParaRPr lang="en-GB"/>
                    </a:p>
                  </a:txBody>
                  <a:tcPr/>
                </a:tc>
                <a:tc>
                  <a:txBody>
                    <a:bodyPr/>
                    <a:lstStyle/>
                    <a:p>
                      <a:pPr>
                        <a:spcAft>
                          <a:spcPts val="0"/>
                        </a:spcAft>
                      </a:pPr>
                      <a:r>
                        <a:rPr lang="en-GB" sz="1400" dirty="0">
                          <a:effectLst/>
                        </a:rPr>
                        <a:t>Private sector loans to recipients in the EU</a:t>
                      </a:r>
                      <a:endParaRPr lang="en-GB" sz="1400" dirty="0">
                        <a:effectLst/>
                        <a:latin typeface="Calibri"/>
                        <a:ea typeface="MS PGothic"/>
                        <a:cs typeface="Times New Roman"/>
                      </a:endParaRPr>
                    </a:p>
                  </a:txBody>
                  <a:tcPr marL="68580" marR="68580" marT="0" marB="0"/>
                </a:tc>
                <a:tc>
                  <a:txBody>
                    <a:bodyPr/>
                    <a:lstStyle/>
                    <a:p>
                      <a:pPr algn="ctr">
                        <a:spcAft>
                          <a:spcPts val="0"/>
                        </a:spcAft>
                      </a:pPr>
                      <a:r>
                        <a:rPr lang="en-GB" sz="1400" dirty="0">
                          <a:effectLst/>
                        </a:rPr>
                        <a:t>8.33%</a:t>
                      </a:r>
                      <a:endParaRPr lang="en-GB" sz="1400" dirty="0">
                        <a:effectLst/>
                        <a:latin typeface="Calibri"/>
                        <a:ea typeface="MS PGothic"/>
                        <a:cs typeface="Times New Roman"/>
                      </a:endParaRPr>
                    </a:p>
                  </a:txBody>
                  <a:tcPr marL="68580" marR="68580" marT="0" marB="0"/>
                </a:tc>
              </a:tr>
              <a:tr h="362172">
                <a:tc vMerge="1">
                  <a:txBody>
                    <a:bodyPr/>
                    <a:lstStyle/>
                    <a:p>
                      <a:endParaRPr lang="en-GB"/>
                    </a:p>
                  </a:txBody>
                  <a:tcPr/>
                </a:tc>
                <a:tc>
                  <a:txBody>
                    <a:bodyPr/>
                    <a:lstStyle/>
                    <a:p>
                      <a:pPr>
                        <a:spcAft>
                          <a:spcPts val="0"/>
                        </a:spcAft>
                      </a:pPr>
                      <a:r>
                        <a:rPr lang="en-GB" sz="1400" dirty="0">
                          <a:effectLst/>
                        </a:rPr>
                        <a:t>Value of domestic payments</a:t>
                      </a:r>
                      <a:endParaRPr lang="en-GB" sz="1400" dirty="0">
                        <a:effectLst/>
                        <a:latin typeface="Calibri"/>
                        <a:ea typeface="MS PGothic"/>
                        <a:cs typeface="Times New Roman"/>
                      </a:endParaRPr>
                    </a:p>
                  </a:txBody>
                  <a:tcPr marL="68580" marR="68580" marT="0" marB="0"/>
                </a:tc>
                <a:tc>
                  <a:txBody>
                    <a:bodyPr/>
                    <a:lstStyle/>
                    <a:p>
                      <a:pPr algn="ctr">
                        <a:spcAft>
                          <a:spcPts val="0"/>
                        </a:spcAft>
                      </a:pPr>
                      <a:r>
                        <a:rPr lang="en-GB" sz="1400" dirty="0">
                          <a:effectLst/>
                        </a:rPr>
                        <a:t>8.33%</a:t>
                      </a:r>
                      <a:endParaRPr lang="en-GB" sz="1400" dirty="0">
                        <a:effectLst/>
                        <a:latin typeface="Calibri"/>
                        <a:ea typeface="MS PGothic"/>
                        <a:cs typeface="Times New Roman"/>
                      </a:endParaRPr>
                    </a:p>
                  </a:txBody>
                  <a:tcPr marL="68580" marR="68580" marT="0" marB="0"/>
                </a:tc>
              </a:tr>
            </a:tbl>
          </a:graphicData>
        </a:graphic>
      </p:graphicFrame>
      <p:sp>
        <p:nvSpPr>
          <p:cNvPr id="7" name="TextBox 6"/>
          <p:cNvSpPr txBox="1"/>
          <p:nvPr/>
        </p:nvSpPr>
        <p:spPr>
          <a:xfrm>
            <a:off x="553096" y="5906877"/>
            <a:ext cx="7724129" cy="369332"/>
          </a:xfrm>
          <a:prstGeom prst="rect">
            <a:avLst/>
          </a:prstGeom>
          <a:solidFill>
            <a:schemeClr val="tx1">
              <a:lumMod val="50000"/>
              <a:lumOff val="50000"/>
            </a:schemeClr>
          </a:solidFill>
        </p:spPr>
        <p:txBody>
          <a:bodyPr wrap="square" rtlCol="0">
            <a:spAutoFit/>
          </a:bodyPr>
          <a:lstStyle/>
          <a:p>
            <a:pPr algn="ctr"/>
            <a:r>
              <a:rPr lang="en-GB" b="1" dirty="0" smtClean="0">
                <a:solidFill>
                  <a:schemeClr val="bg1"/>
                </a:solidFill>
              </a:rPr>
              <a:t>Indicators and weights fully aligned with O-SIIs identification methodology</a:t>
            </a:r>
            <a:r>
              <a:rPr lang="en-GB" b="1" dirty="0">
                <a:solidFill>
                  <a:schemeClr val="bg1"/>
                </a:solidFill>
              </a:rPr>
              <a:t>!  </a:t>
            </a:r>
          </a:p>
        </p:txBody>
      </p:sp>
    </p:spTree>
    <p:extLst>
      <p:ext uri="{BB962C8B-B14F-4D97-AF65-F5344CB8AC3E}">
        <p14:creationId xmlns:p14="http://schemas.microsoft.com/office/powerpoint/2010/main" val="24644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49" y="586828"/>
            <a:ext cx="7362826" cy="555071"/>
          </a:xfrm>
        </p:spPr>
        <p:txBody>
          <a:bodyPr>
            <a:normAutofit fontScale="90000"/>
          </a:bodyPr>
          <a:lstStyle/>
          <a:p>
            <a:r>
              <a:rPr lang="en-GB" dirty="0" smtClean="0"/>
              <a:t>2.2. Stage 1 - Quantitative </a:t>
            </a:r>
            <a:r>
              <a:rPr lang="en-GB" dirty="0"/>
              <a:t>assessment for credit </a:t>
            </a:r>
            <a:r>
              <a:rPr lang="en-GB" dirty="0" smtClean="0"/>
              <a:t>institutions</a:t>
            </a:r>
            <a:endParaRPr lang="en-GB" dirty="0"/>
          </a:p>
        </p:txBody>
      </p:sp>
      <p:sp>
        <p:nvSpPr>
          <p:cNvPr id="3" name="Content Placeholder 2"/>
          <p:cNvSpPr>
            <a:spLocks noGrp="1"/>
          </p:cNvSpPr>
          <p:nvPr>
            <p:ph idx="1"/>
          </p:nvPr>
        </p:nvSpPr>
        <p:spPr>
          <a:xfrm>
            <a:off x="457200" y="1370347"/>
            <a:ext cx="7991475" cy="4900825"/>
          </a:xfrm>
        </p:spPr>
        <p:txBody>
          <a:bodyPr>
            <a:normAutofit/>
          </a:bodyPr>
          <a:lstStyle/>
          <a:p>
            <a:r>
              <a:rPr lang="en-GB" sz="1800" u="sng" dirty="0"/>
              <a:t>Methodology for calculating a total quantitative score:</a:t>
            </a:r>
          </a:p>
          <a:p>
            <a:pPr marL="361950" indent="-361950">
              <a:buFont typeface="+mj-lt"/>
              <a:buAutoNum type="arabicPeriod"/>
            </a:pPr>
            <a:r>
              <a:rPr lang="en-GB" sz="1800" dirty="0" smtClean="0"/>
              <a:t>The </a:t>
            </a:r>
            <a:r>
              <a:rPr lang="en-GB" sz="1800" dirty="0"/>
              <a:t>indicator value of each credit institution shall be divided by the aggregate amount of the respective indicator values summed across all credit institutions authorised </a:t>
            </a:r>
            <a:r>
              <a:rPr lang="en-GB" sz="1800" dirty="0" smtClean="0"/>
              <a:t>in </a:t>
            </a:r>
            <a:r>
              <a:rPr lang="en-GB" sz="1800" dirty="0"/>
              <a:t>the Member State </a:t>
            </a:r>
            <a:r>
              <a:rPr lang="en-GB" sz="1800" dirty="0" smtClean="0"/>
              <a:t>concerned;</a:t>
            </a:r>
          </a:p>
          <a:p>
            <a:pPr marL="361950" indent="-361950">
              <a:buFont typeface="+mj-lt"/>
              <a:buAutoNum type="arabicPeriod"/>
            </a:pPr>
            <a:r>
              <a:rPr lang="en-GB" sz="1800" dirty="0" smtClean="0"/>
              <a:t>The </a:t>
            </a:r>
            <a:r>
              <a:rPr lang="en-GB" sz="1800" dirty="0"/>
              <a:t>resulting ratios shall be multiplied by 10 000 to express the indicator scores in </a:t>
            </a:r>
            <a:r>
              <a:rPr lang="en-GB" sz="1800" dirty="0" smtClean="0"/>
              <a:t>basis points;</a:t>
            </a:r>
          </a:p>
          <a:p>
            <a:pPr marL="361950" indent="-361950">
              <a:buFont typeface="+mj-lt"/>
              <a:buAutoNum type="arabicPeriod"/>
            </a:pPr>
            <a:r>
              <a:rPr lang="en-GB" sz="1800" dirty="0" smtClean="0"/>
              <a:t>Each </a:t>
            </a:r>
            <a:r>
              <a:rPr lang="en-GB" sz="1800" dirty="0"/>
              <a:t>of the indicator scores (expressed in basis points) shall be multiplied by the weight assigned to each </a:t>
            </a:r>
            <a:r>
              <a:rPr lang="en-GB" sz="1800" dirty="0" smtClean="0"/>
              <a:t>indicator;</a:t>
            </a:r>
          </a:p>
          <a:p>
            <a:pPr marL="361950" indent="-361950">
              <a:buFont typeface="+mj-lt"/>
              <a:buAutoNum type="arabicPeriod"/>
            </a:pPr>
            <a:r>
              <a:rPr lang="en-GB" sz="1800" dirty="0" smtClean="0"/>
              <a:t>The </a:t>
            </a:r>
            <a:r>
              <a:rPr lang="en-GB" sz="1800" dirty="0"/>
              <a:t>total quantitative score shall be a sum of all of the weighted indicator scores.</a:t>
            </a:r>
            <a:endParaRPr lang="en-GB" sz="1800" b="1" dirty="0" smtClean="0"/>
          </a:p>
        </p:txBody>
      </p:sp>
      <p:sp>
        <p:nvSpPr>
          <p:cNvPr id="4" name="Footer Placeholder 3"/>
          <p:cNvSpPr>
            <a:spLocks noGrp="1"/>
          </p:cNvSpPr>
          <p:nvPr>
            <p:ph type="ftr" sz="quarter" idx="11"/>
          </p:nvPr>
        </p:nvSpPr>
        <p:spPr/>
        <p:txBody>
          <a:bodyPr/>
          <a:lstStyle/>
          <a:p>
            <a:r>
              <a:rPr lang="en-US" dirty="0"/>
              <a:t>Public Hearing – CP on the Draft RTS on Simplified Obligations under the BRRD </a:t>
            </a:r>
          </a:p>
        </p:txBody>
      </p:sp>
      <p:sp>
        <p:nvSpPr>
          <p:cNvPr id="5" name="Slide Number Placeholder 4"/>
          <p:cNvSpPr>
            <a:spLocks noGrp="1"/>
          </p:cNvSpPr>
          <p:nvPr>
            <p:ph type="sldNum" sz="quarter" idx="12"/>
          </p:nvPr>
        </p:nvSpPr>
        <p:spPr/>
        <p:txBody>
          <a:bodyPr/>
          <a:lstStyle/>
          <a:p>
            <a:fld id="{03930D90-B5AE-694C-AF4D-B5392C99196C}" type="slidenum">
              <a:rPr lang="en-US" smtClean="0">
                <a:solidFill>
                  <a:srgbClr val="2F5773"/>
                </a:solidFill>
              </a:rPr>
              <a:pPr/>
              <a:t>9</a:t>
            </a:fld>
            <a:endParaRPr lang="en-US" dirty="0">
              <a:solidFill>
                <a:srgbClr val="2F5773"/>
              </a:solidFill>
            </a:endParaRPr>
          </a:p>
        </p:txBody>
      </p:sp>
    </p:spTree>
    <p:extLst>
      <p:ext uri="{BB962C8B-B14F-4D97-AF65-F5344CB8AC3E}">
        <p14:creationId xmlns:p14="http://schemas.microsoft.com/office/powerpoint/2010/main" val="2641218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EBA template ppt">
  <a:themeElements>
    <a:clrScheme name="EBA theme 2">
      <a:dk1>
        <a:srgbClr val="000000"/>
      </a:dk1>
      <a:lt1>
        <a:sysClr val="window" lastClr="FFFFFF"/>
      </a:lt1>
      <a:dk2>
        <a:srgbClr val="2F5773"/>
      </a:dk2>
      <a:lt2>
        <a:srgbClr val="E98E31"/>
      </a:lt2>
      <a:accent1>
        <a:srgbClr val="2F5773"/>
      </a:accent1>
      <a:accent2>
        <a:srgbClr val="EA933B"/>
      </a:accent2>
      <a:accent3>
        <a:srgbClr val="D44D2A"/>
      </a:accent3>
      <a:accent4>
        <a:srgbClr val="49AB74"/>
      </a:accent4>
      <a:accent5>
        <a:srgbClr val="52666E"/>
      </a:accent5>
      <a:accent6>
        <a:srgbClr val="163A5A"/>
      </a:accent6>
      <a:hlink>
        <a:srgbClr val="2F577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EBA theme pp4_3">
  <a:themeElements>
    <a:clrScheme name="EBA theme 2">
      <a:dk1>
        <a:srgbClr val="000000"/>
      </a:dk1>
      <a:lt1>
        <a:sysClr val="window" lastClr="FFFFFF"/>
      </a:lt1>
      <a:dk2>
        <a:srgbClr val="2F5773"/>
      </a:dk2>
      <a:lt2>
        <a:srgbClr val="E98E31"/>
      </a:lt2>
      <a:accent1>
        <a:srgbClr val="2F5773"/>
      </a:accent1>
      <a:accent2>
        <a:srgbClr val="EA933B"/>
      </a:accent2>
      <a:accent3>
        <a:srgbClr val="D44D2A"/>
      </a:accent3>
      <a:accent4>
        <a:srgbClr val="49AB74"/>
      </a:accent4>
      <a:accent5>
        <a:srgbClr val="52666E"/>
      </a:accent5>
      <a:accent6>
        <a:srgbClr val="163A5A"/>
      </a:accent6>
      <a:hlink>
        <a:srgbClr val="2F577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EBA template ppt</Template>
  <TotalTime>2156</TotalTime>
  <Words>1162</Words>
  <Application>Microsoft Office PowerPoint</Application>
  <PresentationFormat>On-screen Show (4:3)</PresentationFormat>
  <Paragraphs>195</Paragraphs>
  <Slides>20</Slides>
  <Notes>7</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EBA template ppt</vt:lpstr>
      <vt:lpstr>1_EBA theme pp4_3</vt:lpstr>
      <vt:lpstr>Consultation Paper on the Draft RTS  on Simplified Obligations under the BRRD </vt:lpstr>
      <vt:lpstr>Contents</vt:lpstr>
      <vt:lpstr>1.1. Draft RTS on simplified obligations - Legal mandate</vt:lpstr>
      <vt:lpstr>1.2. Simplified obligations under the BRRD </vt:lpstr>
      <vt:lpstr>1.3. Specification of eligibility criteria</vt:lpstr>
      <vt:lpstr>Contents</vt:lpstr>
      <vt:lpstr>2.1. Two-stage eligibility assessment</vt:lpstr>
      <vt:lpstr>2.2. Stage 1 - Quantitative assessment for credit institutions</vt:lpstr>
      <vt:lpstr>2.2. Stage 1 - Quantitative assessment for credit institutions</vt:lpstr>
      <vt:lpstr>2.2. Stage 1 - Quantitative assessment for credit institutions</vt:lpstr>
      <vt:lpstr>2.3. Stage 1 - Quantitative assessment for investment firms</vt:lpstr>
      <vt:lpstr>2.4. Stage 1 - Exemptions   </vt:lpstr>
      <vt:lpstr>2.5. Stage 2 - Qualitative considerations for credit institutions</vt:lpstr>
      <vt:lpstr>2.6. Stage 2 - Qualitative considerations for investment firms </vt:lpstr>
      <vt:lpstr>2.7. Decision on eligibility assessment</vt:lpstr>
      <vt:lpstr>2.8. Application of eligibility assessment to groups</vt:lpstr>
      <vt:lpstr>Contents</vt:lpstr>
      <vt:lpstr>3. Next steps</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on simplified obligations and waivers</dc:title>
  <dc:creator>Malgorzata Florczak</dc:creator>
  <cp:lastModifiedBy>Malgorzata Florczak</cp:lastModifiedBy>
  <cp:revision>190</cp:revision>
  <cp:lastPrinted>2016-03-07T13:43:59Z</cp:lastPrinted>
  <dcterms:created xsi:type="dcterms:W3CDTF">2015-03-26T11:13:54Z</dcterms:created>
  <dcterms:modified xsi:type="dcterms:W3CDTF">2017-06-22T17:05:53Z</dcterms:modified>
</cp:coreProperties>
</file>