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0"/>
  </p:notesMasterIdLst>
  <p:handoutMasterIdLst>
    <p:handoutMasterId r:id="rId11"/>
  </p:handoutMasterIdLst>
  <p:sldIdLst>
    <p:sldId id="256" r:id="rId5"/>
    <p:sldId id="329" r:id="rId6"/>
    <p:sldId id="340" r:id="rId7"/>
    <p:sldId id="341" r:id="rId8"/>
    <p:sldId id="342" r:id="rId9"/>
  </p:sldIdLst>
  <p:sldSz cx="9144000" cy="6858000" type="screen4x3"/>
  <p:notesSz cx="9929813" cy="67897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e-Dominique KERSUZAN" initials="MD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BAE"/>
    <a:srgbClr val="FF8700"/>
    <a:srgbClr val="8F436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33" autoAdjust="0"/>
    <p:restoredTop sz="94289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3020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696" y="-90"/>
      </p:cViewPr>
      <p:guideLst>
        <p:guide orient="horz" pos="2139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171" y="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1BBC5A-E434-4655-B684-04ECD35D73F5}" type="datetime1">
              <a:rPr lang="fr-FR"/>
              <a:pPr>
                <a:defRPr/>
              </a:pPr>
              <a:t>21/11/2016</a:t>
            </a:fld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868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171" y="644868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CA78AD-5C42-4725-984E-39C8A465B6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436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171" y="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F1937D4-A0E1-4873-9821-B50B5F54877F}" type="datetime1">
              <a:rPr lang="fr-FR"/>
              <a:pPr>
                <a:defRPr/>
              </a:pPr>
              <a:t>21/11/2016</a:t>
            </a:fld>
            <a:endParaRPr lang="fr-F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982" y="3225126"/>
            <a:ext cx="7943850" cy="305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868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171" y="6448680"/>
            <a:ext cx="4302919" cy="33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685B0EF-7539-4DAD-8526-A37CA22CE9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3596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sous titre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courb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86868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629" y="335632"/>
            <a:ext cx="1127500" cy="1005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57356" y="4357694"/>
            <a:ext cx="6048375" cy="431800"/>
          </a:xfrm>
        </p:spPr>
        <p:txBody>
          <a:bodyPr>
            <a:noAutofit/>
          </a:bodyPr>
          <a:lstStyle>
            <a:lvl1pPr marL="0" indent="0">
              <a:buFont typeface="Wingdings" pitchFamily="2" charset="2"/>
              <a:buNone/>
              <a:defRPr sz="2400" b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1500166" y="2285992"/>
            <a:ext cx="662463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5536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1A886B84-4D64-49AC-8CE5-7D490439AAB4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071563" y="0"/>
            <a:ext cx="0" cy="765175"/>
          </a:xfrm>
          <a:prstGeom prst="line">
            <a:avLst/>
          </a:prstGeom>
          <a:noFill/>
          <a:ln w="34925">
            <a:solidFill>
              <a:srgbClr val="F7C76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sz="1800">
              <a:latin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71538" y="-27384"/>
            <a:ext cx="6624638" cy="785818"/>
          </a:xfrm>
          <a:noFill/>
        </p:spPr>
        <p:txBody>
          <a:bodyPr>
            <a:noAutofit/>
          </a:bodyPr>
          <a:lstStyle>
            <a:lvl1pPr algn="l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071538" y="1285860"/>
            <a:ext cx="6624638" cy="4637088"/>
          </a:xfrm>
        </p:spPr>
        <p:txBody>
          <a:bodyPr/>
          <a:lstStyle>
            <a:lvl1pPr marL="266700" indent="-266700">
              <a:buClr>
                <a:srgbClr val="F7C765"/>
              </a:buClr>
              <a:buFont typeface="Wingdings" pitchFamily="2" charset="2"/>
              <a:buChar char="q"/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marL="901700" marR="0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 sz="2000" b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 marL="1257300" marR="0" indent="-3540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 sz="2000" b="0">
                <a:solidFill>
                  <a:srgbClr val="002060"/>
                </a:solidFill>
                <a:latin typeface="+mn-lt"/>
              </a:defRPr>
            </a:lvl3pPr>
            <a:lvl4pPr marL="16129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4pPr>
            <a:lvl5pPr marL="19685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marL="901700" marR="0" lvl="1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fr-FR" dirty="0" smtClean="0"/>
              <a:t>Deuxième niveau</a:t>
            </a:r>
          </a:p>
          <a:p>
            <a:pPr marL="901700" marR="0" lvl="1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/>
            </a:pPr>
            <a:endParaRPr lang="fr-FR" dirty="0" smtClean="0"/>
          </a:p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marL="901700" marR="0" lvl="1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fr-FR" dirty="0" smtClean="0"/>
              <a:t>Deuxième niveau</a:t>
            </a:r>
          </a:p>
          <a:p>
            <a:pPr lvl="1"/>
            <a:endParaRPr lang="fr-FR" dirty="0" smtClean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940152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5536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5DF72461-5E71-467C-97D2-EA828E9E815E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8748464" y="6165304"/>
            <a:ext cx="25667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9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44408" y="6248400"/>
            <a:ext cx="572131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35496" y="6286500"/>
            <a:ext cx="8928000" cy="3240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5536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4D991CFB-4BFC-4594-AC66-59F076056A89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5496" y="6600016"/>
          <a:ext cx="1080120" cy="213360"/>
        </p:xfrm>
        <a:graphic>
          <a:graphicData uri="http://schemas.openxmlformats.org/drawingml/2006/table">
            <a:tbl>
              <a:tblPr/>
              <a:tblGrid>
                <a:gridCol w="108012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 (W1)" pitchFamily="34" charset="0"/>
                        </a:rPr>
                        <a:t>RESTREINT </a:t>
                      </a: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 (W1)" pitchFamily="34" charset="0"/>
                        </a:rPr>
                        <a:t>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 (W1)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</a:tr>
            </a:tbl>
          </a:graphicData>
        </a:graphic>
      </p:graphicFrame>
      <p:sp>
        <p:nvSpPr>
          <p:cNvPr id="17" name="Espace réservé du contenu 19"/>
          <p:cNvSpPr txBox="1">
            <a:spLocks/>
          </p:cNvSpPr>
          <p:nvPr/>
        </p:nvSpPr>
        <p:spPr>
          <a:xfrm>
            <a:off x="3564483" y="6309320"/>
            <a:ext cx="2879725" cy="504056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4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5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7905731" cy="431800"/>
          </a:xfrm>
        </p:spPr>
        <p:txBody>
          <a:bodyPr>
            <a:noAutofit/>
          </a:bodyPr>
          <a:lstStyle/>
          <a:p>
            <a:pPr algn="ctr"/>
            <a:r>
              <a:rPr lang="fr-FR" dirty="0" smtClean="0"/>
              <a:t>EBA 5th Policy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Conference</a:t>
            </a:r>
            <a:endParaRPr lang="fr-FR" dirty="0" smtClean="0"/>
          </a:p>
          <a:p>
            <a:pPr algn="ctr"/>
            <a:r>
              <a:rPr lang="fr-FR" dirty="0" smtClean="0"/>
              <a:t>28-29 </a:t>
            </a:r>
            <a:r>
              <a:rPr lang="fr-FR" dirty="0" err="1" smtClean="0"/>
              <a:t>November</a:t>
            </a:r>
            <a:r>
              <a:rPr lang="fr-FR" dirty="0" smtClean="0"/>
              <a:t> 2016</a:t>
            </a:r>
          </a:p>
          <a:p>
            <a:pPr algn="ctr"/>
            <a:r>
              <a:rPr lang="fr-FR" dirty="0" err="1" smtClean="0">
                <a:latin typeface="Arial" pitchFamily="34" charset="0"/>
                <a:cs typeface="Arial" pitchFamily="34" charset="0"/>
              </a:rPr>
              <a:t>Comments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by Olivier de Bandt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(*)</a:t>
            </a:r>
          </a:p>
          <a:p>
            <a:pPr algn="ctr"/>
            <a:r>
              <a:rPr lang="fr-FR" sz="1600" dirty="0" smtClean="0"/>
              <a:t>(*) Discussions </a:t>
            </a:r>
            <a:r>
              <a:rPr lang="fr-FR" sz="1600" dirty="0" err="1" smtClean="0"/>
              <a:t>with</a:t>
            </a:r>
            <a:r>
              <a:rPr lang="fr-FR" sz="1600" dirty="0" smtClean="0"/>
              <a:t> Mathias </a:t>
            </a:r>
            <a:r>
              <a:rPr lang="fr-FR" sz="1600" dirty="0" smtClean="0"/>
              <a:t>Lé </a:t>
            </a:r>
            <a:r>
              <a:rPr lang="fr-FR" sz="1600" dirty="0" smtClean="0"/>
              <a:t>are </a:t>
            </a:r>
            <a:r>
              <a:rPr lang="fr-FR" sz="1600" dirty="0" err="1" smtClean="0"/>
              <a:t>gratefully</a:t>
            </a:r>
            <a:r>
              <a:rPr lang="fr-FR" sz="1600" dirty="0" smtClean="0"/>
              <a:t> </a:t>
            </a:r>
            <a:r>
              <a:rPr lang="fr-FR" sz="1600" dirty="0" err="1" smtClean="0"/>
              <a:t>acknowledged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endParaRPr lang="fr-F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Titre 4"/>
          <p:cNvSpPr>
            <a:spLocks noGrp="1"/>
          </p:cNvSpPr>
          <p:nvPr>
            <p:ph type="title"/>
          </p:nvPr>
        </p:nvSpPr>
        <p:spPr>
          <a:xfrm>
            <a:off x="803172" y="2276872"/>
            <a:ext cx="7513244" cy="114300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Changes in the </a:t>
            </a:r>
            <a:r>
              <a:rPr lang="fr-FR" sz="2800" dirty="0" err="1" smtClean="0"/>
              <a:t>Cost</a:t>
            </a:r>
            <a:r>
              <a:rPr lang="fr-FR" sz="2800" dirty="0" smtClean="0"/>
              <a:t> of Bank </a:t>
            </a:r>
            <a:r>
              <a:rPr lang="fr-FR" sz="2800" dirty="0" err="1" smtClean="0"/>
              <a:t>Equity</a:t>
            </a:r>
            <a:r>
              <a:rPr lang="fr-FR" sz="2800" dirty="0" smtClean="0"/>
              <a:t> and the </a:t>
            </a:r>
            <a:r>
              <a:rPr lang="fr-FR" sz="2800" dirty="0" err="1" smtClean="0"/>
              <a:t>Supply</a:t>
            </a:r>
            <a:r>
              <a:rPr lang="fr-FR" sz="2800" dirty="0" smtClean="0"/>
              <a:t> of Bank Credit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000" b="0" dirty="0" smtClean="0"/>
              <a:t>By C. </a:t>
            </a:r>
            <a:r>
              <a:rPr lang="fr-FR" sz="2000" b="0" dirty="0" err="1" smtClean="0"/>
              <a:t>Célérier</a:t>
            </a:r>
            <a:r>
              <a:rPr lang="fr-FR" sz="2000" b="0" dirty="0" smtClean="0"/>
              <a:t>, T. Kick and S. </a:t>
            </a:r>
            <a:r>
              <a:rPr lang="fr-FR" sz="2000" b="0" dirty="0" err="1" smtClean="0"/>
              <a:t>Ongena</a:t>
            </a:r>
            <a:endParaRPr lang="fr-FR" sz="2000" b="0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1984"/>
            <a:ext cx="6624638" cy="785818"/>
          </a:xfrm>
        </p:spPr>
        <p:txBody>
          <a:bodyPr/>
          <a:lstStyle/>
          <a:p>
            <a:r>
              <a:rPr lang="fr-FR" sz="2800" dirty="0" err="1" smtClean="0"/>
              <a:t>Summary</a:t>
            </a:r>
            <a:r>
              <a:rPr lang="fr-FR" sz="2800" dirty="0" smtClean="0"/>
              <a:t> and main </a:t>
            </a:r>
            <a:r>
              <a:rPr lang="fr-FR" sz="2800" dirty="0" err="1" smtClean="0"/>
              <a:t>findings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692696"/>
            <a:ext cx="7994550" cy="49251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en-US" sz="2900" dirty="0" smtClean="0">
                <a:solidFill>
                  <a:schemeClr val="tx2"/>
                </a:solidFill>
              </a:rPr>
              <a:t>1. Crucial </a:t>
            </a:r>
            <a:r>
              <a:rPr lang="en-US" sz="2900" dirty="0">
                <a:solidFill>
                  <a:schemeClr val="tx2"/>
                </a:solidFill>
              </a:rPr>
              <a:t>challenges for financial stability: improving our knowledge regarding the relation between bank’s capital and bank’s lending.</a:t>
            </a:r>
            <a:endParaRPr lang="fr-FR" sz="2900" dirty="0">
              <a:solidFill>
                <a:schemeClr val="tx2"/>
              </a:solidFill>
            </a:endParaRPr>
          </a:p>
          <a:p>
            <a:pPr lvl="0"/>
            <a:r>
              <a:rPr lang="en-US" dirty="0"/>
              <a:t>What are the recent contributions in this field?</a:t>
            </a:r>
            <a:endParaRPr lang="fr-FR" dirty="0"/>
          </a:p>
          <a:p>
            <a:pPr lvl="1"/>
            <a:r>
              <a:rPr lang="fr-FR" dirty="0"/>
              <a:t>Capital </a:t>
            </a:r>
            <a:r>
              <a:rPr lang="fr-FR" dirty="0" err="1"/>
              <a:t>requirements</a:t>
            </a:r>
            <a:r>
              <a:rPr lang="fr-FR" dirty="0"/>
              <a:t> and </a:t>
            </a:r>
            <a:r>
              <a:rPr lang="fr-FR" dirty="0" err="1"/>
              <a:t>lending</a:t>
            </a:r>
            <a:r>
              <a:rPr lang="fr-FR" dirty="0"/>
              <a:t> : </a:t>
            </a:r>
            <a:r>
              <a:rPr lang="fr-FR" dirty="0" err="1"/>
              <a:t>Aiyar</a:t>
            </a:r>
            <a:r>
              <a:rPr lang="fr-FR" dirty="0"/>
              <a:t> et al. (2014), </a:t>
            </a:r>
            <a:r>
              <a:rPr lang="fr-FR" dirty="0" err="1"/>
              <a:t>Fraisse</a:t>
            </a:r>
            <a:r>
              <a:rPr lang="fr-FR" dirty="0"/>
              <a:t> et al. (2015),  </a:t>
            </a:r>
            <a:r>
              <a:rPr lang="fr-FR" dirty="0" err="1"/>
              <a:t>Jimenez</a:t>
            </a:r>
            <a:r>
              <a:rPr lang="fr-FR" dirty="0"/>
              <a:t> et al. (2016), </a:t>
            </a:r>
            <a:r>
              <a:rPr lang="fr-FR" dirty="0" err="1"/>
              <a:t>Behn</a:t>
            </a:r>
            <a:r>
              <a:rPr lang="fr-FR" dirty="0"/>
              <a:t> et al. (2016)</a:t>
            </a:r>
          </a:p>
          <a:p>
            <a:pPr lvl="1"/>
            <a:r>
              <a:rPr lang="en-US" dirty="0"/>
              <a:t>Leverage ratio and lending? No much work on this subject until now</a:t>
            </a:r>
            <a:endParaRPr lang="fr-FR" dirty="0"/>
          </a:p>
          <a:p>
            <a:pPr lvl="0"/>
            <a:r>
              <a:rPr lang="en-US" dirty="0"/>
              <a:t>This paper is one of the first </a:t>
            </a:r>
            <a:r>
              <a:rPr lang="en-US" dirty="0" smtClean="0"/>
              <a:t>to examine </a:t>
            </a:r>
            <a:r>
              <a:rPr lang="en-US" dirty="0"/>
              <a:t>the specific role of the cost of equity</a:t>
            </a:r>
            <a:endParaRPr lang="fr-FR" dirty="0"/>
          </a:p>
          <a:p>
            <a:pPr lvl="1"/>
            <a:r>
              <a:rPr lang="en-US" dirty="0"/>
              <a:t>It uses “natural experiments” (ACE) in two distinct countries (BE&amp;IT) to assess to which extent a decrease in the (relative) cost of capital affects (</a:t>
            </a:r>
            <a:r>
              <a:rPr lang="en-US" dirty="0" err="1"/>
              <a:t>i</a:t>
            </a:r>
            <a:r>
              <a:rPr lang="en-US" dirty="0"/>
              <a:t>) bank capital and then (ii) bank </a:t>
            </a:r>
            <a:r>
              <a:rPr lang="en-US" dirty="0" smtClean="0"/>
              <a:t>lending</a:t>
            </a:r>
          </a:p>
          <a:p>
            <a:pPr lvl="1"/>
            <a:endParaRPr lang="fr-FR" sz="2900" dirty="0"/>
          </a:p>
          <a:p>
            <a:pPr marL="0" indent="0">
              <a:buNone/>
            </a:pPr>
            <a:r>
              <a:rPr lang="en-US" sz="2900" dirty="0" smtClean="0"/>
              <a:t>2. Mechanisms </a:t>
            </a:r>
            <a:r>
              <a:rPr lang="en-US" sz="2900" dirty="0"/>
              <a:t>and identification strategy</a:t>
            </a:r>
            <a:endParaRPr lang="fr-FR" sz="2900" dirty="0"/>
          </a:p>
          <a:p>
            <a:pPr lvl="0"/>
            <a:r>
              <a:rPr lang="en-US" dirty="0"/>
              <a:t>Reducing the cost of equity has three potential effects (according to the paper) : </a:t>
            </a:r>
            <a:endParaRPr lang="fr-FR" dirty="0"/>
          </a:p>
          <a:p>
            <a:pPr lvl="1"/>
            <a:r>
              <a:rPr lang="en-US" dirty="0"/>
              <a:t>income effects : cost saving are additional resources to lend</a:t>
            </a:r>
            <a:endParaRPr lang="fr-FR" dirty="0"/>
          </a:p>
          <a:p>
            <a:pPr lvl="1"/>
            <a:r>
              <a:rPr lang="en-US" dirty="0"/>
              <a:t>“cost of funds”: lower funding cost then translate into loan rates</a:t>
            </a:r>
            <a:endParaRPr lang="fr-FR" dirty="0"/>
          </a:p>
          <a:p>
            <a:pPr lvl="1"/>
            <a:r>
              <a:rPr lang="en-US" dirty="0"/>
              <a:t> capital structure : relaxation of capital constraint by increasing equity</a:t>
            </a:r>
            <a:endParaRPr lang="fr-FR" dirty="0"/>
          </a:p>
          <a:p>
            <a:pPr lvl="0"/>
            <a:r>
              <a:rPr lang="en-US" dirty="0"/>
              <a:t>Important ingredient of the empirical setting of the paper : </a:t>
            </a:r>
            <a:endParaRPr lang="fr-FR" dirty="0"/>
          </a:p>
          <a:p>
            <a:pPr lvl="1"/>
            <a:r>
              <a:rPr lang="en-US" dirty="0"/>
              <a:t>use legislative change regarding capital in IT or BE to assess change in lending in DE</a:t>
            </a:r>
            <a:endParaRPr lang="fr-FR" dirty="0"/>
          </a:p>
          <a:p>
            <a:pPr lvl="1"/>
            <a:r>
              <a:rPr lang="en-US" dirty="0"/>
              <a:t>this prevent endogenous changes in legislation </a:t>
            </a:r>
            <a:r>
              <a:rPr lang="en-US" dirty="0" smtClean="0"/>
              <a:t>!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en-US" sz="2900" dirty="0" smtClean="0"/>
              <a:t>3. Main Findings </a:t>
            </a:r>
            <a:r>
              <a:rPr lang="en-US" sz="2900" dirty="0"/>
              <a:t>of the paper</a:t>
            </a:r>
            <a:endParaRPr lang="fr-FR" sz="2900" dirty="0"/>
          </a:p>
          <a:p>
            <a:r>
              <a:rPr lang="en-US" dirty="0"/>
              <a:t>Reforms induce an increase in bank capital in both countries (the reverse is also true)</a:t>
            </a:r>
            <a:endParaRPr lang="fr-FR" dirty="0"/>
          </a:p>
          <a:p>
            <a:pPr lvl="0"/>
            <a:r>
              <a:rPr lang="en-US" dirty="0"/>
              <a:t>Treated banks expand lending (abroad) relatively more when the cost of equity </a:t>
            </a:r>
            <a:r>
              <a:rPr lang="en-US" dirty="0" smtClean="0"/>
              <a:t>decreases </a:t>
            </a:r>
            <a:r>
              <a:rPr lang="en-US" dirty="0"/>
              <a:t>(the reverse is also true!)</a:t>
            </a:r>
            <a:endParaRPr lang="fr-FR" dirty="0"/>
          </a:p>
          <a:p>
            <a:pPr lvl="0"/>
            <a:r>
              <a:rPr lang="en-US" dirty="0"/>
              <a:t>The impact of the reforms is large : Italian and Belgian banks increase their lending by more than 40% relative to other banks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DF72461-5E71-467C-97D2-EA828E9E815E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48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1984"/>
            <a:ext cx="7028854" cy="785818"/>
          </a:xfrm>
        </p:spPr>
        <p:txBody>
          <a:bodyPr/>
          <a:lstStyle/>
          <a:p>
            <a:r>
              <a:rPr lang="fr-FR" sz="2800" dirty="0" smtClean="0"/>
              <a:t>Discussion (1/3) –clarification questions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692696"/>
            <a:ext cx="7994550" cy="49251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 smtClean="0"/>
              <a:t>1. The </a:t>
            </a:r>
            <a:r>
              <a:rPr lang="en-US" dirty="0"/>
              <a:t>reforms:</a:t>
            </a:r>
            <a:endParaRPr lang="fr-FR" dirty="0"/>
          </a:p>
          <a:p>
            <a:pPr lvl="0"/>
            <a:r>
              <a:rPr lang="en-US" dirty="0"/>
              <a:t>It is not totally clear to me what the reforms are doing </a:t>
            </a:r>
            <a:r>
              <a:rPr lang="en-US" dirty="0" smtClean="0"/>
              <a:t>(tax incidence issue= who benefits from the tax cut </a:t>
            </a:r>
            <a:r>
              <a:rPr lang="en-US" dirty="0" smtClean="0"/>
              <a:t>? Issuer or investor?):</a:t>
            </a:r>
            <a:endParaRPr lang="fr-FR" dirty="0"/>
          </a:p>
          <a:p>
            <a:pPr lvl="1"/>
            <a:r>
              <a:rPr lang="en-US" dirty="0"/>
              <a:t>IT : lower corporate taxes for notional income on equity-finance investment</a:t>
            </a:r>
            <a:endParaRPr lang="fr-FR" dirty="0"/>
          </a:p>
          <a:p>
            <a:pPr lvl="1"/>
            <a:r>
              <a:rPr lang="en-US" dirty="0"/>
              <a:t>BE : notional interest on equity deducted from taxable income</a:t>
            </a:r>
            <a:endParaRPr lang="fr-FR" dirty="0"/>
          </a:p>
          <a:p>
            <a:pPr lvl="0"/>
            <a:r>
              <a:rPr lang="en-US" dirty="0"/>
              <a:t>It would be valuable to have a fictitious case studies (in the spirit of footnote 7) to understand in details the mechanisms at </a:t>
            </a:r>
            <a:r>
              <a:rPr lang="en-US" dirty="0" smtClean="0"/>
              <a:t>work</a:t>
            </a:r>
          </a:p>
          <a:p>
            <a:pPr lvl="0"/>
            <a:endParaRPr lang="fr-FR" dirty="0"/>
          </a:p>
          <a:p>
            <a:pPr marL="0" indent="0">
              <a:buNone/>
            </a:pPr>
            <a:r>
              <a:rPr lang="en-US" dirty="0" smtClean="0"/>
              <a:t>2. The </a:t>
            </a:r>
            <a:r>
              <a:rPr lang="en-US" dirty="0"/>
              <a:t>results and the mechanisms:</a:t>
            </a:r>
            <a:endParaRPr lang="fr-FR" dirty="0"/>
          </a:p>
          <a:p>
            <a:pPr lvl="0"/>
            <a:r>
              <a:rPr lang="en-US" dirty="0"/>
              <a:t>The findings indicate that ACE </a:t>
            </a:r>
            <a:r>
              <a:rPr lang="en-US" dirty="0" smtClean="0"/>
              <a:t>leads </a:t>
            </a:r>
            <a:r>
              <a:rPr lang="en-US" dirty="0"/>
              <a:t>to both :</a:t>
            </a:r>
            <a:endParaRPr lang="fr-FR" dirty="0"/>
          </a:p>
          <a:p>
            <a:pPr lvl="1"/>
            <a:r>
              <a:rPr lang="en-US" dirty="0"/>
              <a:t>Relatively higher capital ratio (5% to 20%)</a:t>
            </a:r>
            <a:endParaRPr lang="fr-FR" dirty="0"/>
          </a:p>
          <a:p>
            <a:pPr lvl="1"/>
            <a:r>
              <a:rPr lang="en-US" dirty="0"/>
              <a:t>Relatively higher lending volume abroad (50% to 70%)</a:t>
            </a:r>
            <a:endParaRPr lang="fr-FR" dirty="0"/>
          </a:p>
          <a:p>
            <a:pPr lvl="0"/>
            <a:r>
              <a:rPr lang="en-US" dirty="0"/>
              <a:t>A bit puzzling because most of the literature (cited above) find that higher capital ratios are generally associated with lower lending</a:t>
            </a:r>
            <a:endParaRPr lang="fr-FR" dirty="0"/>
          </a:p>
          <a:p>
            <a:pPr lvl="1"/>
            <a:r>
              <a:rPr lang="en-US" dirty="0"/>
              <a:t>The paper could gain by discussing more these results and linking them to the three distinct channels </a:t>
            </a:r>
            <a:r>
              <a:rPr lang="en-US" dirty="0" smtClean="0"/>
              <a:t>mentioned </a:t>
            </a:r>
            <a:r>
              <a:rPr lang="en-US" dirty="0"/>
              <a:t>in the introduction</a:t>
            </a:r>
            <a:endParaRPr lang="fr-FR" dirty="0"/>
          </a:p>
          <a:p>
            <a:pPr lvl="1"/>
            <a:r>
              <a:rPr lang="en-US" dirty="0"/>
              <a:t>Say differently, at this stage the paper uncovers interesting effects but it is a bit short on how they </a:t>
            </a:r>
            <a:r>
              <a:rPr lang="en-US" dirty="0" smtClean="0"/>
              <a:t>work </a:t>
            </a:r>
            <a:r>
              <a:rPr lang="en-US" dirty="0"/>
              <a:t>precisely</a:t>
            </a:r>
            <a:endParaRPr lang="fr-FR" dirty="0"/>
          </a:p>
          <a:p>
            <a:pPr lvl="0"/>
            <a:r>
              <a:rPr lang="en-US" dirty="0"/>
              <a:t>The magnitude of the effects are </a:t>
            </a:r>
            <a:r>
              <a:rPr lang="en-US" dirty="0" smtClean="0"/>
              <a:t>quite sizeable:</a:t>
            </a:r>
            <a:endParaRPr lang="fr-FR" dirty="0"/>
          </a:p>
          <a:p>
            <a:pPr lvl="1"/>
            <a:r>
              <a:rPr lang="en-US" dirty="0"/>
              <a:t>For instance, in the firm level specification you find a 60% relative increase in lending by firms borrowing from at least one Italian firm</a:t>
            </a:r>
            <a:endParaRPr lang="fr-FR" dirty="0"/>
          </a:p>
          <a:p>
            <a:pPr lvl="1"/>
            <a:r>
              <a:rPr lang="en-US" dirty="0"/>
              <a:t>Maybe banks cut and expand much more dramatically abroad than at home, but these figure are striking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DF72461-5E71-467C-97D2-EA828E9E815E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37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1984"/>
            <a:ext cx="7028854" cy="785818"/>
          </a:xfrm>
        </p:spPr>
        <p:txBody>
          <a:bodyPr/>
          <a:lstStyle/>
          <a:p>
            <a:r>
              <a:rPr lang="fr-FR" sz="2800" dirty="0" smtClean="0"/>
              <a:t>Discussion (2/3) – suggestions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692696"/>
            <a:ext cx="7994550" cy="4925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en-US" dirty="0"/>
              <a:t>We don’t expect all the banks to react in the same </a:t>
            </a:r>
            <a:r>
              <a:rPr lang="en-US" dirty="0" smtClean="0"/>
              <a:t>way: </a:t>
            </a:r>
            <a:endParaRPr lang="fr-FR" dirty="0"/>
          </a:p>
          <a:p>
            <a:pPr lvl="1"/>
            <a:r>
              <a:rPr lang="en-US" dirty="0"/>
              <a:t>banks which are initially more </a:t>
            </a:r>
            <a:r>
              <a:rPr lang="en-US" dirty="0" smtClean="0"/>
              <a:t>constrained by regulation </a:t>
            </a:r>
            <a:r>
              <a:rPr lang="en-US" dirty="0"/>
              <a:t>should react more to the reforms</a:t>
            </a:r>
            <a:endParaRPr lang="fr-FR" dirty="0"/>
          </a:p>
          <a:p>
            <a:pPr lvl="1"/>
            <a:r>
              <a:rPr lang="en-US" u="sng" dirty="0"/>
              <a:t>this suggests to interact the treatment dummy with pre-reform capital ratio</a:t>
            </a:r>
            <a:endParaRPr lang="fr-FR" dirty="0"/>
          </a:p>
          <a:p>
            <a:pPr lvl="0"/>
            <a:r>
              <a:rPr lang="en-US" dirty="0"/>
              <a:t>Regarding the mechanisms discussed, there could be an indirect “cost of fund” </a:t>
            </a:r>
            <a:r>
              <a:rPr lang="en-US" dirty="0" smtClean="0"/>
              <a:t>channel:</a:t>
            </a:r>
            <a:endParaRPr lang="fr-FR" dirty="0"/>
          </a:p>
          <a:p>
            <a:pPr lvl="1"/>
            <a:r>
              <a:rPr lang="en-US" dirty="0"/>
              <a:t>In your view, the direct channel is related to the “lower total cost of equity”</a:t>
            </a:r>
            <a:endParaRPr lang="fr-FR" dirty="0"/>
          </a:p>
          <a:p>
            <a:pPr lvl="1"/>
            <a:r>
              <a:rPr lang="en-US" dirty="0"/>
              <a:t>But as </a:t>
            </a:r>
            <a:r>
              <a:rPr lang="en-US" dirty="0" err="1"/>
              <a:t>Admati</a:t>
            </a:r>
            <a:r>
              <a:rPr lang="en-US" dirty="0"/>
              <a:t> et al. (2013) underline, when banks increase their capital ratio, it makes the whole debt less risky and thus cheaper</a:t>
            </a:r>
            <a:endParaRPr lang="fr-FR" dirty="0"/>
          </a:p>
          <a:p>
            <a:pPr lvl="1"/>
            <a:r>
              <a:rPr lang="en-US" u="sng" dirty="0"/>
              <a:t>You could test this effect by looking at the effect of ACE on the interest expenses of banks.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DF72461-5E71-467C-97D2-EA828E9E815E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19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-1984"/>
            <a:ext cx="7028854" cy="785818"/>
          </a:xfrm>
        </p:spPr>
        <p:txBody>
          <a:bodyPr/>
          <a:lstStyle/>
          <a:p>
            <a:r>
              <a:rPr lang="fr-FR" sz="2800" dirty="0" smtClean="0"/>
              <a:t>Discussion (3/3) – suggestions </a:t>
            </a:r>
            <a:endParaRPr lang="fr-F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692696"/>
                <a:ext cx="7994550" cy="492512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fr-FR" sz="3100" dirty="0" smtClean="0"/>
                  <a:t>1. </a:t>
                </a:r>
                <a:r>
                  <a:rPr lang="en-US" sz="3100" dirty="0" smtClean="0"/>
                  <a:t>Identification </a:t>
                </a:r>
                <a:r>
                  <a:rPr lang="en-US" sz="3100" dirty="0"/>
                  <a:t>Strategy (1):</a:t>
                </a:r>
                <a:endParaRPr lang="fr-FR" sz="3100" dirty="0"/>
              </a:p>
              <a:p>
                <a:pPr lvl="0"/>
                <a:r>
                  <a:rPr lang="en-US" dirty="0"/>
                  <a:t>It seems to me that the setting is well suited for an instrumentation :</a:t>
                </a:r>
                <a:endParaRPr lang="fr-FR" dirty="0"/>
              </a:p>
              <a:p>
                <a:pPr lvl="1"/>
                <a:r>
                  <a:rPr lang="en-US" dirty="0"/>
                  <a:t>You look at :</a:t>
                </a:r>
                <a:endParaRPr lang="fr-F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𝛼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𝛽</m:t>
                    </m:r>
                    <m:r>
                      <a:rPr lang="en-US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𝐴𝐶𝐸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(first-stage)</a:t>
                </a:r>
                <a:endParaRPr lang="fr-F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𝛼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𝛽</m:t>
                    </m:r>
                    <m:r>
                      <a:rPr lang="en-US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𝐴𝐶𝐸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 (reduced form)</a:t>
                </a:r>
                <a:endParaRPr lang="fr-FR" dirty="0"/>
              </a:p>
              <a:p>
                <a:pPr lvl="1"/>
                <a:r>
                  <a:rPr lang="en-US" dirty="0"/>
                  <a:t>Why not instrumenting the change in capital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by the reforms :</a:t>
                </a:r>
                <a:endParaRPr lang="fr-FR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𝛼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𝛽</m:t>
                    </m:r>
                    <m:r>
                      <a:rPr lang="en-US" i="1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fr-FR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𝐾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 (second-stage)</a:t>
                </a:r>
                <a:endParaRPr lang="fr-FR" dirty="0"/>
              </a:p>
              <a:p>
                <a:pPr lvl="1"/>
                <a:r>
                  <a:rPr lang="en-US" dirty="0"/>
                  <a:t>Allows comparison of elasticity with other recent papers</a:t>
                </a:r>
                <a:endParaRPr lang="fr-FR" dirty="0"/>
              </a:p>
              <a:p>
                <a:pPr marL="0" indent="0">
                  <a:buNone/>
                </a:pPr>
                <a:r>
                  <a:rPr lang="en-US" sz="3100" dirty="0" smtClean="0"/>
                  <a:t>2. Identification </a:t>
                </a:r>
                <a:r>
                  <a:rPr lang="en-US" sz="3100" dirty="0"/>
                  <a:t>Strategy (2):</a:t>
                </a:r>
                <a:endParaRPr lang="fr-FR" sz="3100" dirty="0"/>
              </a:p>
              <a:p>
                <a:pPr lvl="0"/>
                <a:r>
                  <a:rPr lang="en-US" dirty="0"/>
                  <a:t>Regarding your loan level estimation, I would be tempted to add parent country dummies :</a:t>
                </a:r>
                <a:endParaRPr lang="fr-FR" dirty="0"/>
              </a:p>
              <a:p>
                <a:pPr lvl="1"/>
                <a:r>
                  <a:rPr lang="en-US" dirty="0"/>
                  <a:t>It is in the spirit of your robustness limiting the sample to foreign banks only </a:t>
                </a:r>
                <a:endParaRPr lang="fr-FR" dirty="0"/>
              </a:p>
              <a:p>
                <a:pPr lvl="0"/>
                <a:r>
                  <a:rPr lang="en-US" dirty="0"/>
                  <a:t>It would prevent capturing shocks hitting some foreign countries where control banks are incorporated :</a:t>
                </a:r>
                <a:endParaRPr lang="fr-FR" dirty="0"/>
              </a:p>
              <a:p>
                <a:pPr lvl="1"/>
                <a:r>
                  <a:rPr lang="en-US" dirty="0"/>
                  <a:t>This is a problem if firms have some patterns that makes them borrowing more systematically from a specific pair of foreign banks, i.e. if firms borrowing from Italian banks borrow more often from Portuguese banks rather than Polish banks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692696"/>
                <a:ext cx="7994550" cy="4925120"/>
              </a:xfrm>
              <a:blipFill rotWithShape="1">
                <a:blip r:embed="rId2"/>
                <a:stretch>
                  <a:fillRect l="-1143" t="-2351" r="-610" b="-12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DF72461-5E71-467C-97D2-EA828E9E815E}" type="datetime1">
              <a:rPr lang="fr-FR" smtClean="0"/>
              <a:pPr>
                <a:defRPr/>
              </a:pPr>
              <a:t>21/11/2016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5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OdB_Scpo_BD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Modified xmlns="http://schemas.microsoft.com/sharepoint/v3/fields">2013-08-28T22:00:00+00:00</_DCDateModified>
    <BDFTheme xmlns="http://schemas.microsoft.com/sharepoint/v3" xsi:nil="true"/>
    <Statut xmlns="12358b1b-30ed-4750-b598-7d316485b272">1</Statut>
    <BDFOrdre xmlns="http://schemas.microsoft.com/sharepoint/v3/fields">07</BDFOrdre>
    <_Format xmlns="http://schemas.microsoft.com/sharepoint/v3/fields" xsi:nil="true"/>
    <BDFNouvelleFenetre xmlns="http://schemas.microsoft.com/sharepoint/v3/fields" xsi:nil="true"/>
    <Categories xmlns="http://schemas.microsoft.com/sharepoint/v3" xsi:nil="true"/>
    <Description xmlns="f687ba61-5d74-4821-b051-a88d64463277" xsi:nil="true"/>
    <BDFCategorie xmlns="http://schemas.microsoft.com/sharepoint/v3">ModelesACPR</BDFCategori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6E56E5C35BB44583572FF8560A3E04" ma:contentTypeVersion="6" ma:contentTypeDescription="Crée un document." ma:contentTypeScope="" ma:versionID="37848fc9854c862022c60f8ea141a13a">
  <xsd:schema xmlns:xsd="http://www.w3.org/2001/XMLSchema" xmlns:xs="http://www.w3.org/2001/XMLSchema" xmlns:p="http://schemas.microsoft.com/office/2006/metadata/properties" xmlns:ns1="http://schemas.microsoft.com/sharepoint/v3" xmlns:ns2="f687ba61-5d74-4821-b051-a88d64463277" xmlns:ns3="http://schemas.microsoft.com/sharepoint/v3/fields" xmlns:ns4="12358b1b-30ed-4750-b598-7d316485b272" targetNamespace="http://schemas.microsoft.com/office/2006/metadata/properties" ma:root="true" ma:fieldsID="e809e7af278dd7cf2b835793531eda15" ns1:_="" ns2:_="" ns3:_="" ns4:_="">
    <xsd:import namespace="http://schemas.microsoft.com/sharepoint/v3"/>
    <xsd:import namespace="f687ba61-5d74-4821-b051-a88d64463277"/>
    <xsd:import namespace="http://schemas.microsoft.com/sharepoint/v3/fields"/>
    <xsd:import namespace="12358b1b-30ed-4750-b598-7d316485b272"/>
    <xsd:element name="properties">
      <xsd:complexType>
        <xsd:sequence>
          <xsd:element name="documentManagement">
            <xsd:complexType>
              <xsd:all>
                <xsd:element ref="ns2:Description" minOccurs="0"/>
                <xsd:element ref="ns1:Categories" minOccurs="0"/>
                <xsd:element ref="ns1:BDFTheme" minOccurs="0"/>
                <xsd:element ref="ns1:BDFCategorie" minOccurs="0"/>
                <xsd:element ref="ns3:_DCDateModified" minOccurs="0"/>
                <xsd:element ref="ns4:Statut" minOccurs="0"/>
                <xsd:element ref="ns3:BDFNouvelleFenetre" minOccurs="0"/>
                <xsd:element ref="ns3:BDFOrdre" minOccurs="0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tegories" ma:index="9" nillable="true" ma:displayName="Catégories" ma:internalName="Categories" ma:readOnly="false">
      <xsd:simpleType>
        <xsd:restriction base="dms:Text"/>
      </xsd:simpleType>
    </xsd:element>
    <xsd:element name="BDFTheme" ma:index="10" nillable="true" ma:displayName="Thème" ma:format="Dropdown" ma:internalName="BDFTheme">
      <xsd:simpleType>
        <xsd:restriction base="dms:Choice">
          <xsd:enumeration value="-"/>
          <xsd:enumeration value="Information"/>
          <xsd:enumeration value="Note des méthodes"/>
          <xsd:enumeration value="Note de procédures"/>
          <xsd:enumeration value="Courrier-type"/>
          <xsd:enumeration value="Fiches"/>
          <xsd:enumeration value="Modèle"/>
          <xsd:enumeration value="RSI"/>
        </xsd:restriction>
      </xsd:simpleType>
    </xsd:element>
    <xsd:element name="BDFCategorie" ma:index="11" nillable="true" ma:displayName="Catégorie" ma:format="Dropdown" ma:internalName="BDFCategorie">
      <xsd:simpleType>
        <xsd:restriction base="dms:Choice">
          <xsd:enumeration value="-"/>
          <xsd:enumeration value="Abrégé typographique"/>
          <xsd:enumeration value="Abrégé graphique"/>
          <xsd:enumeration value="Procédures"/>
          <xsd:enumeration value="Sécurité de l'information"/>
          <xsd:enumeration value="ModelesACP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7ba61-5d74-4821-b051-a88d64463277" elementFormDefault="qualified">
    <xsd:import namespace="http://schemas.microsoft.com/office/2006/documentManagement/types"/>
    <xsd:import namespace="http://schemas.microsoft.com/office/infopath/2007/PartnerControls"/>
    <xsd:element name="Description" ma:index="8" nillable="true" ma:displayName="Description" ma:internalName="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Modified" ma:index="12" nillable="true" ma:displayName="Date de modification" ma:description="Date à laquelle la ressource a été modifiée pour la dernière fois" ma:format="DateTime" ma:internalName="_DCDateModified">
      <xsd:simpleType>
        <xsd:restriction base="dms:DateTime"/>
      </xsd:simpleType>
    </xsd:element>
    <xsd:element name="BDFNouvelleFenetre" ma:index="14" nillable="true" ma:displayName="Ouvrir le lien dans une nouvelle fenêtre" ma:internalName="BDFNouvelleFenetre">
      <xsd:simpleType>
        <xsd:restriction base="dms:Boolean"/>
      </xsd:simpleType>
    </xsd:element>
    <xsd:element name="BDFOrdre" ma:index="15" nillable="true" ma:displayName="Ordre" ma:internalName="BDFOrdre">
      <xsd:simpleType>
        <xsd:restriction base="dms:Text">
          <xsd:maxLength value="255"/>
        </xsd:restriction>
      </xsd:simpleType>
    </xsd:element>
    <xsd:element name="_Format" ma:index="16" nillable="true" ma:displayName="Numero" ma:description="Colonne Format" ma:internalName="_Form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358b1b-30ed-4750-b598-7d316485b272" elementFormDefault="qualified">
    <xsd:import namespace="http://schemas.microsoft.com/office/2006/documentManagement/types"/>
    <xsd:import namespace="http://schemas.microsoft.com/office/infopath/2007/PartnerControls"/>
    <xsd:element name="Statut" ma:index="13" nillable="true" ma:displayName="Statut" ma:list="{641d8864-1ac6-4fb0-a5e5-84ccd87f5946}" ma:internalName="Statut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39C4B2-2899-4D7D-B887-094AE1193058}">
  <ds:schemaRefs>
    <ds:schemaRef ds:uri="http://schemas.microsoft.com/sharepoint/v3/field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2358b1b-30ed-4750-b598-7d316485b272"/>
    <ds:schemaRef ds:uri="f687ba61-5d74-4821-b051-a88d64463277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E498E9A-9EA9-40A7-8BC9-608CD13743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2BD54A-5757-4E83-B648-1C8A1A2D4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87ba61-5d74-4821-b051-a88d64463277"/>
    <ds:schemaRef ds:uri="http://schemas.microsoft.com/sharepoint/v3/fields"/>
    <ds:schemaRef ds:uri="12358b1b-30ed-4750-b598-7d316485b2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Presentation_OdB_Scpo_BDF</Template>
  <TotalTime>3318</TotalTime>
  <Words>954</Words>
  <Application>Microsoft Office PowerPoint</Application>
  <PresentationFormat>Affichage à l'écran (4:3)</PresentationFormat>
  <Paragraphs>78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Presentation_OdB_Scpo_BDF</vt:lpstr>
      <vt:lpstr>Changes in the Cost of Bank Equity and the Supply of Bank Credit  By C. Célérier, T. Kick and S. Ongena</vt:lpstr>
      <vt:lpstr>Summary and main findings</vt:lpstr>
      <vt:lpstr>Discussion (1/3) –clarification questions</vt:lpstr>
      <vt:lpstr>Discussion (2/3) – suggestions </vt:lpstr>
      <vt:lpstr>Discussion (3/3) – suggestions </vt:lpstr>
    </vt:vector>
  </TitlesOfParts>
  <Company>Banque de France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propagation des risques dans le système financier: qu’a-t-on appris depuis 6 ans?</dc:title>
  <dc:creator>Jean-Cyprien HEAM</dc:creator>
  <dc:description>Modèle : Presentation.potx (version 11/2011)</dc:description>
  <cp:lastModifiedBy>Olivier DE BANDT</cp:lastModifiedBy>
  <cp:revision>276</cp:revision>
  <dcterms:created xsi:type="dcterms:W3CDTF">2013-09-02T15:01:20Z</dcterms:created>
  <dcterms:modified xsi:type="dcterms:W3CDTF">2016-11-21T08:46:47Z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0x010100456E56E5C35BB44583572FF8560A3E04</vt:lpwstr>
  </property>
  <property fmtid="{D5CDD505-2E9C-101B-9397-08002B2CF9AE}" pid="3" name="Order">
    <vt:r8>5000</vt:r8>
  </property>
</Properties>
</file>