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3">
  <p:sldMasterIdLst>
    <p:sldMasterId id="2147483648" r:id="rId1"/>
  </p:sldMasterIdLst>
  <p:notesMasterIdLst>
    <p:notesMasterId r:id="rId30"/>
  </p:notesMasterIdLst>
  <p:handoutMasterIdLst>
    <p:handoutMasterId r:id="rId31"/>
  </p:handoutMasterIdLst>
  <p:sldIdLst>
    <p:sldId id="256" r:id="rId2"/>
    <p:sldId id="257" r:id="rId3"/>
    <p:sldId id="330" r:id="rId4"/>
    <p:sldId id="325" r:id="rId5"/>
    <p:sldId id="329" r:id="rId6"/>
    <p:sldId id="282" r:id="rId7"/>
    <p:sldId id="274" r:id="rId8"/>
    <p:sldId id="342" r:id="rId9"/>
    <p:sldId id="332" r:id="rId10"/>
    <p:sldId id="348" r:id="rId11"/>
    <p:sldId id="333" r:id="rId12"/>
    <p:sldId id="343" r:id="rId13"/>
    <p:sldId id="334" r:id="rId14"/>
    <p:sldId id="344" r:id="rId15"/>
    <p:sldId id="336" r:id="rId16"/>
    <p:sldId id="346" r:id="rId17"/>
    <p:sldId id="335" r:id="rId18"/>
    <p:sldId id="338" r:id="rId19"/>
    <p:sldId id="356" r:id="rId20"/>
    <p:sldId id="339" r:id="rId21"/>
    <p:sldId id="340" r:id="rId22"/>
    <p:sldId id="347" r:id="rId23"/>
    <p:sldId id="341" r:id="rId24"/>
    <p:sldId id="350" r:id="rId25"/>
    <p:sldId id="353" r:id="rId26"/>
    <p:sldId id="354" r:id="rId27"/>
    <p:sldId id="355" r:id="rId28"/>
    <p:sldId id="331" r:id="rId29"/>
  </p:sldIdLst>
  <p:sldSz cx="9144000" cy="6858000" type="screen4x3"/>
  <p:notesSz cx="6797675" cy="9926638"/>
  <p:defaultTextStyle>
    <a:defPPr>
      <a:defRPr lang="en-GB"/>
    </a:defPPr>
    <a:lvl1pPr algn="l" defTabSz="457200" rtl="0" fontAlgn="base">
      <a:spcBef>
        <a:spcPct val="0"/>
      </a:spcBef>
      <a:spcAft>
        <a:spcPct val="0"/>
      </a:spcAft>
      <a:defRPr kern="1200">
        <a:solidFill>
          <a:schemeClr val="tx1"/>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BAGC" initials="EBAGC" lastIdx="1" clrIdx="0"/>
  <p:cmAuthor id="1" name="Jochen Flach" initials="JF" lastIdx="4" clrIdx="1"/>
  <p:cmAuthor id="2" name="Michele Zarpellon" initials="MZ - EB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3D5A8C"/>
    <a:srgbClr val="23468C"/>
    <a:srgbClr val="A4BAD5"/>
    <a:srgbClr val="AAB9BA"/>
    <a:srgbClr val="5E7D9B"/>
    <a:srgbClr val="96ABB3"/>
    <a:srgbClr val="416E8C"/>
    <a:srgbClr val="4871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snapToObjects="1">
      <p:cViewPr varScale="1">
        <p:scale>
          <a:sx n="132" d="100"/>
          <a:sy n="132" d="100"/>
        </p:scale>
        <p:origin x="-102" y="-1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93" d="100"/>
          <a:sy n="93" d="100"/>
        </p:scale>
        <p:origin x="-804" y="-120"/>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332"/>
          </a:xfrm>
          <a:prstGeom prst="rect">
            <a:avLst/>
          </a:prstGeom>
        </p:spPr>
        <p:txBody>
          <a:bodyPr vert="horz" lIns="92462" tIns="46232" rIns="92462" bIns="46232"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50443" y="1"/>
            <a:ext cx="2945659" cy="496332"/>
          </a:xfrm>
          <a:prstGeom prst="rect">
            <a:avLst/>
          </a:prstGeom>
        </p:spPr>
        <p:txBody>
          <a:bodyPr vert="horz" lIns="92462" tIns="46232" rIns="92462" bIns="46232" rtlCol="0"/>
          <a:lstStyle>
            <a:lvl1pPr algn="r" fontAlgn="auto">
              <a:spcBef>
                <a:spcPts val="0"/>
              </a:spcBef>
              <a:spcAft>
                <a:spcPts val="0"/>
              </a:spcAft>
              <a:defRPr sz="1200">
                <a:latin typeface="+mn-lt"/>
                <a:cs typeface="+mn-cs"/>
              </a:defRPr>
            </a:lvl1pPr>
          </a:lstStyle>
          <a:p>
            <a:pPr>
              <a:defRPr/>
            </a:pPr>
            <a:endParaRPr lang="en-US"/>
          </a:p>
        </p:txBody>
      </p:sp>
      <p:sp>
        <p:nvSpPr>
          <p:cNvPr id="4" name="Footer Placeholder 3"/>
          <p:cNvSpPr>
            <a:spLocks noGrp="1"/>
          </p:cNvSpPr>
          <p:nvPr>
            <p:ph type="ftr" sz="quarter" idx="2"/>
          </p:nvPr>
        </p:nvSpPr>
        <p:spPr>
          <a:xfrm>
            <a:off x="1" y="9428582"/>
            <a:ext cx="2945659" cy="496332"/>
          </a:xfrm>
          <a:prstGeom prst="rect">
            <a:avLst/>
          </a:prstGeom>
        </p:spPr>
        <p:txBody>
          <a:bodyPr vert="horz" lIns="92462" tIns="46232" rIns="92462" bIns="46232"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50443" y="9428582"/>
            <a:ext cx="2945659" cy="496332"/>
          </a:xfrm>
          <a:prstGeom prst="rect">
            <a:avLst/>
          </a:prstGeom>
        </p:spPr>
        <p:txBody>
          <a:bodyPr vert="horz" lIns="92462" tIns="46232" rIns="92462" bIns="46232" rtlCol="0" anchor="b"/>
          <a:lstStyle>
            <a:lvl1pPr algn="r" fontAlgn="auto">
              <a:spcBef>
                <a:spcPts val="0"/>
              </a:spcBef>
              <a:spcAft>
                <a:spcPts val="0"/>
              </a:spcAft>
              <a:defRPr sz="1200">
                <a:latin typeface="+mn-lt"/>
                <a:cs typeface="+mn-cs"/>
              </a:defRPr>
            </a:lvl1pPr>
          </a:lstStyle>
          <a:p>
            <a:pPr>
              <a:defRPr/>
            </a:pPr>
            <a:fld id="{90F4F3F3-6A86-421C-B1D8-697EE7EDE727}" type="slidenum">
              <a:rPr/>
              <a:pPr>
                <a:defRPr/>
              </a:pPr>
              <a:t>‹#›</a:t>
            </a:fld>
            <a:endParaRPr lang="en-US"/>
          </a:p>
        </p:txBody>
      </p:sp>
    </p:spTree>
    <p:extLst>
      <p:ext uri="{BB962C8B-B14F-4D97-AF65-F5344CB8AC3E}">
        <p14:creationId xmlns:p14="http://schemas.microsoft.com/office/powerpoint/2010/main" val="31075248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332"/>
          </a:xfrm>
          <a:prstGeom prst="rect">
            <a:avLst/>
          </a:prstGeom>
        </p:spPr>
        <p:txBody>
          <a:bodyPr vert="horz" lIns="92462" tIns="46232" rIns="92462" bIns="46232"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50443" y="1"/>
            <a:ext cx="2945659" cy="496332"/>
          </a:xfrm>
          <a:prstGeom prst="rect">
            <a:avLst/>
          </a:prstGeom>
        </p:spPr>
        <p:txBody>
          <a:bodyPr vert="horz" lIns="92462" tIns="46232" rIns="92462" bIns="46232" rtlCol="0"/>
          <a:lstStyle>
            <a:lvl1pPr algn="r" fontAlgn="auto">
              <a:spcBef>
                <a:spcPts val="0"/>
              </a:spcBef>
              <a:spcAft>
                <a:spcPts val="0"/>
              </a:spcAft>
              <a:defRPr sz="1200">
                <a:latin typeface="+mn-lt"/>
                <a:cs typeface="+mn-cs"/>
              </a:defRPr>
            </a:lvl1pPr>
          </a:lstStyle>
          <a:p>
            <a:pPr>
              <a:defRPr/>
            </a:pPr>
            <a:endParaRPr lang="en-US"/>
          </a:p>
        </p:txBody>
      </p:sp>
      <p:sp>
        <p:nvSpPr>
          <p:cNvPr id="4" name="Slide Image Placeholder 3"/>
          <p:cNvSpPr>
            <a:spLocks noGrp="1" noRot="1" noChangeAspect="1"/>
          </p:cNvSpPr>
          <p:nvPr>
            <p:ph type="sldImg" idx="2"/>
          </p:nvPr>
        </p:nvSpPr>
        <p:spPr>
          <a:xfrm>
            <a:off x="917575" y="746125"/>
            <a:ext cx="4962525" cy="3721100"/>
          </a:xfrm>
          <a:prstGeom prst="rect">
            <a:avLst/>
          </a:prstGeom>
          <a:noFill/>
          <a:ln w="12700">
            <a:solidFill>
              <a:prstClr val="black"/>
            </a:solidFill>
          </a:ln>
        </p:spPr>
        <p:txBody>
          <a:bodyPr vert="horz" lIns="92462" tIns="46232" rIns="92462" bIns="46232" rtlCol="0" anchor="ctr"/>
          <a:lstStyle/>
          <a:p>
            <a:pPr lvl="0"/>
            <a:endParaRPr lang="en-US" noProof="0"/>
          </a:p>
        </p:txBody>
      </p:sp>
      <p:sp>
        <p:nvSpPr>
          <p:cNvPr id="5" name="Notes Placeholder 4"/>
          <p:cNvSpPr>
            <a:spLocks noGrp="1"/>
          </p:cNvSpPr>
          <p:nvPr>
            <p:ph type="body" sz="quarter" idx="3"/>
          </p:nvPr>
        </p:nvSpPr>
        <p:spPr>
          <a:xfrm>
            <a:off x="679770" y="4715155"/>
            <a:ext cx="5438139" cy="4466987"/>
          </a:xfrm>
          <a:prstGeom prst="rect">
            <a:avLst/>
          </a:prstGeom>
        </p:spPr>
        <p:txBody>
          <a:bodyPr vert="horz" wrap="square" lIns="92462" tIns="46232" rIns="92462" bIns="46232" numCol="1" anchor="t" anchorCtr="0" compatLnSpc="1">
            <a:prstTxWarp prst="textNoShape">
              <a:avLst/>
            </a:prstTxWarp>
            <a:normAutofit/>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6" name="Footer Placeholder 5"/>
          <p:cNvSpPr>
            <a:spLocks noGrp="1"/>
          </p:cNvSpPr>
          <p:nvPr>
            <p:ph type="ftr" sz="quarter" idx="4"/>
          </p:nvPr>
        </p:nvSpPr>
        <p:spPr>
          <a:xfrm>
            <a:off x="1" y="9428582"/>
            <a:ext cx="2945659" cy="496332"/>
          </a:xfrm>
          <a:prstGeom prst="rect">
            <a:avLst/>
          </a:prstGeom>
        </p:spPr>
        <p:txBody>
          <a:bodyPr vert="horz" lIns="92462" tIns="46232" rIns="92462" bIns="46232"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50443" y="9428582"/>
            <a:ext cx="2945659" cy="496332"/>
          </a:xfrm>
          <a:prstGeom prst="rect">
            <a:avLst/>
          </a:prstGeom>
        </p:spPr>
        <p:txBody>
          <a:bodyPr vert="horz" lIns="92462" tIns="46232" rIns="92462" bIns="46232" rtlCol="0" anchor="b"/>
          <a:lstStyle>
            <a:lvl1pPr algn="r" fontAlgn="auto">
              <a:spcBef>
                <a:spcPts val="0"/>
              </a:spcBef>
              <a:spcAft>
                <a:spcPts val="0"/>
              </a:spcAft>
              <a:defRPr sz="1200">
                <a:latin typeface="+mn-lt"/>
                <a:cs typeface="+mn-cs"/>
              </a:defRPr>
            </a:lvl1pPr>
          </a:lstStyle>
          <a:p>
            <a:pPr>
              <a:defRPr/>
            </a:pPr>
            <a:fld id="{F66025DD-0F3A-48D6-B1F0-36D1D44CDA83}" type="slidenum">
              <a:rPr/>
              <a:pPr>
                <a:defRPr/>
              </a:pPr>
              <a:t>‹#›</a:t>
            </a:fld>
            <a:endParaRPr lang="en-US"/>
          </a:p>
        </p:txBody>
      </p:sp>
    </p:spTree>
    <p:extLst>
      <p:ext uri="{BB962C8B-B14F-4D97-AF65-F5344CB8AC3E}">
        <p14:creationId xmlns:p14="http://schemas.microsoft.com/office/powerpoint/2010/main" val="144251655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5</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14</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15</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16</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17</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18</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19</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20</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21</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22</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23</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FEB767-81C4-2B41-AC6B-7B72DAF6DCF5}" type="slidenum">
              <a:rPr lang="en-US" smtClean="0"/>
              <a:pPr/>
              <a:t>6</a:t>
            </a:fld>
            <a:endParaRPr lang="en-US" dirty="0"/>
          </a:p>
        </p:txBody>
      </p:sp>
    </p:spTree>
    <p:extLst>
      <p:ext uri="{BB962C8B-B14F-4D97-AF65-F5344CB8AC3E}">
        <p14:creationId xmlns:p14="http://schemas.microsoft.com/office/powerpoint/2010/main" val="18017481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24</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25</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FEB767-81C4-2B41-AC6B-7B72DAF6DCF5}" type="slidenum">
              <a:rPr lang="en-US" smtClean="0"/>
              <a:pPr/>
              <a:t>26</a:t>
            </a:fld>
            <a:endParaRPr lang="en-US" dirty="0"/>
          </a:p>
        </p:txBody>
      </p:sp>
    </p:spTree>
    <p:extLst>
      <p:ext uri="{BB962C8B-B14F-4D97-AF65-F5344CB8AC3E}">
        <p14:creationId xmlns:p14="http://schemas.microsoft.com/office/powerpoint/2010/main" val="18017481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FEB767-81C4-2B41-AC6B-7B72DAF6DCF5}" type="slidenum">
              <a:rPr lang="en-US" smtClean="0"/>
              <a:pPr/>
              <a:t>27</a:t>
            </a:fld>
            <a:endParaRPr lang="en-US" dirty="0"/>
          </a:p>
        </p:txBody>
      </p:sp>
    </p:spTree>
    <p:extLst>
      <p:ext uri="{BB962C8B-B14F-4D97-AF65-F5344CB8AC3E}">
        <p14:creationId xmlns:p14="http://schemas.microsoft.com/office/powerpoint/2010/main" val="18017481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28</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7</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8</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9</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10</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11</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12</a:t>
            </a:fld>
            <a:endParaRPr lang="en-US"/>
          </a:p>
        </p:txBody>
      </p:sp>
    </p:spTree>
    <p:extLst>
      <p:ext uri="{BB962C8B-B14F-4D97-AF65-F5344CB8AC3E}">
        <p14:creationId xmlns:p14="http://schemas.microsoft.com/office/powerpoint/2010/main" val="1801748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FEB767-81C4-2B41-AC6B-7B72DAF6DCF5}" type="slidenum">
              <a:rPr lang="en-US" smtClean="0"/>
              <a:pPr/>
              <a:t>13</a:t>
            </a:fld>
            <a:endParaRPr lang="en-US"/>
          </a:p>
        </p:txBody>
      </p:sp>
    </p:spTree>
    <p:extLst>
      <p:ext uri="{BB962C8B-B14F-4D97-AF65-F5344CB8AC3E}">
        <p14:creationId xmlns:p14="http://schemas.microsoft.com/office/powerpoint/2010/main" val="18017481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5451475"/>
          </a:xfrm>
          <a:prstGeom prst="rect">
            <a:avLst/>
          </a:prstGeom>
          <a:solidFill>
            <a:srgbClr val="3D5A8C"/>
          </a:solidFill>
          <a:ln w="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40257" y="2223563"/>
            <a:ext cx="7477287" cy="650866"/>
          </a:xfrm>
        </p:spPr>
        <p:txBody>
          <a:bodyPr>
            <a:normAutofit/>
          </a:bodyPr>
          <a:lstStyle>
            <a:lvl1pPr algn="l">
              <a:defRPr sz="3200">
                <a:solidFill>
                  <a:schemeClr val="bg1"/>
                </a:solidFill>
                <a:latin typeface="Arial"/>
                <a:cs typeface="Arial"/>
              </a:defRPr>
            </a:lvl1pPr>
          </a:lstStyle>
          <a:p>
            <a:r>
              <a:rPr lang="en-US" smtClean="0"/>
              <a:t>Click to edit Master title style</a:t>
            </a:r>
            <a:endParaRPr lang="en-US"/>
          </a:p>
        </p:txBody>
      </p:sp>
      <p:sp>
        <p:nvSpPr>
          <p:cNvPr id="3" name="Subtitle 2"/>
          <p:cNvSpPr>
            <a:spLocks noGrp="1"/>
          </p:cNvSpPr>
          <p:nvPr>
            <p:ph type="subTitle" idx="1"/>
          </p:nvPr>
        </p:nvSpPr>
        <p:spPr>
          <a:xfrm>
            <a:off x="440266" y="2874419"/>
            <a:ext cx="6400800" cy="448733"/>
          </a:xfrm>
        </p:spPr>
        <p:txBody>
          <a:bodyPr>
            <a:normAutofit/>
          </a:bodyPr>
          <a:lstStyle>
            <a:lvl1pPr marL="0" indent="0" algn="l">
              <a:buNone/>
              <a:defRPr sz="1400">
                <a:solidFill>
                  <a:srgbClr val="A4BAD5"/>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1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725" y="5718220"/>
            <a:ext cx="8534923" cy="938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201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B0024B-2BE1-444C-9227-8EF707308321}" type="slidenum">
              <a:rPr/>
              <a:pPr>
                <a:defRPr/>
              </a:pPr>
              <a:t>‹#›</a:t>
            </a:fld>
            <a:endParaRPr lang="en-US"/>
          </a:p>
        </p:txBody>
      </p:sp>
    </p:spTree>
    <p:extLst>
      <p:ext uri="{BB962C8B-B14F-4D97-AF65-F5344CB8AC3E}">
        <p14:creationId xmlns:p14="http://schemas.microsoft.com/office/powerpoint/2010/main" val="2513600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9BA2CF-F40A-4693-9709-4F425A1BE071}" type="slidenum">
              <a:rPr/>
              <a:pPr>
                <a:defRPr/>
              </a:pPr>
              <a:t>‹#›</a:t>
            </a:fld>
            <a:endParaRPr lang="en-US"/>
          </a:p>
        </p:txBody>
      </p:sp>
    </p:spTree>
    <p:extLst>
      <p:ext uri="{BB962C8B-B14F-4D97-AF65-F5344CB8AC3E}">
        <p14:creationId xmlns:p14="http://schemas.microsoft.com/office/powerpoint/2010/main" val="14053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8292496" y="6224676"/>
            <a:ext cx="394953" cy="182563"/>
          </a:xfrm>
        </p:spPr>
        <p:txBody>
          <a:bodyPr/>
          <a:lstStyle>
            <a:lvl1pPr>
              <a:defRPr b="1"/>
            </a:lvl1pPr>
          </a:lstStyle>
          <a:p>
            <a:pPr>
              <a:defRPr/>
            </a:pPr>
            <a:fld id="{19F96DEE-5E9F-424C-B9A3-186EEBFEB104}" type="slidenum">
              <a:rPr lang="en-GB" smtClean="0"/>
              <a:pPr>
                <a:defRPr/>
              </a:pPr>
              <a:t>‹#›</a:t>
            </a:fld>
            <a:endParaRPr lang="en-GB" dirty="0"/>
          </a:p>
        </p:txBody>
      </p:sp>
      <p:sp>
        <p:nvSpPr>
          <p:cNvPr id="7" name="Footer Placeholder 4"/>
          <p:cNvSpPr txBox="1">
            <a:spLocks/>
          </p:cNvSpPr>
          <p:nvPr userDrawn="1"/>
        </p:nvSpPr>
        <p:spPr>
          <a:xfrm>
            <a:off x="5927832" y="5970615"/>
            <a:ext cx="2364664" cy="635134"/>
          </a:xfrm>
          <a:prstGeom prst="rect">
            <a:avLst/>
          </a:prstGeom>
        </p:spPr>
        <p:txBody>
          <a:bodyPr vert="horz" lIns="91440" tIns="45720" rIns="91440" bIns="45720" rtlCol="0" anchor="ctr"/>
          <a:lstStyle>
            <a:defPPr>
              <a:defRPr lang="en-GB"/>
            </a:defPPr>
            <a:lvl1pPr algn="ctr" defTabSz="457200" rtl="0" fontAlgn="auto">
              <a:spcBef>
                <a:spcPts val="0"/>
              </a:spcBef>
              <a:spcAft>
                <a:spcPts val="0"/>
              </a:spcAft>
              <a:defRPr sz="1200" kern="1200">
                <a:solidFill>
                  <a:schemeClr val="tx1">
                    <a:tint val="75000"/>
                  </a:schemeClr>
                </a:solidFill>
                <a:latin typeface="+mn-lt"/>
                <a:ea typeface="+mn-ea"/>
                <a:cs typeface="+mn-cs"/>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l"/>
            <a:r>
              <a:rPr lang="en-GB" sz="800" dirty="0" smtClean="0">
                <a:latin typeface="Arial" panose="020B0604020202020204" pitchFamily="34" charset="0"/>
                <a:cs typeface="Arial" panose="020B0604020202020204" pitchFamily="34" charset="0"/>
              </a:rPr>
              <a:t>Public hearing on Risk management</a:t>
            </a:r>
            <a:r>
              <a:rPr lang="en-GB" sz="800" baseline="0" dirty="0" smtClean="0">
                <a:latin typeface="Arial" panose="020B0604020202020204" pitchFamily="34" charset="0"/>
                <a:cs typeface="Arial" panose="020B0604020202020204" pitchFamily="34" charset="0"/>
              </a:rPr>
              <a:t> procedures</a:t>
            </a:r>
            <a:r>
              <a:rPr lang="en-GB" sz="800" dirty="0" smtClean="0">
                <a:latin typeface="Arial" panose="020B0604020202020204" pitchFamily="34" charset="0"/>
                <a:cs typeface="Arial" panose="020B0604020202020204" pitchFamily="34" charset="0"/>
              </a:rPr>
              <a:t> for  non-centrally cleared </a:t>
            </a:r>
            <a:r>
              <a:rPr lang="en-GB" sz="800" baseline="0" dirty="0" smtClean="0">
                <a:latin typeface="Arial" panose="020B0604020202020204" pitchFamily="34" charset="0"/>
                <a:cs typeface="Arial" panose="020B0604020202020204" pitchFamily="34" charset="0"/>
              </a:rPr>
              <a:t> </a:t>
            </a:r>
            <a:r>
              <a:rPr lang="en-GB" sz="800" dirty="0" smtClean="0">
                <a:latin typeface="Arial" panose="020B0604020202020204" pitchFamily="34" charset="0"/>
                <a:cs typeface="Arial" panose="020B0604020202020204" pitchFamily="34" charset="0"/>
              </a:rPr>
              <a:t>OTC</a:t>
            </a:r>
            <a:r>
              <a:rPr lang="en-GB" sz="800" baseline="0" dirty="0" smtClean="0">
                <a:latin typeface="Arial" panose="020B0604020202020204" pitchFamily="34" charset="0"/>
                <a:cs typeface="Arial" panose="020B0604020202020204" pitchFamily="34" charset="0"/>
              </a:rPr>
              <a:t> </a:t>
            </a:r>
            <a:r>
              <a:rPr lang="en-GB" sz="800" dirty="0" smtClean="0">
                <a:latin typeface="Arial" panose="020B0604020202020204" pitchFamily="34" charset="0"/>
                <a:cs typeface="Arial" panose="020B0604020202020204" pitchFamily="34" charset="0"/>
              </a:rPr>
              <a:t>derivatives</a:t>
            </a:r>
            <a:endParaRPr lang="en-US"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4544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91100F-6A4E-442B-94AD-EA1DB1AE4A3E}" type="slidenum">
              <a:rPr/>
              <a:pPr>
                <a:defRPr/>
              </a:pPr>
              <a:t>‹#›</a:t>
            </a:fld>
            <a:endParaRPr lang="en-US"/>
          </a:p>
        </p:txBody>
      </p:sp>
      <p:sp>
        <p:nvSpPr>
          <p:cNvPr id="7" name="Footer Placeholder 4"/>
          <p:cNvSpPr txBox="1">
            <a:spLocks/>
          </p:cNvSpPr>
          <p:nvPr userDrawn="1"/>
        </p:nvSpPr>
        <p:spPr>
          <a:xfrm>
            <a:off x="3342249" y="0"/>
            <a:ext cx="5801751" cy="365125"/>
          </a:xfrm>
          <a:prstGeom prst="rect">
            <a:avLst/>
          </a:prstGeom>
        </p:spPr>
        <p:txBody>
          <a:bodyPr vert="horz" lIns="91440" tIns="45720" rIns="91440" bIns="45720" rtlCol="0" anchor="ctr"/>
          <a:lstStyle>
            <a:defPPr>
              <a:defRPr lang="en-GB"/>
            </a:defPPr>
            <a:lvl1pPr algn="ctr" defTabSz="457200" rtl="0" fontAlgn="auto">
              <a:spcBef>
                <a:spcPts val="0"/>
              </a:spcBef>
              <a:spcAft>
                <a:spcPts val="0"/>
              </a:spcAft>
              <a:defRPr sz="1200" kern="1200">
                <a:solidFill>
                  <a:schemeClr val="tx1">
                    <a:tint val="75000"/>
                  </a:schemeClr>
                </a:solidFill>
                <a:latin typeface="+mn-lt"/>
                <a:ea typeface="+mn-ea"/>
                <a:cs typeface="+mn-cs"/>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GB" dirty="0" smtClean="0"/>
              <a:t>Cross-sector workshop on reducing the reliance on credit ratings</a:t>
            </a:r>
            <a:endParaRPr lang="en-US" dirty="0"/>
          </a:p>
        </p:txBody>
      </p:sp>
    </p:spTree>
    <p:extLst>
      <p:ext uri="{BB962C8B-B14F-4D97-AF65-F5344CB8AC3E}">
        <p14:creationId xmlns:p14="http://schemas.microsoft.com/office/powerpoint/2010/main" val="1444129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E604A4F-2C9D-40DC-B150-62F2B6F48CD9}" type="slidenum">
              <a:rPr/>
              <a:pPr>
                <a:defRPr/>
              </a:pPr>
              <a:t>‹#›</a:t>
            </a:fld>
            <a:endParaRPr lang="en-US"/>
          </a:p>
        </p:txBody>
      </p:sp>
      <p:sp>
        <p:nvSpPr>
          <p:cNvPr id="8" name="Footer Placeholder 4"/>
          <p:cNvSpPr txBox="1">
            <a:spLocks/>
          </p:cNvSpPr>
          <p:nvPr userDrawn="1"/>
        </p:nvSpPr>
        <p:spPr>
          <a:xfrm>
            <a:off x="3342249" y="0"/>
            <a:ext cx="5801751" cy="365125"/>
          </a:xfrm>
          <a:prstGeom prst="rect">
            <a:avLst/>
          </a:prstGeom>
        </p:spPr>
        <p:txBody>
          <a:bodyPr vert="horz" lIns="91440" tIns="45720" rIns="91440" bIns="45720" rtlCol="0" anchor="ctr"/>
          <a:lstStyle>
            <a:defPPr>
              <a:defRPr lang="en-GB"/>
            </a:defPPr>
            <a:lvl1pPr algn="ctr" defTabSz="457200" rtl="0" fontAlgn="auto">
              <a:spcBef>
                <a:spcPts val="0"/>
              </a:spcBef>
              <a:spcAft>
                <a:spcPts val="0"/>
              </a:spcAft>
              <a:defRPr sz="1200" kern="1200">
                <a:solidFill>
                  <a:schemeClr val="tx1">
                    <a:tint val="75000"/>
                  </a:schemeClr>
                </a:solidFill>
                <a:latin typeface="+mn-lt"/>
                <a:ea typeface="+mn-ea"/>
                <a:cs typeface="+mn-cs"/>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GB" dirty="0" smtClean="0"/>
              <a:t>Cross-sector workshop on reducing the reliance on credit ratings</a:t>
            </a:r>
            <a:endParaRPr lang="en-US" dirty="0"/>
          </a:p>
        </p:txBody>
      </p:sp>
    </p:spTree>
    <p:extLst>
      <p:ext uri="{BB962C8B-B14F-4D97-AF65-F5344CB8AC3E}">
        <p14:creationId xmlns:p14="http://schemas.microsoft.com/office/powerpoint/2010/main" val="1710472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8D8D4A1-0C7E-43A7-8481-DD63E789C026}" type="slidenum">
              <a:rPr/>
              <a:pPr>
                <a:defRPr/>
              </a:pPr>
              <a:t>‹#›</a:t>
            </a:fld>
            <a:endParaRPr lang="en-US"/>
          </a:p>
        </p:txBody>
      </p:sp>
      <p:sp>
        <p:nvSpPr>
          <p:cNvPr id="10" name="Footer Placeholder 4"/>
          <p:cNvSpPr txBox="1">
            <a:spLocks/>
          </p:cNvSpPr>
          <p:nvPr userDrawn="1"/>
        </p:nvSpPr>
        <p:spPr>
          <a:xfrm>
            <a:off x="3342249" y="0"/>
            <a:ext cx="5801751" cy="365125"/>
          </a:xfrm>
          <a:prstGeom prst="rect">
            <a:avLst/>
          </a:prstGeom>
        </p:spPr>
        <p:txBody>
          <a:bodyPr vert="horz" lIns="91440" tIns="45720" rIns="91440" bIns="45720" rtlCol="0" anchor="ctr"/>
          <a:lstStyle>
            <a:defPPr>
              <a:defRPr lang="en-GB"/>
            </a:defPPr>
            <a:lvl1pPr algn="ctr" defTabSz="457200" rtl="0" fontAlgn="auto">
              <a:spcBef>
                <a:spcPts val="0"/>
              </a:spcBef>
              <a:spcAft>
                <a:spcPts val="0"/>
              </a:spcAft>
              <a:defRPr sz="1200" kern="1200">
                <a:solidFill>
                  <a:schemeClr val="tx1">
                    <a:tint val="75000"/>
                  </a:schemeClr>
                </a:solidFill>
                <a:latin typeface="+mn-lt"/>
                <a:ea typeface="+mn-ea"/>
                <a:cs typeface="+mn-cs"/>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GB" dirty="0" smtClean="0"/>
              <a:t>Cross-sector workshop on reducing the reliance on credit ratings</a:t>
            </a:r>
            <a:endParaRPr lang="en-US" dirty="0"/>
          </a:p>
        </p:txBody>
      </p:sp>
    </p:spTree>
    <p:extLst>
      <p:ext uri="{BB962C8B-B14F-4D97-AF65-F5344CB8AC3E}">
        <p14:creationId xmlns:p14="http://schemas.microsoft.com/office/powerpoint/2010/main" val="1264224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4D0BBA8-34BD-4575-8B4E-90E5EA1FF881}" type="slidenum">
              <a:rPr/>
              <a:pPr>
                <a:defRPr/>
              </a:pPr>
              <a:t>‹#›</a:t>
            </a:fld>
            <a:endParaRPr lang="en-US"/>
          </a:p>
        </p:txBody>
      </p:sp>
    </p:spTree>
    <p:extLst>
      <p:ext uri="{BB962C8B-B14F-4D97-AF65-F5344CB8AC3E}">
        <p14:creationId xmlns:p14="http://schemas.microsoft.com/office/powerpoint/2010/main" val="38301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03301CC-146C-4013-955B-15CEFA7DBEFF}" type="slidenum">
              <a:rPr/>
              <a:pPr>
                <a:defRPr/>
              </a:pPr>
              <a:t>‹#›</a:t>
            </a:fld>
            <a:endParaRPr lang="en-US"/>
          </a:p>
        </p:txBody>
      </p:sp>
    </p:spTree>
    <p:extLst>
      <p:ext uri="{BB962C8B-B14F-4D97-AF65-F5344CB8AC3E}">
        <p14:creationId xmlns:p14="http://schemas.microsoft.com/office/powerpoint/2010/main" val="141111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18FD85-A8EF-491A-B141-E9658941E42C}" type="slidenum">
              <a:rPr/>
              <a:pPr>
                <a:defRPr/>
              </a:pPr>
              <a:t>‹#›</a:t>
            </a:fld>
            <a:endParaRPr lang="en-US"/>
          </a:p>
        </p:txBody>
      </p:sp>
    </p:spTree>
    <p:extLst>
      <p:ext uri="{BB962C8B-B14F-4D97-AF65-F5344CB8AC3E}">
        <p14:creationId xmlns:p14="http://schemas.microsoft.com/office/powerpoint/2010/main" val="2643367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EB001E8-BEC8-4F67-8684-C232A446E014}" type="slidenum">
              <a:rPr/>
              <a:pPr>
                <a:defRPr/>
              </a:pPr>
              <a:t>‹#›</a:t>
            </a:fld>
            <a:endParaRPr lang="en-US"/>
          </a:p>
        </p:txBody>
      </p:sp>
    </p:spTree>
    <p:extLst>
      <p:ext uri="{BB962C8B-B14F-4D97-AF65-F5344CB8AC3E}">
        <p14:creationId xmlns:p14="http://schemas.microsoft.com/office/powerpoint/2010/main" val="28765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49263" y="1574800"/>
            <a:ext cx="8229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7" name="Title Placeholder 1"/>
          <p:cNvSpPr>
            <a:spLocks noGrp="1"/>
          </p:cNvSpPr>
          <p:nvPr>
            <p:ph type="title"/>
          </p:nvPr>
        </p:nvSpPr>
        <p:spPr bwMode="auto">
          <a:xfrm>
            <a:off x="449263" y="274638"/>
            <a:ext cx="8229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US" altLang="en-US" smtClean="0"/>
              <a:t>Click to edit Master title style</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234542" y="6356350"/>
            <a:ext cx="444321"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5447205-F26D-4D62-85DE-37506DF5AED4}" type="slidenum">
              <a:rPr/>
              <a:pPr>
                <a:defRPr/>
              </a:pPr>
              <a:t>‹#›</a:t>
            </a:fld>
            <a:endParaRPr lang="en-US"/>
          </a:p>
        </p:txBody>
      </p:sp>
      <p:pic>
        <p:nvPicPr>
          <p:cNvPr id="2"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49262" y="5943600"/>
            <a:ext cx="55467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defTabSz="457200" rtl="0" eaLnBrk="1" fontAlgn="base" hangingPunct="1">
        <a:spcBef>
          <a:spcPct val="0"/>
        </a:spcBef>
        <a:spcAft>
          <a:spcPct val="0"/>
        </a:spcAft>
        <a:defRPr sz="2000" kern="1200">
          <a:solidFill>
            <a:srgbClr val="5E7D9B"/>
          </a:solidFill>
          <a:latin typeface="Arial"/>
          <a:ea typeface="+mj-ea"/>
          <a:cs typeface="Arial"/>
        </a:defRPr>
      </a:lvl1pPr>
      <a:lvl2pPr algn="l" defTabSz="457200" rtl="0" eaLnBrk="1" fontAlgn="base" hangingPunct="1">
        <a:spcBef>
          <a:spcPct val="0"/>
        </a:spcBef>
        <a:spcAft>
          <a:spcPct val="0"/>
        </a:spcAft>
        <a:defRPr sz="2000">
          <a:solidFill>
            <a:srgbClr val="5E7D9B"/>
          </a:solidFill>
          <a:latin typeface="Arial" pitchFamily="34" charset="0"/>
          <a:cs typeface="Arial" pitchFamily="34" charset="0"/>
        </a:defRPr>
      </a:lvl2pPr>
      <a:lvl3pPr algn="l" defTabSz="457200" rtl="0" eaLnBrk="1" fontAlgn="base" hangingPunct="1">
        <a:spcBef>
          <a:spcPct val="0"/>
        </a:spcBef>
        <a:spcAft>
          <a:spcPct val="0"/>
        </a:spcAft>
        <a:defRPr sz="2000">
          <a:solidFill>
            <a:srgbClr val="5E7D9B"/>
          </a:solidFill>
          <a:latin typeface="Arial" pitchFamily="34" charset="0"/>
          <a:cs typeface="Arial" pitchFamily="34" charset="0"/>
        </a:defRPr>
      </a:lvl3pPr>
      <a:lvl4pPr algn="l" defTabSz="457200" rtl="0" eaLnBrk="1" fontAlgn="base" hangingPunct="1">
        <a:spcBef>
          <a:spcPct val="0"/>
        </a:spcBef>
        <a:spcAft>
          <a:spcPct val="0"/>
        </a:spcAft>
        <a:defRPr sz="2000">
          <a:solidFill>
            <a:srgbClr val="5E7D9B"/>
          </a:solidFill>
          <a:latin typeface="Arial" pitchFamily="34" charset="0"/>
          <a:cs typeface="Arial" pitchFamily="34" charset="0"/>
        </a:defRPr>
      </a:lvl4pPr>
      <a:lvl5pPr algn="l" defTabSz="457200" rtl="0" eaLnBrk="1" fontAlgn="base" hangingPunct="1">
        <a:spcBef>
          <a:spcPct val="0"/>
        </a:spcBef>
        <a:spcAft>
          <a:spcPct val="0"/>
        </a:spcAft>
        <a:defRPr sz="2000">
          <a:solidFill>
            <a:srgbClr val="5E7D9B"/>
          </a:solidFill>
          <a:latin typeface="Arial" pitchFamily="34" charset="0"/>
          <a:cs typeface="Arial" pitchFamily="34" charset="0"/>
        </a:defRPr>
      </a:lvl5pPr>
      <a:lvl6pPr marL="457200" algn="l" defTabSz="457200" rtl="0" eaLnBrk="1" fontAlgn="base" hangingPunct="1">
        <a:spcBef>
          <a:spcPct val="0"/>
        </a:spcBef>
        <a:spcAft>
          <a:spcPct val="0"/>
        </a:spcAft>
        <a:defRPr sz="2000">
          <a:solidFill>
            <a:srgbClr val="5E7D9B"/>
          </a:solidFill>
          <a:latin typeface="Arial" pitchFamily="34" charset="0"/>
          <a:cs typeface="Arial" pitchFamily="34" charset="0"/>
        </a:defRPr>
      </a:lvl6pPr>
      <a:lvl7pPr marL="914400" algn="l" defTabSz="457200" rtl="0" eaLnBrk="1" fontAlgn="base" hangingPunct="1">
        <a:spcBef>
          <a:spcPct val="0"/>
        </a:spcBef>
        <a:spcAft>
          <a:spcPct val="0"/>
        </a:spcAft>
        <a:defRPr sz="2000">
          <a:solidFill>
            <a:srgbClr val="5E7D9B"/>
          </a:solidFill>
          <a:latin typeface="Arial" pitchFamily="34" charset="0"/>
          <a:cs typeface="Arial" pitchFamily="34" charset="0"/>
        </a:defRPr>
      </a:lvl7pPr>
      <a:lvl8pPr marL="1371600" algn="l" defTabSz="457200" rtl="0" eaLnBrk="1" fontAlgn="base" hangingPunct="1">
        <a:spcBef>
          <a:spcPct val="0"/>
        </a:spcBef>
        <a:spcAft>
          <a:spcPct val="0"/>
        </a:spcAft>
        <a:defRPr sz="2000">
          <a:solidFill>
            <a:srgbClr val="5E7D9B"/>
          </a:solidFill>
          <a:latin typeface="Arial" pitchFamily="34" charset="0"/>
          <a:cs typeface="Arial" pitchFamily="34" charset="0"/>
        </a:defRPr>
      </a:lvl8pPr>
      <a:lvl9pPr marL="1828800" algn="l" defTabSz="457200" rtl="0" eaLnBrk="1" fontAlgn="base" hangingPunct="1">
        <a:spcBef>
          <a:spcPct val="0"/>
        </a:spcBef>
        <a:spcAft>
          <a:spcPct val="0"/>
        </a:spcAft>
        <a:defRPr sz="2000">
          <a:solidFill>
            <a:srgbClr val="5E7D9B"/>
          </a:solidFill>
          <a:latin typeface="Arial" pitchFamily="34" charset="0"/>
          <a:cs typeface="Arial" pitchFamily="34" charset="0"/>
        </a:defRPr>
      </a:lvl9pPr>
    </p:titleStyle>
    <p:bodyStyle>
      <a:lvl1pPr marL="177800" indent="-177800" algn="l" defTabSz="457200" rtl="0" eaLnBrk="1" fontAlgn="base" hangingPunct="1">
        <a:spcBef>
          <a:spcPct val="20000"/>
        </a:spcBef>
        <a:spcAft>
          <a:spcPct val="0"/>
        </a:spcAft>
        <a:buFont typeface="Arial" pitchFamily="34" charset="0"/>
        <a:buChar char="•"/>
        <a:defRPr sz="1500" kern="1200">
          <a:solidFill>
            <a:srgbClr val="898989"/>
          </a:solidFill>
          <a:latin typeface="Arial"/>
          <a:ea typeface="+mn-ea"/>
          <a:cs typeface="Arial"/>
        </a:defRPr>
      </a:lvl1pPr>
      <a:lvl2pPr marL="355600" indent="-177800" algn="l" defTabSz="457200" rtl="0" eaLnBrk="1" fontAlgn="base" hangingPunct="1">
        <a:spcBef>
          <a:spcPct val="20000"/>
        </a:spcBef>
        <a:spcAft>
          <a:spcPct val="0"/>
        </a:spcAft>
        <a:buFont typeface="Arial" pitchFamily="34" charset="0"/>
        <a:buChar char="–"/>
        <a:defRPr sz="1500" kern="1200">
          <a:solidFill>
            <a:srgbClr val="898989"/>
          </a:solidFill>
          <a:latin typeface="Arial"/>
          <a:ea typeface="+mn-ea"/>
          <a:cs typeface="Arial"/>
        </a:defRPr>
      </a:lvl2pPr>
      <a:lvl3pPr marL="541338" indent="-185738" algn="l" defTabSz="457200" rtl="0" eaLnBrk="1" fontAlgn="base" hangingPunct="1">
        <a:spcBef>
          <a:spcPct val="20000"/>
        </a:spcBef>
        <a:spcAft>
          <a:spcPct val="0"/>
        </a:spcAft>
        <a:buFont typeface="Arial" pitchFamily="34" charset="0"/>
        <a:buChar char="•"/>
        <a:defRPr sz="1500" kern="1200">
          <a:solidFill>
            <a:srgbClr val="898989"/>
          </a:solidFill>
          <a:latin typeface="Arial"/>
          <a:ea typeface="+mn-ea"/>
          <a:cs typeface="Arial"/>
        </a:defRPr>
      </a:lvl3pPr>
      <a:lvl4pPr marL="719138" indent="-177800" algn="l" defTabSz="457200" rtl="0" eaLnBrk="1" fontAlgn="base" hangingPunct="1">
        <a:spcBef>
          <a:spcPct val="20000"/>
        </a:spcBef>
        <a:spcAft>
          <a:spcPct val="0"/>
        </a:spcAft>
        <a:buFont typeface="Arial" pitchFamily="34" charset="0"/>
        <a:buChar char="–"/>
        <a:defRPr sz="1500" kern="1200">
          <a:solidFill>
            <a:srgbClr val="898989"/>
          </a:solidFill>
          <a:latin typeface="Arial"/>
          <a:ea typeface="+mn-ea"/>
          <a:cs typeface="Arial"/>
        </a:defRPr>
      </a:lvl4pPr>
      <a:lvl5pPr marL="896938" indent="-177800" algn="l" defTabSz="457200" rtl="0" eaLnBrk="1" fontAlgn="base" hangingPunct="1">
        <a:spcBef>
          <a:spcPct val="20000"/>
        </a:spcBef>
        <a:spcAft>
          <a:spcPct val="0"/>
        </a:spcAft>
        <a:buFont typeface="Arial" pitchFamily="34" charset="0"/>
        <a:buChar char="»"/>
        <a:defRPr sz="1500" kern="1200">
          <a:solidFill>
            <a:srgbClr val="898989"/>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ur-lex.europa.eu/LexUriServ/LexUriServ.do?uri=OJ:L:2012:201:0001:0059:EN:PDF" TargetMode="External"/><Relationship Id="rId7" Type="http://schemas.openxmlformats.org/officeDocument/2006/relationships/hyperlink" Target="http://www.bis.org/publ/bcbs241.ht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bis.org/bcbs/publ/d317.htm" TargetMode="External"/><Relationship Id="rId5" Type="http://schemas.openxmlformats.org/officeDocument/2006/relationships/hyperlink" Target="http://www.esma.europa.eu/system/files/jc_dp_2012_01.pdf" TargetMode="External"/><Relationship Id="rId4" Type="http://schemas.openxmlformats.org/officeDocument/2006/relationships/hyperlink" Target="http://www.eba.europa.eu/news-press/calendar?p_p_id=8&amp;_8_struts_action=/calendar/view_event&amp;_8_eventId=65514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0257" y="1566734"/>
            <a:ext cx="7477287" cy="650866"/>
          </a:xfrm>
          <a:noFill/>
        </p:spPr>
        <p:txBody>
          <a:bodyPr>
            <a:normAutofit fontScale="90000"/>
          </a:bodyPr>
          <a:lstStyle/>
          <a:p>
            <a:r>
              <a:rPr lang="en-GB" sz="2800" dirty="0" smtClean="0"/>
              <a:t>Second Consultation paper on the draft </a:t>
            </a:r>
            <a:r>
              <a:rPr lang="en-GB" sz="2800" dirty="0"/>
              <a:t>regulatory technical standards </a:t>
            </a:r>
            <a:r>
              <a:rPr lang="en-GB" sz="2800" dirty="0" smtClean="0"/>
              <a:t>on </a:t>
            </a:r>
            <a:r>
              <a:rPr lang="en-GB" sz="2800" dirty="0"/>
              <a:t>risk-mitigation </a:t>
            </a:r>
            <a:r>
              <a:rPr lang="en-GB" sz="2800" dirty="0" smtClean="0"/>
              <a:t>techniques </a:t>
            </a:r>
            <a:r>
              <a:rPr lang="en-GB" sz="2800" dirty="0"/>
              <a:t>for </a:t>
            </a:r>
            <a:r>
              <a:rPr lang="en-GB" sz="2800" dirty="0" smtClean="0"/>
              <a:t/>
            </a:r>
            <a:br>
              <a:rPr lang="en-GB" sz="2800" dirty="0" smtClean="0"/>
            </a:br>
            <a:r>
              <a:rPr lang="en-GB" sz="2800" dirty="0" smtClean="0"/>
              <a:t>OTC-derivative </a:t>
            </a:r>
            <a:r>
              <a:rPr lang="en-GB" sz="2800" dirty="0"/>
              <a:t>contracts not cleared by a CCP under Article 11(15) of Regulation (EU) No 648/2012</a:t>
            </a:r>
          </a:p>
        </p:txBody>
      </p:sp>
      <p:sp>
        <p:nvSpPr>
          <p:cNvPr id="3" name="Subtitle 2"/>
          <p:cNvSpPr>
            <a:spLocks noGrp="1"/>
          </p:cNvSpPr>
          <p:nvPr>
            <p:ph type="subTitle" idx="1"/>
          </p:nvPr>
        </p:nvSpPr>
        <p:spPr>
          <a:xfrm>
            <a:off x="440257" y="4009293"/>
            <a:ext cx="2135518" cy="376751"/>
          </a:xfrm>
          <a:noFill/>
        </p:spPr>
        <p:txBody>
          <a:bodyPr anchor="ctr">
            <a:normAutofit fontScale="85000" lnSpcReduction="10000"/>
          </a:bodyPr>
          <a:lstStyle/>
          <a:p>
            <a:r>
              <a:rPr lang="en-GB" sz="1800" dirty="0" smtClean="0">
                <a:solidFill>
                  <a:schemeClr val="bg1"/>
                </a:solidFill>
              </a:rPr>
              <a:t> 18 June 2015, London</a:t>
            </a:r>
            <a:endParaRPr lang="en-US" sz="1800" dirty="0">
              <a:solidFill>
                <a:schemeClr val="bg1"/>
              </a:solidFill>
            </a:endParaRPr>
          </a:p>
        </p:txBody>
      </p:sp>
    </p:spTree>
    <p:extLst>
      <p:ext uri="{BB962C8B-B14F-4D97-AF65-F5344CB8AC3E}">
        <p14:creationId xmlns:p14="http://schemas.microsoft.com/office/powerpoint/2010/main" val="19848840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2) Exchange </a:t>
            </a:r>
            <a:r>
              <a:rPr lang="en-GB" dirty="0"/>
              <a:t>of margins with third </a:t>
            </a:r>
            <a:r>
              <a:rPr lang="en-GB" dirty="0" smtClean="0"/>
              <a:t>country </a:t>
            </a:r>
            <a:r>
              <a:rPr lang="en-GB" dirty="0"/>
              <a:t>entities (Art. </a:t>
            </a:r>
            <a:r>
              <a:rPr lang="en-GB" dirty="0" smtClean="0"/>
              <a:t>3 </a:t>
            </a:r>
            <a:r>
              <a:rPr lang="en-GB" dirty="0"/>
              <a:t>GEN) </a:t>
            </a:r>
            <a:r>
              <a:rPr lang="en-GB" dirty="0" smtClean="0"/>
              <a:t>(2/2)</a:t>
            </a:r>
            <a:endParaRPr lang="en-US" dirty="0"/>
          </a:p>
        </p:txBody>
      </p:sp>
      <p:sp>
        <p:nvSpPr>
          <p:cNvPr id="3" name="Content Placeholder 2"/>
          <p:cNvSpPr>
            <a:spLocks noGrp="1"/>
          </p:cNvSpPr>
          <p:nvPr>
            <p:ph idx="1"/>
          </p:nvPr>
        </p:nvSpPr>
        <p:spPr>
          <a:xfrm>
            <a:off x="449262" y="1835627"/>
            <a:ext cx="8354495" cy="3038773"/>
          </a:xfrm>
        </p:spPr>
        <p:txBody>
          <a:bodyPr>
            <a:normAutofit/>
          </a:bodyPr>
          <a:lstStyle/>
          <a:p>
            <a:pPr marL="360363" indent="-360363">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E</a:t>
            </a:r>
            <a:r>
              <a:rPr lang="en-GB" sz="1800" dirty="0" smtClean="0">
                <a:solidFill>
                  <a:schemeClr val="tx1"/>
                </a:solidFill>
                <a:latin typeface="Arial" pitchFamily="34" charset="0"/>
                <a:ea typeface="MS PGothic" pitchFamily="34" charset="-128"/>
                <a:cs typeface="Arial" pitchFamily="34" charset="0"/>
              </a:rPr>
              <a:t>xchange </a:t>
            </a:r>
            <a:r>
              <a:rPr lang="en-GB" sz="1800" dirty="0">
                <a:solidFill>
                  <a:schemeClr val="tx1"/>
                </a:solidFill>
                <a:latin typeface="Arial" pitchFamily="34" charset="0"/>
                <a:ea typeface="MS PGothic" pitchFamily="34" charset="-128"/>
                <a:cs typeface="Arial" pitchFamily="34" charset="0"/>
              </a:rPr>
              <a:t>IM when dealing with third country </a:t>
            </a:r>
            <a:r>
              <a:rPr lang="en-GB" sz="1800" dirty="0" smtClean="0">
                <a:solidFill>
                  <a:schemeClr val="tx1"/>
                </a:solidFill>
                <a:latin typeface="Arial" pitchFamily="34" charset="0"/>
                <a:ea typeface="MS PGothic" pitchFamily="34" charset="-128"/>
                <a:cs typeface="Arial" pitchFamily="34" charset="0"/>
              </a:rPr>
              <a:t>counterparties, including </a:t>
            </a:r>
            <a:r>
              <a:rPr lang="en-GB" sz="1800" dirty="0">
                <a:solidFill>
                  <a:schemeClr val="tx1"/>
                </a:solidFill>
                <a:latin typeface="Arial" pitchFamily="34" charset="0"/>
                <a:ea typeface="MS PGothic" pitchFamily="34" charset="-128"/>
                <a:cs typeface="Arial" pitchFamily="34" charset="0"/>
              </a:rPr>
              <a:t>the requirement of posting IM to counterparties </a:t>
            </a:r>
            <a:r>
              <a:rPr lang="en-GB" sz="1800" dirty="0" smtClean="0">
                <a:solidFill>
                  <a:schemeClr val="tx1"/>
                </a:solidFill>
                <a:latin typeface="Arial" pitchFamily="34" charset="0"/>
                <a:ea typeface="MS PGothic" pitchFamily="34" charset="-128"/>
                <a:cs typeface="Arial" pitchFamily="34" charset="0"/>
              </a:rPr>
              <a:t>domiciled in non-netting jurisdiction (i.e., where </a:t>
            </a:r>
            <a:r>
              <a:rPr lang="en-GB" sz="1800" dirty="0">
                <a:solidFill>
                  <a:schemeClr val="tx1"/>
                </a:solidFill>
                <a:latin typeface="Arial" pitchFamily="34" charset="0"/>
                <a:ea typeface="MS PGothic" pitchFamily="34" charset="-128"/>
                <a:cs typeface="Arial" pitchFamily="34" charset="0"/>
              </a:rPr>
              <a:t>bankruptcy </a:t>
            </a:r>
            <a:r>
              <a:rPr lang="en-GB" sz="1800" dirty="0" smtClean="0">
                <a:solidFill>
                  <a:schemeClr val="tx1"/>
                </a:solidFill>
                <a:latin typeface="Arial" pitchFamily="34" charset="0"/>
                <a:ea typeface="MS PGothic" pitchFamily="34" charset="-128"/>
                <a:cs typeface="Arial" pitchFamily="34" charset="0"/>
              </a:rPr>
              <a:t>laws, netting </a:t>
            </a:r>
            <a:r>
              <a:rPr lang="en-GB" sz="1800" dirty="0">
                <a:solidFill>
                  <a:schemeClr val="tx1"/>
                </a:solidFill>
                <a:latin typeface="Arial" pitchFamily="34" charset="0"/>
                <a:ea typeface="MS PGothic" pitchFamily="34" charset="-128"/>
                <a:cs typeface="Arial" pitchFamily="34" charset="0"/>
              </a:rPr>
              <a:t>and segregation </a:t>
            </a:r>
            <a:r>
              <a:rPr lang="en-GB" sz="1800" dirty="0" smtClean="0">
                <a:solidFill>
                  <a:schemeClr val="tx1"/>
                </a:solidFill>
                <a:latin typeface="Arial" pitchFamily="34" charset="0"/>
                <a:ea typeface="MS PGothic" pitchFamily="34" charset="-128"/>
                <a:cs typeface="Arial" pitchFamily="34" charset="0"/>
              </a:rPr>
              <a:t>agreements are not enforceable)</a:t>
            </a:r>
          </a:p>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European </a:t>
            </a:r>
            <a:r>
              <a:rPr lang="en-GB" sz="1800" dirty="0">
                <a:solidFill>
                  <a:schemeClr val="tx1"/>
                </a:solidFill>
                <a:latin typeface="Arial" pitchFamily="34" charset="0"/>
                <a:ea typeface="MS PGothic" pitchFamily="34" charset="-128"/>
                <a:cs typeface="Arial" pitchFamily="34" charset="0"/>
              </a:rPr>
              <a:t>counterparties have the obligation to assess the legal enforceability of the netting and segregation agreements. </a:t>
            </a:r>
            <a:endParaRPr lang="en-GB" sz="1800" dirty="0" smtClean="0">
              <a:solidFill>
                <a:schemeClr val="tx1"/>
              </a:solidFill>
              <a:latin typeface="Arial" pitchFamily="34" charset="0"/>
              <a:ea typeface="MS PGothic" pitchFamily="34" charset="-128"/>
              <a:cs typeface="Arial" pitchFamily="34" charset="0"/>
            </a:endParaRPr>
          </a:p>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Where </a:t>
            </a:r>
            <a:r>
              <a:rPr lang="en-GB" sz="1800" dirty="0">
                <a:solidFill>
                  <a:schemeClr val="tx1"/>
                </a:solidFill>
                <a:latin typeface="Arial" pitchFamily="34" charset="0"/>
                <a:ea typeface="MS PGothic" pitchFamily="34" charset="-128"/>
                <a:cs typeface="Arial" pitchFamily="34" charset="0"/>
              </a:rPr>
              <a:t>this assessment turns out to be negative, counterparties will have to rely on alternative </a:t>
            </a:r>
            <a:r>
              <a:rPr lang="en-GB" sz="1800" dirty="0" smtClean="0">
                <a:solidFill>
                  <a:schemeClr val="tx1"/>
                </a:solidFill>
                <a:latin typeface="Arial" pitchFamily="34" charset="0"/>
                <a:ea typeface="MS PGothic" pitchFamily="34" charset="-128"/>
                <a:cs typeface="Arial" pitchFamily="34" charset="0"/>
              </a:rPr>
              <a:t>arrangements</a:t>
            </a:r>
            <a:endParaRPr lang="en-GB" sz="16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10</a:t>
            </a:fld>
            <a:endParaRPr lang="en-US"/>
          </a:p>
        </p:txBody>
      </p:sp>
    </p:spTree>
    <p:extLst>
      <p:ext uri="{BB962C8B-B14F-4D97-AF65-F5344CB8AC3E}">
        <p14:creationId xmlns:p14="http://schemas.microsoft.com/office/powerpoint/2010/main" val="3712327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3) </a:t>
            </a:r>
            <a:r>
              <a:rPr lang="en-GB" dirty="0"/>
              <a:t>Treatment of derivatives associated to covered bonds swaps  for hedging purposes (Art. 8 GEN)</a:t>
            </a:r>
            <a:endParaRPr lang="en-US" dirty="0"/>
          </a:p>
        </p:txBody>
      </p:sp>
      <p:sp>
        <p:nvSpPr>
          <p:cNvPr id="3" name="Content Placeholder 2"/>
          <p:cNvSpPr>
            <a:spLocks noGrp="1"/>
          </p:cNvSpPr>
          <p:nvPr>
            <p:ph idx="1"/>
          </p:nvPr>
        </p:nvSpPr>
        <p:spPr>
          <a:xfrm>
            <a:off x="449263" y="1205375"/>
            <a:ext cx="8354495" cy="4673173"/>
          </a:xfrm>
        </p:spPr>
        <p:txBody>
          <a:bodyPr>
            <a:normAutofit fontScale="92500"/>
          </a:bodyPr>
          <a:lstStyle/>
          <a:p>
            <a:pPr marL="539750" indent="-539750">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At least in some jurisdictions, covered </a:t>
            </a:r>
            <a:r>
              <a:rPr lang="en-GB" sz="1800" dirty="0">
                <a:solidFill>
                  <a:schemeClr val="tx1"/>
                </a:solidFill>
                <a:latin typeface="Arial" pitchFamily="34" charset="0"/>
                <a:ea typeface="MS PGothic" pitchFamily="34" charset="-128"/>
                <a:cs typeface="Arial" pitchFamily="34" charset="0"/>
              </a:rPr>
              <a:t>bond issuers/cover pools are </a:t>
            </a:r>
            <a:r>
              <a:rPr lang="en-GB" sz="1800" dirty="0" smtClean="0">
                <a:solidFill>
                  <a:schemeClr val="tx1"/>
                </a:solidFill>
                <a:latin typeface="Arial" pitchFamily="34" charset="0"/>
                <a:ea typeface="MS PGothic" pitchFamily="34" charset="-128"/>
                <a:cs typeface="Arial" pitchFamily="34" charset="0"/>
              </a:rPr>
              <a:t>not able to collect </a:t>
            </a:r>
            <a:r>
              <a:rPr lang="en-GB" sz="1800" dirty="0">
                <a:solidFill>
                  <a:schemeClr val="tx1"/>
                </a:solidFill>
                <a:latin typeface="Arial" pitchFamily="34" charset="0"/>
                <a:ea typeface="MS PGothic" pitchFamily="34" charset="-128"/>
                <a:cs typeface="Arial" pitchFamily="34" charset="0"/>
              </a:rPr>
              <a:t>IM because </a:t>
            </a:r>
            <a:r>
              <a:rPr lang="en-GB" sz="1800" dirty="0" smtClean="0">
                <a:solidFill>
                  <a:schemeClr val="tx1"/>
                </a:solidFill>
                <a:latin typeface="Arial" pitchFamily="34" charset="0"/>
                <a:ea typeface="MS PGothic" pitchFamily="34" charset="-128"/>
                <a:cs typeface="Arial" pitchFamily="34" charset="0"/>
              </a:rPr>
              <a:t>the resulting claim of the posting counterparty on the collateral would </a:t>
            </a:r>
            <a:r>
              <a:rPr lang="en-GB" sz="1800" dirty="0">
                <a:solidFill>
                  <a:schemeClr val="tx1"/>
                </a:solidFill>
                <a:latin typeface="Arial" pitchFamily="34" charset="0"/>
                <a:ea typeface="MS PGothic" pitchFamily="34" charset="-128"/>
                <a:cs typeface="Arial" pitchFamily="34" charset="0"/>
              </a:rPr>
              <a:t>be considered a claim ranking senior to the </a:t>
            </a:r>
            <a:r>
              <a:rPr lang="en-GB" sz="1800" dirty="0" smtClean="0">
                <a:solidFill>
                  <a:schemeClr val="tx1"/>
                </a:solidFill>
                <a:latin typeface="Arial" pitchFamily="34" charset="0"/>
                <a:ea typeface="MS PGothic" pitchFamily="34" charset="-128"/>
                <a:cs typeface="Arial" pitchFamily="34" charset="0"/>
              </a:rPr>
              <a:t>bond-holders</a:t>
            </a:r>
            <a:endParaRPr lang="en-GB" sz="1800" dirty="0">
              <a:solidFill>
                <a:schemeClr val="tx1"/>
              </a:solidFill>
              <a:latin typeface="Arial" pitchFamily="34" charset="0"/>
              <a:ea typeface="MS PGothic" pitchFamily="34" charset="-128"/>
              <a:cs typeface="Arial" pitchFamily="34" charset="0"/>
            </a:endParaRPr>
          </a:p>
          <a:p>
            <a:pPr marL="539750" indent="-539750">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This special treatment is </a:t>
            </a:r>
            <a:r>
              <a:rPr lang="en-GB" sz="1800" dirty="0" smtClean="0">
                <a:solidFill>
                  <a:schemeClr val="tx1"/>
                </a:solidFill>
                <a:latin typeface="Arial" pitchFamily="34" charset="0"/>
                <a:ea typeface="MS PGothic" pitchFamily="34" charset="-128"/>
                <a:cs typeface="Arial" pitchFamily="34" charset="0"/>
              </a:rPr>
              <a:t>only available for </a:t>
            </a:r>
            <a:r>
              <a:rPr lang="en-GB" sz="1800" dirty="0">
                <a:solidFill>
                  <a:schemeClr val="tx1"/>
                </a:solidFill>
                <a:latin typeface="Arial" pitchFamily="34" charset="0"/>
                <a:ea typeface="MS PGothic" pitchFamily="34" charset="-128"/>
                <a:cs typeface="Arial" pitchFamily="34" charset="0"/>
              </a:rPr>
              <a:t>covered bond programmes </a:t>
            </a:r>
            <a:r>
              <a:rPr lang="en-GB" sz="1800" dirty="0" smtClean="0">
                <a:solidFill>
                  <a:schemeClr val="tx1"/>
                </a:solidFill>
                <a:latin typeface="Arial" pitchFamily="34" charset="0"/>
                <a:ea typeface="MS PGothic" pitchFamily="34" charset="-128"/>
                <a:cs typeface="Arial" pitchFamily="34" charset="0"/>
              </a:rPr>
              <a:t>that fulfil certain restrictions </a:t>
            </a:r>
            <a:r>
              <a:rPr lang="en-GB" sz="1800" dirty="0">
                <a:solidFill>
                  <a:schemeClr val="tx1"/>
                </a:solidFill>
                <a:latin typeface="Arial" pitchFamily="34" charset="0"/>
                <a:ea typeface="MS PGothic" pitchFamily="34" charset="-128"/>
                <a:cs typeface="Arial" pitchFamily="34" charset="0"/>
              </a:rPr>
              <a:t>similar to those in the first Consultation Paper </a:t>
            </a:r>
            <a:r>
              <a:rPr lang="en-GB" sz="1800" dirty="0" smtClean="0">
                <a:solidFill>
                  <a:schemeClr val="tx1"/>
                </a:solidFill>
                <a:latin typeface="Arial" pitchFamily="34" charset="0"/>
                <a:ea typeface="MS PGothic" pitchFamily="34" charset="-128"/>
                <a:cs typeface="Arial" pitchFamily="34" charset="0"/>
              </a:rPr>
              <a:t>apply</a:t>
            </a:r>
          </a:p>
          <a:p>
            <a:pPr marL="539750" indent="-539750">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Similar </a:t>
            </a:r>
            <a:r>
              <a:rPr lang="en-GB" sz="1800" dirty="0">
                <a:solidFill>
                  <a:schemeClr val="tx1"/>
                </a:solidFill>
                <a:latin typeface="Arial" pitchFamily="34" charset="0"/>
                <a:ea typeface="MS PGothic" pitchFamily="34" charset="-128"/>
                <a:cs typeface="Arial" pitchFamily="34" charset="0"/>
              </a:rPr>
              <a:t>requirements were introduced to guarantee an exemption for covered bonds swaps from clearing obligations in the RTS on Interest Rates </a:t>
            </a:r>
            <a:r>
              <a:rPr lang="en-GB" sz="1800" dirty="0" smtClean="0">
                <a:solidFill>
                  <a:schemeClr val="tx1"/>
                </a:solidFill>
                <a:latin typeface="Arial" pitchFamily="34" charset="0"/>
                <a:ea typeface="MS PGothic" pitchFamily="34" charset="-128"/>
                <a:cs typeface="Arial" pitchFamily="34" charset="0"/>
              </a:rPr>
              <a:t>derivatives</a:t>
            </a:r>
          </a:p>
          <a:p>
            <a:pPr marL="539750" indent="-539750">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These requirements include the 2% regulatory </a:t>
            </a:r>
            <a:r>
              <a:rPr lang="en-GB" sz="1800" dirty="0" smtClean="0">
                <a:solidFill>
                  <a:schemeClr val="tx1"/>
                </a:solidFill>
                <a:latin typeface="Arial" pitchFamily="34" charset="0"/>
                <a:ea typeface="MS PGothic" pitchFamily="34" charset="-128"/>
                <a:cs typeface="Arial" pitchFamily="34" charset="0"/>
              </a:rPr>
              <a:t>over-collateralisation as alternative to margin requirements.</a:t>
            </a:r>
            <a:endParaRPr lang="en-GB" sz="1800" dirty="0">
              <a:solidFill>
                <a:schemeClr val="tx1"/>
              </a:solidFill>
              <a:latin typeface="Arial" pitchFamily="34" charset="0"/>
              <a:ea typeface="MS PGothic" pitchFamily="34" charset="-128"/>
              <a:cs typeface="Arial" pitchFamily="34" charset="0"/>
            </a:endParaRPr>
          </a:p>
          <a:p>
            <a:pPr marL="539750" indent="-539750">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The </a:t>
            </a:r>
            <a:r>
              <a:rPr lang="en-GB" sz="1800" dirty="0">
                <a:solidFill>
                  <a:schemeClr val="tx1"/>
                </a:solidFill>
                <a:latin typeface="Arial" pitchFamily="34" charset="0"/>
                <a:ea typeface="MS PGothic" pitchFamily="34" charset="-128"/>
                <a:cs typeface="Arial" pitchFamily="34" charset="0"/>
              </a:rPr>
              <a:t>current proposal </a:t>
            </a:r>
            <a:r>
              <a:rPr lang="en-GB" sz="1800" dirty="0" smtClean="0">
                <a:solidFill>
                  <a:schemeClr val="tx1"/>
                </a:solidFill>
                <a:latin typeface="Arial" pitchFamily="34" charset="0"/>
                <a:ea typeface="MS PGothic" pitchFamily="34" charset="-128"/>
                <a:cs typeface="Arial" pitchFamily="34" charset="0"/>
              </a:rPr>
              <a:t>includes: </a:t>
            </a:r>
          </a:p>
          <a:p>
            <a:pPr marL="900113" lvl="1"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two-way </a:t>
            </a:r>
            <a:r>
              <a:rPr lang="en-GB" sz="1800" dirty="0">
                <a:solidFill>
                  <a:schemeClr val="tx1"/>
                </a:solidFill>
                <a:latin typeface="Arial" pitchFamily="34" charset="0"/>
                <a:ea typeface="MS PGothic" pitchFamily="34" charset="-128"/>
                <a:cs typeface="Arial" pitchFamily="34" charset="0"/>
              </a:rPr>
              <a:t>exemption from </a:t>
            </a:r>
            <a:r>
              <a:rPr lang="en-GB" sz="1800" dirty="0" smtClean="0">
                <a:solidFill>
                  <a:schemeClr val="tx1"/>
                </a:solidFill>
                <a:latin typeface="Arial" pitchFamily="34" charset="0"/>
                <a:ea typeface="MS PGothic" pitchFamily="34" charset="-128"/>
                <a:cs typeface="Arial" pitchFamily="34" charset="0"/>
              </a:rPr>
              <a:t>IM; </a:t>
            </a:r>
            <a:r>
              <a:rPr lang="en-GB" sz="1800" dirty="0">
                <a:solidFill>
                  <a:schemeClr val="tx1"/>
                </a:solidFill>
                <a:latin typeface="Arial" pitchFamily="34" charset="0"/>
                <a:ea typeface="MS PGothic" pitchFamily="34" charset="-128"/>
                <a:cs typeface="Arial" pitchFamily="34" charset="0"/>
              </a:rPr>
              <a:t>and </a:t>
            </a:r>
            <a:endParaRPr lang="en-GB" sz="1800" dirty="0" smtClean="0">
              <a:solidFill>
                <a:schemeClr val="tx1"/>
              </a:solidFill>
              <a:latin typeface="Arial" pitchFamily="34" charset="0"/>
              <a:ea typeface="MS PGothic" pitchFamily="34" charset="-128"/>
              <a:cs typeface="Arial" pitchFamily="34" charset="0"/>
            </a:endParaRPr>
          </a:p>
          <a:p>
            <a:pPr marL="900113" lvl="1"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one-way </a:t>
            </a:r>
            <a:r>
              <a:rPr lang="en-GB" sz="1800" dirty="0">
                <a:solidFill>
                  <a:schemeClr val="tx1"/>
                </a:solidFill>
                <a:latin typeface="Arial" pitchFamily="34" charset="0"/>
                <a:ea typeface="MS PGothic" pitchFamily="34" charset="-128"/>
                <a:cs typeface="Arial" pitchFamily="34" charset="0"/>
              </a:rPr>
              <a:t>exemption for the covered bond issuer/cover pool from posting </a:t>
            </a:r>
            <a:r>
              <a:rPr lang="en-GB" sz="1800" dirty="0" smtClean="0">
                <a:solidFill>
                  <a:schemeClr val="tx1"/>
                </a:solidFill>
                <a:latin typeface="Arial" pitchFamily="34" charset="0"/>
                <a:ea typeface="MS PGothic" pitchFamily="34" charset="-128"/>
                <a:cs typeface="Arial" pitchFamily="34" charset="0"/>
              </a:rPr>
              <a:t>VM</a:t>
            </a:r>
          </a:p>
          <a:p>
            <a:pPr marL="539750" indent="-539750">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The </a:t>
            </a:r>
            <a:r>
              <a:rPr lang="en-GB" sz="1800" dirty="0">
                <a:solidFill>
                  <a:schemeClr val="tx1"/>
                </a:solidFill>
                <a:latin typeface="Arial" pitchFamily="34" charset="0"/>
                <a:ea typeface="MS PGothic" pitchFamily="34" charset="-128"/>
                <a:cs typeface="Arial" pitchFamily="34" charset="0"/>
              </a:rPr>
              <a:t>covered bond issuers/cover pools would be required to collect VM </a:t>
            </a:r>
            <a:r>
              <a:rPr lang="en-GB" sz="1800" dirty="0" smtClean="0">
                <a:solidFill>
                  <a:schemeClr val="tx1"/>
                </a:solidFill>
                <a:latin typeface="Arial" pitchFamily="34" charset="0"/>
                <a:ea typeface="MS PGothic" pitchFamily="34" charset="-128"/>
                <a:cs typeface="Arial" pitchFamily="34" charset="0"/>
              </a:rPr>
              <a:t>and required </a:t>
            </a:r>
            <a:r>
              <a:rPr lang="en-GB" sz="1800" dirty="0">
                <a:solidFill>
                  <a:schemeClr val="tx1"/>
                </a:solidFill>
                <a:latin typeface="Arial" pitchFamily="34" charset="0"/>
                <a:ea typeface="MS PGothic" pitchFamily="34" charset="-128"/>
                <a:cs typeface="Arial" pitchFamily="34" charset="0"/>
              </a:rPr>
              <a:t>to return the cash VM previously </a:t>
            </a:r>
            <a:r>
              <a:rPr lang="en-GB" sz="1800" dirty="0" smtClean="0">
                <a:solidFill>
                  <a:schemeClr val="tx1"/>
                </a:solidFill>
                <a:latin typeface="Arial" pitchFamily="34" charset="0"/>
                <a:ea typeface="MS PGothic" pitchFamily="34" charset="-128"/>
                <a:cs typeface="Arial" pitchFamily="34" charset="0"/>
              </a:rPr>
              <a:t>collected</a:t>
            </a:r>
            <a:endParaRPr lang="en-GB" sz="16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11</a:t>
            </a:fld>
            <a:endParaRPr lang="en-US"/>
          </a:p>
        </p:txBody>
      </p:sp>
    </p:spTree>
    <p:extLst>
      <p:ext uri="{BB962C8B-B14F-4D97-AF65-F5344CB8AC3E}">
        <p14:creationId xmlns:p14="http://schemas.microsoft.com/office/powerpoint/2010/main" val="2404766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Treatment of swaps related securitisation vehicles</a:t>
            </a:r>
            <a:endParaRPr lang="en-US" dirty="0"/>
          </a:p>
        </p:txBody>
      </p:sp>
      <p:sp>
        <p:nvSpPr>
          <p:cNvPr id="3" name="Content Placeholder 2"/>
          <p:cNvSpPr>
            <a:spLocks noGrp="1"/>
          </p:cNvSpPr>
          <p:nvPr>
            <p:ph idx="1"/>
          </p:nvPr>
        </p:nvSpPr>
        <p:spPr>
          <a:xfrm>
            <a:off x="449263" y="907665"/>
            <a:ext cx="8354495" cy="4673173"/>
          </a:xfrm>
        </p:spPr>
        <p:txBody>
          <a:bodyPr>
            <a:normAutofit/>
          </a:bodyPr>
          <a:lstStyle/>
          <a:p>
            <a:pPr marL="539750" indent="-539750">
              <a:spcAft>
                <a:spcPts val="500"/>
              </a:spcAft>
              <a:buClr>
                <a:schemeClr val="accent6"/>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No legal basis for introducing similar exemptions for </a:t>
            </a:r>
            <a:r>
              <a:rPr lang="en-GB" sz="1600" dirty="0" err="1" smtClean="0">
                <a:solidFill>
                  <a:schemeClr val="tx1"/>
                </a:solidFill>
                <a:latin typeface="Arial" pitchFamily="34" charset="0"/>
                <a:ea typeface="MS PGothic" pitchFamily="34" charset="-128"/>
                <a:cs typeface="Arial" pitchFamily="34" charset="0"/>
              </a:rPr>
              <a:t>SPVs</a:t>
            </a:r>
            <a:endParaRPr lang="en-GB" sz="1600" dirty="0" smtClean="0">
              <a:solidFill>
                <a:schemeClr val="tx1"/>
              </a:solidFill>
              <a:latin typeface="Arial" pitchFamily="34" charset="0"/>
              <a:ea typeface="MS PGothic" pitchFamily="34" charset="-128"/>
              <a:cs typeface="Arial" pitchFamily="34" charset="0"/>
            </a:endParaRPr>
          </a:p>
          <a:p>
            <a:pPr marL="539750" indent="-539750">
              <a:spcAft>
                <a:spcPts val="500"/>
              </a:spcAft>
              <a:buClr>
                <a:schemeClr val="accent6"/>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Many </a:t>
            </a:r>
            <a:r>
              <a:rPr lang="en-GB" sz="1600" dirty="0" err="1" smtClean="0">
                <a:solidFill>
                  <a:schemeClr val="tx1"/>
                </a:solidFill>
                <a:latin typeface="Arial" pitchFamily="34" charset="0"/>
                <a:ea typeface="MS PGothic" pitchFamily="34" charset="-128"/>
                <a:cs typeface="Arial" pitchFamily="34" charset="0"/>
              </a:rPr>
              <a:t>SPVs</a:t>
            </a:r>
            <a:r>
              <a:rPr lang="en-GB" sz="1600" dirty="0" smtClean="0">
                <a:solidFill>
                  <a:schemeClr val="tx1"/>
                </a:solidFill>
                <a:latin typeface="Arial" pitchFamily="34" charset="0"/>
                <a:ea typeface="MS PGothic" pitchFamily="34" charset="-128"/>
                <a:cs typeface="Arial" pitchFamily="34" charset="0"/>
              </a:rPr>
              <a:t> might be exempted anyway when classified as “NFC-”</a:t>
            </a:r>
          </a:p>
          <a:p>
            <a:pPr marL="539750" indent="-539750">
              <a:spcAft>
                <a:spcPts val="500"/>
              </a:spcAft>
              <a:buClr>
                <a:schemeClr val="accent6"/>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However, as the clearing threshold works at group level, some of the </a:t>
            </a:r>
            <a:r>
              <a:rPr lang="en-GB" sz="1600" dirty="0" err="1" smtClean="0">
                <a:solidFill>
                  <a:schemeClr val="tx1"/>
                </a:solidFill>
                <a:latin typeface="Arial" pitchFamily="34" charset="0"/>
                <a:ea typeface="MS PGothic" pitchFamily="34" charset="-128"/>
                <a:cs typeface="Arial" pitchFamily="34" charset="0"/>
              </a:rPr>
              <a:t>SPVs</a:t>
            </a:r>
            <a:r>
              <a:rPr lang="en-GB" sz="1600" dirty="0">
                <a:solidFill>
                  <a:schemeClr val="tx1"/>
                </a:solidFill>
                <a:latin typeface="Arial" pitchFamily="34" charset="0"/>
                <a:ea typeface="MS PGothic" pitchFamily="34" charset="-128"/>
                <a:cs typeface="Arial" pitchFamily="34" charset="0"/>
              </a:rPr>
              <a:t> classified as </a:t>
            </a:r>
            <a:r>
              <a:rPr lang="en-GB" sz="1600" dirty="0" smtClean="0">
                <a:solidFill>
                  <a:schemeClr val="tx1"/>
                </a:solidFill>
                <a:latin typeface="Arial" pitchFamily="34" charset="0"/>
                <a:ea typeface="MS PGothic" pitchFamily="34" charset="-128"/>
                <a:cs typeface="Arial" pitchFamily="34" charset="0"/>
              </a:rPr>
              <a:t>NFC- might be captured (i.e. required to exchange margins) </a:t>
            </a:r>
            <a:r>
              <a:rPr lang="en-GB" sz="1600" dirty="0">
                <a:solidFill>
                  <a:schemeClr val="tx1"/>
                </a:solidFill>
                <a:latin typeface="Arial" pitchFamily="34" charset="0"/>
                <a:ea typeface="MS PGothic" pitchFamily="34" charset="-128"/>
                <a:cs typeface="Arial" pitchFamily="34" charset="0"/>
              </a:rPr>
              <a:t>because of </a:t>
            </a:r>
            <a:r>
              <a:rPr lang="en-GB" sz="1600" dirty="0" smtClean="0">
                <a:solidFill>
                  <a:schemeClr val="tx1"/>
                </a:solidFill>
                <a:latin typeface="Arial" pitchFamily="34" charset="0"/>
                <a:ea typeface="MS PGothic" pitchFamily="34" charset="-128"/>
                <a:cs typeface="Arial" pitchFamily="34" charset="0"/>
              </a:rPr>
              <a:t>consolidation requirements</a:t>
            </a:r>
            <a:endParaRPr lang="en-GB" sz="16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12</a:t>
            </a:fld>
            <a:endParaRPr lang="en-US"/>
          </a:p>
        </p:txBody>
      </p:sp>
    </p:spTree>
    <p:extLst>
      <p:ext uri="{BB962C8B-B14F-4D97-AF65-F5344CB8AC3E}">
        <p14:creationId xmlns:p14="http://schemas.microsoft.com/office/powerpoint/2010/main" val="27414077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4) Timing for the collection of variation margin (Art. 1 VM</a:t>
            </a:r>
            <a:r>
              <a:rPr lang="en-GB" dirty="0" smtClean="0"/>
              <a:t>) (</a:t>
            </a:r>
            <a:r>
              <a:rPr lang="en-GB" dirty="0"/>
              <a:t>1/2)</a:t>
            </a:r>
            <a:endParaRPr lang="en-US" dirty="0"/>
          </a:p>
        </p:txBody>
      </p:sp>
      <p:sp>
        <p:nvSpPr>
          <p:cNvPr id="3" name="Content Placeholder 2"/>
          <p:cNvSpPr>
            <a:spLocks noGrp="1"/>
          </p:cNvSpPr>
          <p:nvPr>
            <p:ph idx="1"/>
          </p:nvPr>
        </p:nvSpPr>
        <p:spPr>
          <a:xfrm>
            <a:off x="449262" y="993227"/>
            <a:ext cx="8354495" cy="5046065"/>
          </a:xfrm>
        </p:spPr>
        <p:txBody>
          <a:bodyPr>
            <a:normAutofit/>
          </a:bodyPr>
          <a:lstStyle/>
          <a:p>
            <a:pPr marL="360363" indent="-360363">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As in the first Consultation Paper, the </a:t>
            </a:r>
            <a:r>
              <a:rPr lang="en-GB" sz="1800" b="1" dirty="0">
                <a:solidFill>
                  <a:schemeClr val="tx1"/>
                </a:solidFill>
                <a:latin typeface="Arial" pitchFamily="34" charset="0"/>
                <a:ea typeface="MS PGothic" pitchFamily="34" charset="-128"/>
                <a:cs typeface="Arial" pitchFamily="34" charset="0"/>
              </a:rPr>
              <a:t>timing </a:t>
            </a:r>
            <a:r>
              <a:rPr lang="en-GB" sz="1800" b="1" dirty="0" smtClean="0">
                <a:solidFill>
                  <a:schemeClr val="tx1"/>
                </a:solidFill>
                <a:latin typeface="Arial" pitchFamily="34" charset="0"/>
                <a:ea typeface="MS PGothic" pitchFamily="34" charset="-128"/>
                <a:cs typeface="Arial" pitchFamily="34" charset="0"/>
              </a:rPr>
              <a:t>for the exchange of </a:t>
            </a:r>
            <a:r>
              <a:rPr lang="en-GB" sz="1800" b="1" dirty="0">
                <a:solidFill>
                  <a:schemeClr val="tx1"/>
                </a:solidFill>
                <a:latin typeface="Arial" pitchFamily="34" charset="0"/>
                <a:ea typeface="MS PGothic" pitchFamily="34" charset="-128"/>
                <a:cs typeface="Arial" pitchFamily="34" charset="0"/>
              </a:rPr>
              <a:t>initial </a:t>
            </a:r>
            <a:r>
              <a:rPr lang="en-GB" sz="1800" dirty="0">
                <a:solidFill>
                  <a:schemeClr val="tx1"/>
                </a:solidFill>
                <a:latin typeface="Arial" pitchFamily="34" charset="0"/>
                <a:ea typeface="MS PGothic" pitchFamily="34" charset="-128"/>
                <a:cs typeface="Arial" pitchFamily="34" charset="0"/>
              </a:rPr>
              <a:t>and </a:t>
            </a:r>
            <a:r>
              <a:rPr lang="en-GB" sz="1800" b="1" dirty="0">
                <a:solidFill>
                  <a:schemeClr val="tx1"/>
                </a:solidFill>
                <a:latin typeface="Arial" pitchFamily="34" charset="0"/>
                <a:ea typeface="MS PGothic" pitchFamily="34" charset="-128"/>
                <a:cs typeface="Arial" pitchFamily="34" charset="0"/>
              </a:rPr>
              <a:t>variation margin </a:t>
            </a:r>
            <a:r>
              <a:rPr lang="en-GB" sz="1800" b="1" dirty="0" smtClean="0">
                <a:solidFill>
                  <a:schemeClr val="tx1"/>
                </a:solidFill>
                <a:latin typeface="Arial" pitchFamily="34" charset="0"/>
                <a:ea typeface="MS PGothic" pitchFamily="34" charset="-128"/>
                <a:cs typeface="Arial" pitchFamily="34" charset="0"/>
              </a:rPr>
              <a:t>is </a:t>
            </a:r>
            <a:r>
              <a:rPr lang="en-GB" sz="1800" b="1" dirty="0">
                <a:solidFill>
                  <a:schemeClr val="tx1"/>
                </a:solidFill>
                <a:latin typeface="Arial" pitchFamily="34" charset="0"/>
                <a:ea typeface="MS PGothic" pitchFamily="34" charset="-128"/>
                <a:cs typeface="Arial" pitchFamily="34" charset="0"/>
              </a:rPr>
              <a:t>set to ‘T+1’</a:t>
            </a:r>
            <a:r>
              <a:rPr lang="en-GB" sz="1800" dirty="0">
                <a:solidFill>
                  <a:schemeClr val="tx1"/>
                </a:solidFill>
                <a:latin typeface="Arial" pitchFamily="34" charset="0"/>
                <a:ea typeface="MS PGothic" pitchFamily="34" charset="-128"/>
                <a:cs typeface="Arial" pitchFamily="34" charset="0"/>
              </a:rPr>
              <a:t>, i.e. the business day following the trade date. </a:t>
            </a:r>
          </a:p>
          <a:p>
            <a:pPr marL="360363" indent="-360363">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Respondents to the first consultation noticed </a:t>
            </a:r>
            <a:r>
              <a:rPr lang="en-GB" sz="1800" dirty="0" smtClean="0">
                <a:solidFill>
                  <a:schemeClr val="tx1"/>
                </a:solidFill>
                <a:latin typeface="Arial" pitchFamily="34" charset="0"/>
                <a:ea typeface="MS PGothic" pitchFamily="34" charset="-128"/>
                <a:cs typeface="Arial" pitchFamily="34" charset="0"/>
              </a:rPr>
              <a:t>that:</a:t>
            </a: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real-world </a:t>
            </a:r>
            <a:r>
              <a:rPr lang="en-GB" sz="1800" dirty="0">
                <a:solidFill>
                  <a:schemeClr val="tx1"/>
                </a:solidFill>
                <a:latin typeface="Arial" pitchFamily="34" charset="0"/>
                <a:ea typeface="MS PGothic" pitchFamily="34" charset="-128"/>
                <a:cs typeface="Arial" pitchFamily="34" charset="0"/>
              </a:rPr>
              <a:t>constraints, such as different time zones, might impede the </a:t>
            </a:r>
            <a:r>
              <a:rPr lang="en-GB" sz="1800" dirty="0" smtClean="0">
                <a:solidFill>
                  <a:schemeClr val="tx1"/>
                </a:solidFill>
                <a:latin typeface="Arial" pitchFamily="34" charset="0"/>
                <a:ea typeface="MS PGothic" pitchFamily="34" charset="-128"/>
                <a:cs typeface="Arial" pitchFamily="34" charset="0"/>
              </a:rPr>
              <a:t>implementation </a:t>
            </a:r>
            <a:r>
              <a:rPr lang="en-GB" sz="1800" dirty="0">
                <a:solidFill>
                  <a:schemeClr val="tx1"/>
                </a:solidFill>
                <a:latin typeface="Arial" pitchFamily="34" charset="0"/>
                <a:ea typeface="MS PGothic" pitchFamily="34" charset="-128"/>
                <a:cs typeface="Arial" pitchFamily="34" charset="0"/>
              </a:rPr>
              <a:t>of </a:t>
            </a:r>
            <a:r>
              <a:rPr lang="en-GB" sz="1800" dirty="0" smtClean="0">
                <a:solidFill>
                  <a:schemeClr val="tx1"/>
                </a:solidFill>
                <a:latin typeface="Arial" pitchFamily="34" charset="0"/>
                <a:ea typeface="MS PGothic" pitchFamily="34" charset="-128"/>
                <a:cs typeface="Arial" pitchFamily="34" charset="0"/>
              </a:rPr>
              <a:t>this requirement</a:t>
            </a: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portfolio </a:t>
            </a:r>
            <a:r>
              <a:rPr lang="en-GB" sz="1800" dirty="0">
                <a:solidFill>
                  <a:schemeClr val="tx1"/>
                </a:solidFill>
                <a:latin typeface="Arial" pitchFamily="34" charset="0"/>
                <a:ea typeface="MS PGothic" pitchFamily="34" charset="-128"/>
                <a:cs typeface="Arial" pitchFamily="34" charset="0"/>
              </a:rPr>
              <a:t>reconciliation issues, time to settle cash payments or to transfer securities may justify extending this </a:t>
            </a:r>
            <a:r>
              <a:rPr lang="en-GB" sz="1800" dirty="0" smtClean="0">
                <a:solidFill>
                  <a:schemeClr val="tx1"/>
                </a:solidFill>
                <a:latin typeface="Arial" pitchFamily="34" charset="0"/>
                <a:ea typeface="MS PGothic" pitchFamily="34" charset="-128"/>
                <a:cs typeface="Arial" pitchFamily="34" charset="0"/>
              </a:rPr>
              <a:t>time </a:t>
            </a:r>
          </a:p>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Completing the transfer at T+1 is considered a fundamental pillar of the whole margin framework.</a:t>
            </a:r>
          </a:p>
          <a:p>
            <a:pPr marL="360363" indent="-360363">
              <a:spcAft>
                <a:spcPts val="500"/>
              </a:spcAft>
              <a:buClr>
                <a:schemeClr val="accent6"/>
              </a:buClr>
              <a:buFont typeface="Wingdings" panose="05000000000000000000" pitchFamily="2" charset="2"/>
              <a:buChar char="q"/>
            </a:pPr>
            <a:endParaRPr lang="en-GB" sz="1800" dirty="0" smtClean="0">
              <a:solidFill>
                <a:schemeClr val="tx1"/>
              </a:solidFill>
              <a:latin typeface="Arial" pitchFamily="34" charset="0"/>
              <a:ea typeface="MS PGothic" pitchFamily="34" charset="-128"/>
              <a:cs typeface="Arial" pitchFamily="34" charset="0"/>
            </a:endParaRPr>
          </a:p>
          <a:p>
            <a:pPr marL="0" indent="0">
              <a:spcAft>
                <a:spcPts val="500"/>
              </a:spcAft>
              <a:buNone/>
            </a:pPr>
            <a:endParaRPr lang="en-GB" sz="18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13</a:t>
            </a:fld>
            <a:endParaRPr lang="en-US"/>
          </a:p>
        </p:txBody>
      </p:sp>
    </p:spTree>
    <p:extLst>
      <p:ext uri="{BB962C8B-B14F-4D97-AF65-F5344CB8AC3E}">
        <p14:creationId xmlns:p14="http://schemas.microsoft.com/office/powerpoint/2010/main" val="6986969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4) Timing for the collection of variation margin (Art. 1 VM) (2/2)</a:t>
            </a:r>
            <a:endParaRPr lang="en-US" dirty="0"/>
          </a:p>
        </p:txBody>
      </p:sp>
      <p:sp>
        <p:nvSpPr>
          <p:cNvPr id="3" name="Content Placeholder 2"/>
          <p:cNvSpPr>
            <a:spLocks noGrp="1"/>
          </p:cNvSpPr>
          <p:nvPr>
            <p:ph idx="1"/>
          </p:nvPr>
        </p:nvSpPr>
        <p:spPr>
          <a:xfrm>
            <a:off x="449262" y="993227"/>
            <a:ext cx="8354495" cy="5046065"/>
          </a:xfrm>
        </p:spPr>
        <p:txBody>
          <a:bodyPr>
            <a:normAutofit/>
          </a:bodyPr>
          <a:lstStyle/>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Flexibility in the time for the exchange of margins:</a:t>
            </a:r>
          </a:p>
          <a:p>
            <a:pPr marL="719138" indent="-358775">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“T” might be subject to further specification in the final rules to allow for time-zone differences to be taken into account</a:t>
            </a:r>
          </a:p>
          <a:p>
            <a:pPr marL="719138" indent="-358775">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The </a:t>
            </a:r>
            <a:r>
              <a:rPr lang="en-GB" sz="1800" dirty="0">
                <a:solidFill>
                  <a:schemeClr val="tx1"/>
                </a:solidFill>
                <a:latin typeface="Arial" pitchFamily="34" charset="0"/>
                <a:ea typeface="MS PGothic" pitchFamily="34" charset="-128"/>
                <a:cs typeface="Arial" pitchFamily="34" charset="0"/>
              </a:rPr>
              <a:t>current draft RTS allow that variation margins are not collected at ‘T+1’ as long as the margin period of risk for the calculation of the IM is increased </a:t>
            </a:r>
            <a:r>
              <a:rPr lang="en-GB" sz="1800" dirty="0" smtClean="0">
                <a:solidFill>
                  <a:schemeClr val="tx1"/>
                </a:solidFill>
                <a:latin typeface="Arial" pitchFamily="34" charset="0"/>
                <a:ea typeface="MS PGothic" pitchFamily="34" charset="-128"/>
                <a:cs typeface="Arial" pitchFamily="34" charset="0"/>
              </a:rPr>
              <a:t>of </a:t>
            </a:r>
            <a:r>
              <a:rPr lang="en-GB" sz="1800" dirty="0">
                <a:solidFill>
                  <a:schemeClr val="tx1"/>
                </a:solidFill>
                <a:latin typeface="Arial" pitchFamily="34" charset="0"/>
                <a:ea typeface="MS PGothic" pitchFamily="34" charset="-128"/>
                <a:cs typeface="Arial" pitchFamily="34" charset="0"/>
              </a:rPr>
              <a:t>a number of days equal to the </a:t>
            </a:r>
            <a:r>
              <a:rPr lang="en-GB" sz="1800" dirty="0" smtClean="0">
                <a:solidFill>
                  <a:schemeClr val="tx1"/>
                </a:solidFill>
                <a:latin typeface="Arial" pitchFamily="34" charset="0"/>
                <a:ea typeface="MS PGothic" pitchFamily="34" charset="-128"/>
                <a:cs typeface="Arial" pitchFamily="34" charset="0"/>
              </a:rPr>
              <a:t>extension</a:t>
            </a:r>
          </a:p>
          <a:p>
            <a:pPr marL="719138" indent="-358775">
              <a:spcAft>
                <a:spcPts val="500"/>
              </a:spcAft>
              <a:buClr>
                <a:schemeClr val="accent6"/>
              </a:buClr>
              <a:buFont typeface="Wingdings" panose="05000000000000000000" pitchFamily="2" charset="2"/>
              <a:buChar char="§"/>
            </a:pPr>
            <a:r>
              <a:rPr lang="en-GB" sz="1800" b="1" dirty="0" smtClean="0">
                <a:solidFill>
                  <a:schemeClr val="tx1"/>
                </a:solidFill>
                <a:latin typeface="Arial" pitchFamily="34" charset="0"/>
                <a:ea typeface="MS PGothic" pitchFamily="34" charset="-128"/>
                <a:cs typeface="Arial" pitchFamily="34" charset="0"/>
              </a:rPr>
              <a:t>T+3 </a:t>
            </a:r>
            <a:r>
              <a:rPr lang="en-GB" sz="1800" b="1" dirty="0">
                <a:solidFill>
                  <a:schemeClr val="tx1"/>
                </a:solidFill>
                <a:latin typeface="Arial" pitchFamily="34" charset="0"/>
                <a:ea typeface="MS PGothic" pitchFamily="34" charset="-128"/>
                <a:cs typeface="Arial" pitchFamily="34" charset="0"/>
              </a:rPr>
              <a:t>is only </a:t>
            </a:r>
            <a:r>
              <a:rPr lang="en-GB" sz="1800" b="1" dirty="0" smtClean="0">
                <a:solidFill>
                  <a:schemeClr val="tx1"/>
                </a:solidFill>
                <a:latin typeface="Arial" pitchFamily="34" charset="0"/>
                <a:ea typeface="MS PGothic" pitchFamily="34" charset="-128"/>
                <a:cs typeface="Arial" pitchFamily="34" charset="0"/>
              </a:rPr>
              <a:t>allowed </a:t>
            </a:r>
            <a:r>
              <a:rPr lang="en-GB" sz="1800" b="1" dirty="0">
                <a:solidFill>
                  <a:schemeClr val="tx1"/>
                </a:solidFill>
                <a:latin typeface="Arial" pitchFamily="34" charset="0"/>
                <a:ea typeface="MS PGothic" pitchFamily="34" charset="-128"/>
                <a:cs typeface="Arial" pitchFamily="34" charset="0"/>
              </a:rPr>
              <a:t>for </a:t>
            </a:r>
            <a:r>
              <a:rPr lang="en-GB" sz="1800" b="1" dirty="0" smtClean="0">
                <a:solidFill>
                  <a:schemeClr val="tx1"/>
                </a:solidFill>
                <a:latin typeface="Arial" pitchFamily="34" charset="0"/>
                <a:ea typeface="MS PGothic" pitchFamily="34" charset="-128"/>
                <a:cs typeface="Arial" pitchFamily="34" charset="0"/>
              </a:rPr>
              <a:t>VM and </a:t>
            </a:r>
            <a:r>
              <a:rPr lang="en-GB" sz="1800" dirty="0" smtClean="0">
                <a:solidFill>
                  <a:schemeClr val="tx1"/>
                </a:solidFill>
                <a:latin typeface="Arial" pitchFamily="34" charset="0"/>
                <a:ea typeface="MS PGothic" pitchFamily="34" charset="-128"/>
                <a:cs typeface="Arial" pitchFamily="34" charset="0"/>
              </a:rPr>
              <a:t>under </a:t>
            </a:r>
            <a:r>
              <a:rPr lang="en-GB" sz="1800" dirty="0">
                <a:solidFill>
                  <a:schemeClr val="tx1"/>
                </a:solidFill>
                <a:latin typeface="Arial" pitchFamily="34" charset="0"/>
                <a:ea typeface="MS PGothic" pitchFamily="34" charset="-128"/>
                <a:cs typeface="Arial" pitchFamily="34" charset="0"/>
              </a:rPr>
              <a:t>those </a:t>
            </a:r>
            <a:r>
              <a:rPr lang="en-GB" sz="1800" dirty="0" smtClean="0">
                <a:solidFill>
                  <a:schemeClr val="tx1"/>
                </a:solidFill>
                <a:latin typeface="Arial" pitchFamily="34" charset="0"/>
                <a:ea typeface="MS PGothic" pitchFamily="34" charset="-128"/>
                <a:cs typeface="Arial" pitchFamily="34" charset="0"/>
              </a:rPr>
              <a:t>conditions</a:t>
            </a:r>
            <a:endParaRPr lang="en-GB" sz="1800" dirty="0">
              <a:solidFill>
                <a:schemeClr val="tx1"/>
              </a:solidFill>
              <a:latin typeface="Arial" pitchFamily="34" charset="0"/>
              <a:ea typeface="MS PGothic" pitchFamily="34" charset="-128"/>
              <a:cs typeface="Arial" pitchFamily="34" charset="0"/>
            </a:endParaRPr>
          </a:p>
          <a:p>
            <a:pPr marL="0" indent="0">
              <a:spcAft>
                <a:spcPts val="500"/>
              </a:spcAft>
              <a:buNone/>
            </a:pPr>
            <a:endParaRPr lang="en-GB" sz="18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14</a:t>
            </a:fld>
            <a:endParaRPr lang="en-US"/>
          </a:p>
        </p:txBody>
      </p:sp>
    </p:spTree>
    <p:extLst>
      <p:ext uri="{BB962C8B-B14F-4D97-AF65-F5344CB8AC3E}">
        <p14:creationId xmlns:p14="http://schemas.microsoft.com/office/powerpoint/2010/main" val="1972755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5) Requirements </a:t>
            </a:r>
            <a:r>
              <a:rPr lang="en-GB" dirty="0"/>
              <a:t>concerning initial margin models (Art. 1 – 5 MRM)</a:t>
            </a:r>
            <a:endParaRPr lang="en-US" dirty="0"/>
          </a:p>
        </p:txBody>
      </p:sp>
      <p:sp>
        <p:nvSpPr>
          <p:cNvPr id="3" name="Content Placeholder 2"/>
          <p:cNvSpPr>
            <a:spLocks noGrp="1"/>
          </p:cNvSpPr>
          <p:nvPr>
            <p:ph idx="1"/>
          </p:nvPr>
        </p:nvSpPr>
        <p:spPr>
          <a:xfrm>
            <a:off x="413263" y="1153563"/>
            <a:ext cx="8229600" cy="4131237"/>
          </a:xfrm>
        </p:spPr>
        <p:txBody>
          <a:bodyPr>
            <a:noAutofit/>
          </a:bodyPr>
          <a:lstStyle/>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The </a:t>
            </a:r>
            <a:r>
              <a:rPr lang="en-GB" sz="1800" dirty="0">
                <a:solidFill>
                  <a:schemeClr val="tx1"/>
                </a:solidFill>
                <a:latin typeface="Arial" pitchFamily="34" charset="0"/>
                <a:ea typeface="MS PGothic" pitchFamily="34" charset="-128"/>
                <a:cs typeface="Arial" pitchFamily="34" charset="0"/>
              </a:rPr>
              <a:t>draft RTS </a:t>
            </a:r>
            <a:r>
              <a:rPr lang="en-GB" sz="1800" dirty="0" smtClean="0">
                <a:solidFill>
                  <a:schemeClr val="tx1"/>
                </a:solidFill>
                <a:latin typeface="Arial" pitchFamily="34" charset="0"/>
                <a:ea typeface="MS PGothic" pitchFamily="34" charset="-128"/>
                <a:cs typeface="Arial" pitchFamily="34" charset="0"/>
              </a:rPr>
              <a:t>includes detailed requirements for developing initial margin models</a:t>
            </a:r>
          </a:p>
          <a:p>
            <a:pPr marL="360363" indent="-360363">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As in the first consultation paper:</a:t>
            </a:r>
          </a:p>
          <a:p>
            <a:pPr marL="723901" lvl="2" indent="-360363">
              <a:spcAft>
                <a:spcPts val="500"/>
              </a:spcAft>
              <a:buClr>
                <a:schemeClr val="accent6"/>
              </a:buClr>
              <a:buFont typeface="Wingdings" panose="05000000000000000000" pitchFamily="2" charset="2"/>
              <a:buChar char="§"/>
            </a:pPr>
            <a:r>
              <a:rPr lang="en-GB" sz="1800" b="1" dirty="0" smtClean="0">
                <a:solidFill>
                  <a:schemeClr val="tx1"/>
                </a:solidFill>
                <a:latin typeface="Arial" pitchFamily="34" charset="0"/>
                <a:ea typeface="MS PGothic" pitchFamily="34" charset="-128"/>
                <a:cs typeface="Arial" pitchFamily="34" charset="0"/>
              </a:rPr>
              <a:t>main non-linearities </a:t>
            </a:r>
            <a:r>
              <a:rPr lang="en-GB" sz="1800" dirty="0" smtClean="0">
                <a:solidFill>
                  <a:schemeClr val="tx1"/>
                </a:solidFill>
                <a:latin typeface="Arial" pitchFamily="34" charset="0"/>
                <a:ea typeface="MS PGothic" pitchFamily="34" charset="-128"/>
                <a:cs typeface="Arial" pitchFamily="34" charset="0"/>
              </a:rPr>
              <a:t>have to be captured</a:t>
            </a: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collateral </a:t>
            </a:r>
            <a:r>
              <a:rPr lang="en-GB" sz="1800" dirty="0">
                <a:solidFill>
                  <a:schemeClr val="tx1"/>
                </a:solidFill>
                <a:latin typeface="Arial" pitchFamily="34" charset="0"/>
                <a:ea typeface="MS PGothic" pitchFamily="34" charset="-128"/>
                <a:cs typeface="Arial" pitchFamily="34" charset="0"/>
              </a:rPr>
              <a:t>should be modelled as </a:t>
            </a:r>
            <a:r>
              <a:rPr lang="en-GB" sz="1800" b="1" dirty="0">
                <a:solidFill>
                  <a:schemeClr val="tx1"/>
                </a:solidFill>
                <a:latin typeface="Arial" pitchFamily="34" charset="0"/>
                <a:ea typeface="MS PGothic" pitchFamily="34" charset="-128"/>
                <a:cs typeface="Arial" pitchFamily="34" charset="0"/>
              </a:rPr>
              <a:t>distinct </a:t>
            </a:r>
            <a:r>
              <a:rPr lang="en-GB" sz="1800" dirty="0">
                <a:solidFill>
                  <a:schemeClr val="tx1"/>
                </a:solidFill>
                <a:latin typeface="Arial" pitchFamily="34" charset="0"/>
                <a:ea typeface="MS PGothic" pitchFamily="34" charset="-128"/>
                <a:cs typeface="Arial" pitchFamily="34" charset="0"/>
              </a:rPr>
              <a:t>from </a:t>
            </a:r>
            <a:r>
              <a:rPr lang="en-GB" sz="1800" dirty="0" smtClean="0">
                <a:solidFill>
                  <a:schemeClr val="tx1"/>
                </a:solidFill>
                <a:latin typeface="Arial" pitchFamily="34" charset="0"/>
                <a:ea typeface="MS PGothic" pitchFamily="34" charset="-128"/>
                <a:cs typeface="Arial" pitchFamily="34" charset="0"/>
              </a:rPr>
              <a:t>the OTC </a:t>
            </a:r>
            <a:r>
              <a:rPr lang="en-GB" sz="1800" dirty="0">
                <a:solidFill>
                  <a:schemeClr val="tx1"/>
                </a:solidFill>
                <a:latin typeface="Arial" pitchFamily="34" charset="0"/>
                <a:ea typeface="MS PGothic" pitchFamily="34" charset="-128"/>
                <a:cs typeface="Arial" pitchFamily="34" charset="0"/>
              </a:rPr>
              <a:t>derivative </a:t>
            </a:r>
            <a:r>
              <a:rPr lang="en-GB" sz="1800" dirty="0" smtClean="0">
                <a:solidFill>
                  <a:schemeClr val="tx1"/>
                </a:solidFill>
                <a:latin typeface="Arial" pitchFamily="34" charset="0"/>
                <a:ea typeface="MS PGothic" pitchFamily="34" charset="-128"/>
                <a:cs typeface="Arial" pitchFamily="34" charset="0"/>
              </a:rPr>
              <a:t>portfolio </a:t>
            </a:r>
            <a:endParaRPr lang="en-GB" sz="1800" dirty="0">
              <a:solidFill>
                <a:schemeClr val="tx1"/>
              </a:solidFill>
              <a:latin typeface="Arial" pitchFamily="34" charset="0"/>
              <a:ea typeface="MS PGothic" pitchFamily="34" charset="-128"/>
              <a:cs typeface="Arial" pitchFamily="34" charset="0"/>
            </a:endParaRPr>
          </a:p>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Different from </a:t>
            </a:r>
            <a:r>
              <a:rPr lang="en-GB" sz="1800" dirty="0">
                <a:solidFill>
                  <a:schemeClr val="tx1"/>
                </a:solidFill>
                <a:latin typeface="Arial" pitchFamily="34" charset="0"/>
                <a:ea typeface="MS PGothic" pitchFamily="34" charset="-128"/>
                <a:cs typeface="Arial" pitchFamily="34" charset="0"/>
              </a:rPr>
              <a:t>first consultation paper:</a:t>
            </a:r>
          </a:p>
          <a:p>
            <a:pPr marL="649288" lvl="2" indent="-285750">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use </a:t>
            </a:r>
            <a:r>
              <a:rPr lang="en-GB" sz="1800" dirty="0">
                <a:solidFill>
                  <a:schemeClr val="tx1"/>
                </a:solidFill>
                <a:latin typeface="Arial" pitchFamily="34" charset="0"/>
                <a:ea typeface="MS PGothic" pitchFamily="34" charset="-128"/>
                <a:cs typeface="Arial" pitchFamily="34" charset="0"/>
              </a:rPr>
              <a:t>of a </a:t>
            </a:r>
            <a:r>
              <a:rPr lang="en-GB" sz="1800" b="1" dirty="0">
                <a:solidFill>
                  <a:schemeClr val="tx1"/>
                </a:solidFill>
                <a:latin typeface="Arial" pitchFamily="34" charset="0"/>
                <a:ea typeface="MS PGothic" pitchFamily="34" charset="-128"/>
                <a:cs typeface="Arial" pitchFamily="34" charset="0"/>
              </a:rPr>
              <a:t>‘primary risk factor</a:t>
            </a:r>
            <a:r>
              <a:rPr lang="en-GB" sz="1800" b="1" dirty="0" smtClean="0">
                <a:solidFill>
                  <a:schemeClr val="tx1"/>
                </a:solidFill>
                <a:latin typeface="Arial" pitchFamily="34" charset="0"/>
                <a:ea typeface="MS PGothic" pitchFamily="34" charset="-128"/>
                <a:cs typeface="Arial" pitchFamily="34" charset="0"/>
              </a:rPr>
              <a:t>’ </a:t>
            </a:r>
            <a:r>
              <a:rPr lang="en-GB" sz="1800" dirty="0" smtClean="0">
                <a:solidFill>
                  <a:schemeClr val="tx1"/>
                </a:solidFill>
                <a:latin typeface="Arial" pitchFamily="34" charset="0"/>
                <a:ea typeface="MS PGothic" pitchFamily="34" charset="-128"/>
                <a:cs typeface="Arial" pitchFamily="34" charset="0"/>
              </a:rPr>
              <a:t>is dropped</a:t>
            </a:r>
            <a:r>
              <a:rPr lang="en-GB" sz="1800" b="1" dirty="0" smtClean="0">
                <a:solidFill>
                  <a:schemeClr val="tx1"/>
                </a:solidFill>
                <a:latin typeface="Arial" pitchFamily="34" charset="0"/>
                <a:ea typeface="MS PGothic" pitchFamily="34" charset="-128"/>
                <a:cs typeface="Arial" pitchFamily="34" charset="0"/>
              </a:rPr>
              <a:t> </a:t>
            </a:r>
            <a:r>
              <a:rPr lang="en-GB" sz="1800" dirty="0">
                <a:solidFill>
                  <a:schemeClr val="tx1"/>
                </a:solidFill>
                <a:latin typeface="Arial" pitchFamily="34" charset="0"/>
                <a:ea typeface="MS PGothic" pitchFamily="34" charset="-128"/>
                <a:cs typeface="Arial" pitchFamily="34" charset="0"/>
              </a:rPr>
              <a:t>as </a:t>
            </a:r>
            <a:r>
              <a:rPr lang="en-GB" sz="1800" dirty="0" smtClean="0">
                <a:solidFill>
                  <a:schemeClr val="tx1"/>
                </a:solidFill>
                <a:latin typeface="Arial" pitchFamily="34" charset="0"/>
                <a:ea typeface="MS PGothic" pitchFamily="34" charset="-128"/>
                <a:cs typeface="Arial" pitchFamily="34" charset="0"/>
              </a:rPr>
              <a:t>the BCBS-IOSCO requirement to avoid risk offsetting among asset classes can be achieved in other ways</a:t>
            </a:r>
          </a:p>
          <a:p>
            <a:pPr marL="649288" lvl="2" indent="-285750">
              <a:spcAft>
                <a:spcPts val="500"/>
              </a:spcAft>
              <a:buClr>
                <a:schemeClr val="accent6"/>
              </a:buClr>
              <a:buFont typeface="Wingdings" panose="05000000000000000000" pitchFamily="2" charset="2"/>
              <a:buChar char="§"/>
            </a:pPr>
            <a:r>
              <a:rPr lang="en-GB" sz="1800" b="1" dirty="0" smtClean="0">
                <a:solidFill>
                  <a:schemeClr val="tx1"/>
                </a:solidFill>
                <a:latin typeface="Arial" pitchFamily="34" charset="0"/>
                <a:ea typeface="MS PGothic" pitchFamily="34" charset="-128"/>
                <a:cs typeface="Arial" pitchFamily="34" charset="0"/>
              </a:rPr>
              <a:t>correlations and basis risk </a:t>
            </a:r>
            <a:r>
              <a:rPr lang="en-GB" sz="1800" dirty="0">
                <a:solidFill>
                  <a:schemeClr val="tx1"/>
                </a:solidFill>
                <a:latin typeface="Arial" pitchFamily="34" charset="0"/>
                <a:ea typeface="MS PGothic" pitchFamily="34" charset="-128"/>
                <a:cs typeface="Arial" pitchFamily="34" charset="0"/>
              </a:rPr>
              <a:t>have to be </a:t>
            </a:r>
            <a:r>
              <a:rPr lang="en-GB" sz="1800" dirty="0" smtClean="0">
                <a:solidFill>
                  <a:schemeClr val="tx1"/>
                </a:solidFill>
                <a:latin typeface="Arial" pitchFamily="34" charset="0"/>
                <a:ea typeface="MS PGothic" pitchFamily="34" charset="-128"/>
                <a:cs typeface="Arial" pitchFamily="34" charset="0"/>
              </a:rPr>
              <a:t>captured </a:t>
            </a:r>
            <a:r>
              <a:rPr lang="en-GB" sz="1800" dirty="0">
                <a:solidFill>
                  <a:schemeClr val="tx1"/>
                </a:solidFill>
                <a:latin typeface="Arial" pitchFamily="34" charset="0"/>
                <a:ea typeface="MS PGothic" pitchFamily="34" charset="-128"/>
                <a:cs typeface="Arial" pitchFamily="34" charset="0"/>
              </a:rPr>
              <a:t>by a conservative calibration</a:t>
            </a:r>
          </a:p>
        </p:txBody>
      </p:sp>
      <p:sp>
        <p:nvSpPr>
          <p:cNvPr id="6" name="Slide Number Placeholder 5"/>
          <p:cNvSpPr>
            <a:spLocks noGrp="1"/>
          </p:cNvSpPr>
          <p:nvPr>
            <p:ph type="sldNum" sz="quarter" idx="12"/>
          </p:nvPr>
        </p:nvSpPr>
        <p:spPr/>
        <p:txBody>
          <a:bodyPr/>
          <a:lstStyle/>
          <a:p>
            <a:fld id="{03930D90-B5AE-694C-AF4D-B5392C99196C}" type="slidenum">
              <a:rPr lang="en-US" smtClean="0"/>
              <a:pPr/>
              <a:t>15</a:t>
            </a:fld>
            <a:endParaRPr lang="en-US"/>
          </a:p>
        </p:txBody>
      </p:sp>
    </p:spTree>
    <p:extLst>
      <p:ext uri="{BB962C8B-B14F-4D97-AF65-F5344CB8AC3E}">
        <p14:creationId xmlns:p14="http://schemas.microsoft.com/office/powerpoint/2010/main" val="4209653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6) Alignment </a:t>
            </a:r>
            <a:r>
              <a:rPr lang="en-GB" dirty="0"/>
              <a:t>of the CQS between IRB </a:t>
            </a:r>
            <a:r>
              <a:rPr lang="en-GB"/>
              <a:t>and </a:t>
            </a:r>
            <a:r>
              <a:rPr lang="en-GB" smtClean="0"/>
              <a:t>ECAIs </a:t>
            </a:r>
            <a:r>
              <a:rPr lang="en-GB" dirty="0"/>
              <a:t>(Art. 3 LEC)</a:t>
            </a:r>
            <a:endParaRPr lang="en-US" dirty="0"/>
          </a:p>
        </p:txBody>
      </p:sp>
      <p:sp>
        <p:nvSpPr>
          <p:cNvPr id="3" name="Content Placeholder 2"/>
          <p:cNvSpPr>
            <a:spLocks noGrp="1"/>
          </p:cNvSpPr>
          <p:nvPr>
            <p:ph idx="1"/>
          </p:nvPr>
        </p:nvSpPr>
        <p:spPr>
          <a:xfrm>
            <a:off x="449262" y="1144427"/>
            <a:ext cx="8354495" cy="5138215"/>
          </a:xfrm>
        </p:spPr>
        <p:txBody>
          <a:bodyPr>
            <a:normAutofit/>
          </a:bodyPr>
          <a:lstStyle/>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In </a:t>
            </a:r>
            <a:r>
              <a:rPr lang="en-GB" sz="1800" dirty="0">
                <a:solidFill>
                  <a:schemeClr val="tx1"/>
                </a:solidFill>
                <a:latin typeface="Arial" pitchFamily="34" charset="0"/>
                <a:ea typeface="MS PGothic" pitchFamily="34" charset="-128"/>
                <a:cs typeface="Arial" pitchFamily="34" charset="0"/>
              </a:rPr>
              <a:t>the </a:t>
            </a:r>
            <a:r>
              <a:rPr lang="en-GB" sz="1800" dirty="0" smtClean="0">
                <a:solidFill>
                  <a:schemeClr val="tx1"/>
                </a:solidFill>
                <a:latin typeface="Arial" pitchFamily="34" charset="0"/>
                <a:ea typeface="MS PGothic" pitchFamily="34" charset="-128"/>
                <a:cs typeface="Arial" pitchFamily="34" charset="0"/>
              </a:rPr>
              <a:t>current </a:t>
            </a:r>
            <a:r>
              <a:rPr lang="en-GB" sz="1800" dirty="0">
                <a:solidFill>
                  <a:schemeClr val="tx1"/>
                </a:solidFill>
                <a:latin typeface="Arial" pitchFamily="34" charset="0"/>
                <a:ea typeface="MS PGothic" pitchFamily="34" charset="-128"/>
                <a:cs typeface="Arial" pitchFamily="34" charset="0"/>
              </a:rPr>
              <a:t>draft, the minimum </a:t>
            </a:r>
            <a:r>
              <a:rPr lang="en-GB" sz="1800" b="1" dirty="0">
                <a:solidFill>
                  <a:schemeClr val="tx1"/>
                </a:solidFill>
                <a:latin typeface="Arial" pitchFamily="34" charset="0"/>
                <a:ea typeface="MS PGothic" pitchFamily="34" charset="-128"/>
                <a:cs typeface="Arial" pitchFamily="34" charset="0"/>
              </a:rPr>
              <a:t>credit </a:t>
            </a:r>
            <a:r>
              <a:rPr lang="en-GB" sz="1800" b="1" dirty="0" smtClean="0">
                <a:solidFill>
                  <a:schemeClr val="tx1"/>
                </a:solidFill>
                <a:latin typeface="Arial" pitchFamily="34" charset="0"/>
                <a:ea typeface="MS PGothic" pitchFamily="34" charset="-128"/>
                <a:cs typeface="Arial" pitchFamily="34" charset="0"/>
              </a:rPr>
              <a:t>quality </a:t>
            </a:r>
            <a:r>
              <a:rPr lang="en-GB" sz="1800" dirty="0" smtClean="0">
                <a:solidFill>
                  <a:schemeClr val="tx1"/>
                </a:solidFill>
                <a:latin typeface="Arial" pitchFamily="34" charset="0"/>
                <a:ea typeface="MS PGothic" pitchFamily="34" charset="-128"/>
                <a:cs typeface="Arial" pitchFamily="34" charset="0"/>
              </a:rPr>
              <a:t>level for collateral for counterparties using IRB models and counterparties using ECAI </a:t>
            </a:r>
            <a:r>
              <a:rPr lang="en-GB" sz="1800" dirty="0">
                <a:solidFill>
                  <a:schemeClr val="tx1"/>
                </a:solidFill>
                <a:latin typeface="Arial" pitchFamily="34" charset="0"/>
                <a:ea typeface="MS PGothic" pitchFamily="34" charset="-128"/>
                <a:cs typeface="Arial" pitchFamily="34" charset="0"/>
              </a:rPr>
              <a:t>ratings </a:t>
            </a:r>
            <a:r>
              <a:rPr lang="en-GB" sz="1800" dirty="0" smtClean="0">
                <a:solidFill>
                  <a:schemeClr val="tx1"/>
                </a:solidFill>
                <a:latin typeface="Arial" pitchFamily="34" charset="0"/>
                <a:ea typeface="MS PGothic" pitchFamily="34" charset="-128"/>
                <a:cs typeface="Arial" pitchFamily="34" charset="0"/>
              </a:rPr>
              <a:t>have been aligned </a:t>
            </a:r>
            <a:r>
              <a:rPr lang="en-GB" sz="1800" dirty="0">
                <a:solidFill>
                  <a:schemeClr val="tx1"/>
                </a:solidFill>
                <a:latin typeface="Arial" pitchFamily="34" charset="0"/>
                <a:ea typeface="MS PGothic" pitchFamily="34" charset="-128"/>
                <a:cs typeface="Arial" pitchFamily="34" charset="0"/>
              </a:rPr>
              <a:t>to CQS </a:t>
            </a:r>
            <a:r>
              <a:rPr lang="en-GB" sz="1800" dirty="0" smtClean="0">
                <a:solidFill>
                  <a:schemeClr val="tx1"/>
                </a:solidFill>
                <a:latin typeface="Arial" pitchFamily="34" charset="0"/>
                <a:ea typeface="MS PGothic" pitchFamily="34" charset="-128"/>
                <a:cs typeface="Arial" pitchFamily="34" charset="0"/>
              </a:rPr>
              <a:t>3</a:t>
            </a:r>
            <a:endParaRPr lang="en-GB" sz="18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16</a:t>
            </a:fld>
            <a:endParaRPr lang="en-US"/>
          </a:p>
        </p:txBody>
      </p:sp>
    </p:spTree>
    <p:extLst>
      <p:ext uri="{BB962C8B-B14F-4D97-AF65-F5344CB8AC3E}">
        <p14:creationId xmlns:p14="http://schemas.microsoft.com/office/powerpoint/2010/main" val="434219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7) Concentration </a:t>
            </a:r>
            <a:r>
              <a:rPr lang="en-GB" dirty="0"/>
              <a:t>limits (Art. 7 </a:t>
            </a:r>
            <a:r>
              <a:rPr lang="en-GB" dirty="0" smtClean="0"/>
              <a:t>LEC)</a:t>
            </a:r>
            <a:endParaRPr lang="en-US" dirty="0"/>
          </a:p>
        </p:txBody>
      </p:sp>
      <p:sp>
        <p:nvSpPr>
          <p:cNvPr id="3" name="Content Placeholder 2"/>
          <p:cNvSpPr>
            <a:spLocks noGrp="1"/>
          </p:cNvSpPr>
          <p:nvPr>
            <p:ph idx="1"/>
          </p:nvPr>
        </p:nvSpPr>
        <p:spPr>
          <a:xfrm>
            <a:off x="449262" y="995572"/>
            <a:ext cx="8354495" cy="5138215"/>
          </a:xfrm>
        </p:spPr>
        <p:txBody>
          <a:bodyPr>
            <a:normAutofit/>
          </a:bodyPr>
          <a:lstStyle/>
          <a:p>
            <a:pPr marL="360363" indent="-360363">
              <a:spcAft>
                <a:spcPts val="500"/>
              </a:spcAft>
              <a:buClr>
                <a:schemeClr val="accent6"/>
              </a:buClr>
              <a:buFont typeface="Wingdings" panose="05000000000000000000" pitchFamily="2" charset="2"/>
              <a:buChar char="q"/>
            </a:pPr>
            <a:r>
              <a:rPr lang="en-GB" sz="1800" b="1" dirty="0">
                <a:solidFill>
                  <a:schemeClr val="tx1"/>
                </a:solidFill>
                <a:latin typeface="Arial" pitchFamily="34" charset="0"/>
                <a:ea typeface="MS PGothic" pitchFamily="34" charset="-128"/>
                <a:cs typeface="Arial" pitchFamily="34" charset="0"/>
              </a:rPr>
              <a:t>Concentration </a:t>
            </a:r>
            <a:r>
              <a:rPr lang="en-GB" sz="1800" b="1" dirty="0" smtClean="0">
                <a:solidFill>
                  <a:schemeClr val="tx1"/>
                </a:solidFill>
                <a:latin typeface="Arial" pitchFamily="34" charset="0"/>
                <a:ea typeface="MS PGothic" pitchFamily="34" charset="-128"/>
                <a:cs typeface="Arial" pitchFamily="34" charset="0"/>
              </a:rPr>
              <a:t>limits: </a:t>
            </a:r>
            <a:r>
              <a:rPr lang="en-GB" sz="1800" dirty="0" smtClean="0">
                <a:solidFill>
                  <a:schemeClr val="tx1"/>
                </a:solidFill>
                <a:latin typeface="Arial" pitchFamily="34" charset="0"/>
                <a:ea typeface="MS PGothic" pitchFamily="34" charset="-128"/>
                <a:cs typeface="Arial" pitchFamily="34" charset="0"/>
              </a:rPr>
              <a:t>The </a:t>
            </a:r>
            <a:r>
              <a:rPr lang="en-GB" sz="1800" dirty="0">
                <a:solidFill>
                  <a:schemeClr val="tx1"/>
                </a:solidFill>
                <a:latin typeface="Arial" pitchFamily="34" charset="0"/>
                <a:ea typeface="MS PGothic" pitchFamily="34" charset="-128"/>
                <a:cs typeface="Arial" pitchFamily="34" charset="0"/>
              </a:rPr>
              <a:t>ESAs have carefully considered this issue, and </a:t>
            </a:r>
            <a:r>
              <a:rPr lang="en-GB" sz="1800" dirty="0" smtClean="0">
                <a:solidFill>
                  <a:schemeClr val="tx1"/>
                </a:solidFill>
                <a:latin typeface="Arial" pitchFamily="34" charset="0"/>
                <a:ea typeface="MS PGothic" pitchFamily="34" charset="-128"/>
                <a:cs typeface="Arial" pitchFamily="34" charset="0"/>
              </a:rPr>
              <a:t>concluded </a:t>
            </a:r>
            <a:r>
              <a:rPr lang="en-GB" sz="1800" dirty="0">
                <a:solidFill>
                  <a:schemeClr val="tx1"/>
                </a:solidFill>
                <a:latin typeface="Arial" pitchFamily="34" charset="0"/>
                <a:ea typeface="MS PGothic" pitchFamily="34" charset="-128"/>
                <a:cs typeface="Arial" pitchFamily="34" charset="0"/>
              </a:rPr>
              <a:t>that the concentration limits are necessary to limit </a:t>
            </a:r>
            <a:r>
              <a:rPr lang="en-GB" sz="1800" dirty="0" smtClean="0">
                <a:solidFill>
                  <a:schemeClr val="tx1"/>
                </a:solidFill>
                <a:latin typeface="Arial" pitchFamily="34" charset="0"/>
                <a:ea typeface="MS PGothic" pitchFamily="34" charset="-128"/>
                <a:cs typeface="Arial" pitchFamily="34" charset="0"/>
              </a:rPr>
              <a:t>systemic risks. Collateral diversification is also an explicit requirement of the BCBS-IOSCO principle</a:t>
            </a:r>
          </a:p>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Current proposal: </a:t>
            </a: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concentration </a:t>
            </a:r>
            <a:r>
              <a:rPr lang="en-GB" sz="1800" dirty="0">
                <a:solidFill>
                  <a:schemeClr val="tx1"/>
                </a:solidFill>
                <a:latin typeface="Arial" pitchFamily="34" charset="0"/>
                <a:ea typeface="MS PGothic" pitchFamily="34" charset="-128"/>
                <a:cs typeface="Arial" pitchFamily="34" charset="0"/>
              </a:rPr>
              <a:t>limits </a:t>
            </a:r>
            <a:r>
              <a:rPr lang="en-GB" sz="1800" dirty="0" smtClean="0">
                <a:solidFill>
                  <a:schemeClr val="tx1"/>
                </a:solidFill>
                <a:latin typeface="Arial" pitchFamily="34" charset="0"/>
                <a:ea typeface="MS PGothic" pitchFamily="34" charset="-128"/>
                <a:cs typeface="Arial" pitchFamily="34" charset="0"/>
              </a:rPr>
              <a:t>for </a:t>
            </a:r>
            <a:r>
              <a:rPr lang="en-GB" sz="1800" b="1" dirty="0" smtClean="0">
                <a:solidFill>
                  <a:schemeClr val="tx1"/>
                </a:solidFill>
                <a:latin typeface="Arial" pitchFamily="34" charset="0"/>
                <a:ea typeface="MS PGothic" pitchFamily="34" charset="-128"/>
                <a:cs typeface="Arial" pitchFamily="34" charset="0"/>
              </a:rPr>
              <a:t>non</a:t>
            </a:r>
            <a:r>
              <a:rPr lang="en-GB" sz="1800" dirty="0" smtClean="0">
                <a:solidFill>
                  <a:schemeClr val="tx1"/>
                </a:solidFill>
                <a:latin typeface="Arial" pitchFamily="34" charset="0"/>
                <a:ea typeface="MS PGothic" pitchFamily="34" charset="-128"/>
                <a:cs typeface="Arial" pitchFamily="34" charset="0"/>
              </a:rPr>
              <a:t>-sovereign debt securities apply to </a:t>
            </a:r>
            <a:r>
              <a:rPr lang="en-GB" sz="1800" b="1" dirty="0">
                <a:solidFill>
                  <a:schemeClr val="tx1"/>
                </a:solidFill>
                <a:latin typeface="Arial" pitchFamily="34" charset="0"/>
                <a:ea typeface="MS PGothic" pitchFamily="34" charset="-128"/>
                <a:cs typeface="Arial" pitchFamily="34" charset="0"/>
              </a:rPr>
              <a:t>all </a:t>
            </a:r>
            <a:r>
              <a:rPr lang="en-GB" sz="1800" dirty="0" smtClean="0">
                <a:solidFill>
                  <a:schemeClr val="tx1"/>
                </a:solidFill>
                <a:latin typeface="Arial" pitchFamily="34" charset="0"/>
                <a:ea typeface="MS PGothic" pitchFamily="34" charset="-128"/>
                <a:cs typeface="Arial" pitchFamily="34" charset="0"/>
              </a:rPr>
              <a:t>counterparties (by issuer and type)</a:t>
            </a:r>
          </a:p>
          <a:p>
            <a:pPr marL="723901" lvl="2" indent="-360363">
              <a:spcAft>
                <a:spcPts val="500"/>
              </a:spcAft>
              <a:buClr>
                <a:schemeClr val="accent6"/>
              </a:buClr>
              <a:buFont typeface="Wingdings" panose="05000000000000000000" pitchFamily="2" charset="2"/>
              <a:buChar char="§"/>
            </a:pPr>
            <a:r>
              <a:rPr lang="en-GB" sz="1800" dirty="0">
                <a:solidFill>
                  <a:schemeClr val="tx1"/>
                </a:solidFill>
                <a:latin typeface="Arial" pitchFamily="34" charset="0"/>
                <a:ea typeface="MS PGothic" pitchFamily="34" charset="-128"/>
                <a:cs typeface="Arial" pitchFamily="34" charset="0"/>
              </a:rPr>
              <a:t>concentration limits for </a:t>
            </a:r>
            <a:r>
              <a:rPr lang="en-GB" sz="1800" b="1" dirty="0" smtClean="0">
                <a:solidFill>
                  <a:schemeClr val="tx1"/>
                </a:solidFill>
                <a:latin typeface="Arial" pitchFamily="34" charset="0"/>
                <a:ea typeface="MS PGothic" pitchFamily="34" charset="-128"/>
                <a:cs typeface="Arial" pitchFamily="34" charset="0"/>
              </a:rPr>
              <a:t>sovereign </a:t>
            </a:r>
            <a:r>
              <a:rPr lang="en-GB" sz="1800" b="1" dirty="0">
                <a:solidFill>
                  <a:schemeClr val="tx1"/>
                </a:solidFill>
                <a:latin typeface="Arial" pitchFamily="34" charset="0"/>
                <a:ea typeface="MS PGothic" pitchFamily="34" charset="-128"/>
                <a:cs typeface="Arial" pitchFamily="34" charset="0"/>
              </a:rPr>
              <a:t>debt securities </a:t>
            </a:r>
            <a:r>
              <a:rPr lang="en-GB" sz="1800" dirty="0" smtClean="0">
                <a:solidFill>
                  <a:schemeClr val="tx1"/>
                </a:solidFill>
                <a:latin typeface="Arial" pitchFamily="34" charset="0"/>
                <a:ea typeface="MS PGothic" pitchFamily="34" charset="-128"/>
                <a:cs typeface="Arial" pitchFamily="34" charset="0"/>
              </a:rPr>
              <a:t>(</a:t>
            </a:r>
            <a:r>
              <a:rPr lang="en-GB" sz="1800" dirty="0">
                <a:solidFill>
                  <a:schemeClr val="tx1"/>
                </a:solidFill>
                <a:latin typeface="Arial" pitchFamily="34" charset="0"/>
                <a:ea typeface="MS PGothic" pitchFamily="34" charset="-128"/>
                <a:cs typeface="Arial" pitchFamily="34" charset="0"/>
              </a:rPr>
              <a:t>EU and non-EU) </a:t>
            </a:r>
            <a:r>
              <a:rPr lang="en-GB" sz="1800" dirty="0" smtClean="0">
                <a:solidFill>
                  <a:schemeClr val="tx1"/>
                </a:solidFill>
                <a:latin typeface="Arial" pitchFamily="34" charset="0"/>
                <a:ea typeface="MS PGothic" pitchFamily="34" charset="-128"/>
                <a:cs typeface="Arial" pitchFamily="34" charset="0"/>
              </a:rPr>
              <a:t>apply only to systemically important counterparties: </a:t>
            </a:r>
          </a:p>
          <a:p>
            <a:pPr lvl="4">
              <a:spcAft>
                <a:spcPts val="500"/>
              </a:spcAft>
              <a:buClr>
                <a:schemeClr val="accent6"/>
              </a:buClr>
              <a:buFont typeface="Arial" panose="020B0604020202020204" pitchFamily="34" charset="0"/>
              <a:buChar char="•"/>
            </a:pPr>
            <a:r>
              <a:rPr lang="en-GB" sz="1800" dirty="0" err="1" smtClean="0">
                <a:solidFill>
                  <a:schemeClr val="tx1"/>
                </a:solidFill>
                <a:latin typeface="Arial" pitchFamily="34" charset="0"/>
                <a:ea typeface="MS PGothic" pitchFamily="34" charset="-128"/>
                <a:cs typeface="Arial" pitchFamily="34" charset="0"/>
              </a:rPr>
              <a:t>GSIIs</a:t>
            </a:r>
            <a:endParaRPr lang="en-GB" sz="1800" dirty="0" smtClean="0">
              <a:solidFill>
                <a:schemeClr val="tx1"/>
              </a:solidFill>
              <a:latin typeface="Arial" pitchFamily="34" charset="0"/>
              <a:ea typeface="MS PGothic" pitchFamily="34" charset="-128"/>
              <a:cs typeface="Arial" pitchFamily="34" charset="0"/>
            </a:endParaRPr>
          </a:p>
          <a:p>
            <a:pPr lvl="4">
              <a:spcAft>
                <a:spcPts val="500"/>
              </a:spcAft>
              <a:buClr>
                <a:schemeClr val="accent6"/>
              </a:buClr>
              <a:buFont typeface="Arial" panose="020B0604020202020204" pitchFamily="34" charset="0"/>
              <a:buChar char="•"/>
            </a:pPr>
            <a:r>
              <a:rPr lang="en-GB" sz="1800" dirty="0" smtClean="0">
                <a:solidFill>
                  <a:schemeClr val="tx1"/>
                </a:solidFill>
                <a:latin typeface="Arial" pitchFamily="34" charset="0"/>
                <a:ea typeface="MS PGothic" pitchFamily="34" charset="-128"/>
                <a:cs typeface="Arial" pitchFamily="34" charset="0"/>
              </a:rPr>
              <a:t>OSIIs </a:t>
            </a:r>
            <a:r>
              <a:rPr lang="en-GB" sz="1800" dirty="0">
                <a:solidFill>
                  <a:schemeClr val="tx1"/>
                </a:solidFill>
                <a:latin typeface="Arial" pitchFamily="34" charset="0"/>
                <a:ea typeface="MS PGothic" pitchFamily="34" charset="-128"/>
                <a:cs typeface="Arial" pitchFamily="34" charset="0"/>
              </a:rPr>
              <a:t>and </a:t>
            </a:r>
            <a:endParaRPr lang="en-GB" sz="1800" dirty="0" smtClean="0">
              <a:solidFill>
                <a:schemeClr val="tx1"/>
              </a:solidFill>
              <a:latin typeface="Arial" pitchFamily="34" charset="0"/>
              <a:ea typeface="MS PGothic" pitchFamily="34" charset="-128"/>
              <a:cs typeface="Arial" pitchFamily="34" charset="0"/>
            </a:endParaRPr>
          </a:p>
          <a:p>
            <a:pPr lvl="4">
              <a:spcAft>
                <a:spcPts val="500"/>
              </a:spcAft>
              <a:buClr>
                <a:schemeClr val="accent6"/>
              </a:buClr>
              <a:buFont typeface="Arial" panose="020B0604020202020204" pitchFamily="34" charset="0"/>
              <a:buChar char="•"/>
            </a:pPr>
            <a:r>
              <a:rPr lang="en-GB" sz="1800" dirty="0" smtClean="0">
                <a:solidFill>
                  <a:schemeClr val="tx1"/>
                </a:solidFill>
                <a:latin typeface="Arial" pitchFamily="34" charset="0"/>
                <a:ea typeface="MS PGothic" pitchFamily="34" charset="-128"/>
                <a:cs typeface="Arial" pitchFamily="34" charset="0"/>
              </a:rPr>
              <a:t>those </a:t>
            </a:r>
            <a:r>
              <a:rPr lang="en-GB" sz="1800" dirty="0">
                <a:solidFill>
                  <a:schemeClr val="tx1"/>
                </a:solidFill>
                <a:latin typeface="Arial" pitchFamily="34" charset="0"/>
                <a:ea typeface="MS PGothic" pitchFamily="34" charset="-128"/>
                <a:cs typeface="Arial" pitchFamily="34" charset="0"/>
              </a:rPr>
              <a:t>collecting (in a single netting set) more </a:t>
            </a:r>
            <a:r>
              <a:rPr lang="en-GB" sz="1800" dirty="0" smtClean="0">
                <a:solidFill>
                  <a:schemeClr val="tx1"/>
                </a:solidFill>
                <a:latin typeface="Arial" pitchFamily="34" charset="0"/>
                <a:ea typeface="MS PGothic" pitchFamily="34" charset="-128"/>
                <a:cs typeface="Arial" pitchFamily="34" charset="0"/>
              </a:rPr>
              <a:t>than EUR 1bn collateral</a:t>
            </a: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concentration </a:t>
            </a:r>
            <a:r>
              <a:rPr lang="en-GB" sz="1800" dirty="0">
                <a:solidFill>
                  <a:schemeClr val="tx1"/>
                </a:solidFill>
                <a:latin typeface="Arial" pitchFamily="34" charset="0"/>
                <a:ea typeface="MS PGothic" pitchFamily="34" charset="-128"/>
                <a:cs typeface="Arial" pitchFamily="34" charset="0"/>
              </a:rPr>
              <a:t>limits </a:t>
            </a:r>
            <a:r>
              <a:rPr lang="en-GB" sz="1800" dirty="0" smtClean="0">
                <a:solidFill>
                  <a:schemeClr val="tx1"/>
                </a:solidFill>
                <a:latin typeface="Arial" pitchFamily="34" charset="0"/>
                <a:ea typeface="MS PGothic" pitchFamily="34" charset="-128"/>
                <a:cs typeface="Arial" pitchFamily="34" charset="0"/>
              </a:rPr>
              <a:t>(in </a:t>
            </a:r>
            <a:r>
              <a:rPr lang="en-GB" sz="1800" dirty="0">
                <a:solidFill>
                  <a:schemeClr val="tx1"/>
                </a:solidFill>
                <a:latin typeface="Arial" pitchFamily="34" charset="0"/>
                <a:ea typeface="MS PGothic" pitchFamily="34" charset="-128"/>
                <a:cs typeface="Arial" pitchFamily="34" charset="0"/>
              </a:rPr>
              <a:t>a single netting </a:t>
            </a:r>
            <a:r>
              <a:rPr lang="en-GB" sz="1800" dirty="0" smtClean="0">
                <a:solidFill>
                  <a:schemeClr val="tx1"/>
                </a:solidFill>
                <a:latin typeface="Arial" pitchFamily="34" charset="0"/>
                <a:ea typeface="MS PGothic" pitchFamily="34" charset="-128"/>
                <a:cs typeface="Arial" pitchFamily="34" charset="0"/>
              </a:rPr>
              <a:t>set) for </a:t>
            </a:r>
            <a:r>
              <a:rPr lang="en-GB" sz="1800" b="1" dirty="0">
                <a:solidFill>
                  <a:schemeClr val="tx1"/>
                </a:solidFill>
                <a:latin typeface="Arial" pitchFamily="34" charset="0"/>
                <a:ea typeface="MS PGothic" pitchFamily="34" charset="-128"/>
                <a:cs typeface="Arial" pitchFamily="34" charset="0"/>
              </a:rPr>
              <a:t>sovereign </a:t>
            </a:r>
            <a:r>
              <a:rPr lang="en-GB" sz="1800" dirty="0">
                <a:solidFill>
                  <a:schemeClr val="tx1"/>
                </a:solidFill>
                <a:latin typeface="Arial" pitchFamily="34" charset="0"/>
                <a:ea typeface="MS PGothic" pitchFamily="34" charset="-128"/>
                <a:cs typeface="Arial" pitchFamily="34" charset="0"/>
              </a:rPr>
              <a:t>debt securities (EU and non-EU) </a:t>
            </a:r>
            <a:r>
              <a:rPr lang="en-GB" sz="1800" dirty="0" smtClean="0">
                <a:solidFill>
                  <a:schemeClr val="tx1"/>
                </a:solidFill>
                <a:latin typeface="Arial" pitchFamily="34" charset="0"/>
                <a:ea typeface="MS PGothic" pitchFamily="34" charset="-128"/>
                <a:cs typeface="Arial" pitchFamily="34" charset="0"/>
              </a:rPr>
              <a:t>apply to collateral </a:t>
            </a:r>
            <a:r>
              <a:rPr lang="en-GB" sz="1800" b="1" dirty="0" smtClean="0">
                <a:solidFill>
                  <a:schemeClr val="tx1"/>
                </a:solidFill>
                <a:latin typeface="Arial" pitchFamily="34" charset="0"/>
                <a:ea typeface="MS PGothic" pitchFamily="34" charset="-128"/>
                <a:cs typeface="Arial" pitchFamily="34" charset="0"/>
              </a:rPr>
              <a:t>above EUR 1 bn</a:t>
            </a:r>
          </a:p>
        </p:txBody>
      </p:sp>
      <p:sp>
        <p:nvSpPr>
          <p:cNvPr id="6" name="Slide Number Placeholder 5"/>
          <p:cNvSpPr>
            <a:spLocks noGrp="1"/>
          </p:cNvSpPr>
          <p:nvPr>
            <p:ph type="sldNum" sz="quarter" idx="12"/>
          </p:nvPr>
        </p:nvSpPr>
        <p:spPr/>
        <p:txBody>
          <a:bodyPr/>
          <a:lstStyle/>
          <a:p>
            <a:fld id="{03930D90-B5AE-694C-AF4D-B5392C99196C}" type="slidenum">
              <a:rPr lang="en-US" smtClean="0"/>
              <a:pPr/>
              <a:t>17</a:t>
            </a:fld>
            <a:endParaRPr lang="en-US"/>
          </a:p>
        </p:txBody>
      </p:sp>
    </p:spTree>
    <p:extLst>
      <p:ext uri="{BB962C8B-B14F-4D97-AF65-F5344CB8AC3E}">
        <p14:creationId xmlns:p14="http://schemas.microsoft.com/office/powerpoint/2010/main" val="3465932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8) Haircut </a:t>
            </a:r>
            <a:r>
              <a:rPr lang="en-GB" dirty="0"/>
              <a:t>for FX mismatch (Art. 1 HC and Annex II)</a:t>
            </a:r>
            <a:endParaRPr lang="en-US" dirty="0"/>
          </a:p>
        </p:txBody>
      </p:sp>
      <p:sp>
        <p:nvSpPr>
          <p:cNvPr id="3" name="Content Placeholder 2"/>
          <p:cNvSpPr>
            <a:spLocks noGrp="1"/>
          </p:cNvSpPr>
          <p:nvPr>
            <p:ph idx="1"/>
          </p:nvPr>
        </p:nvSpPr>
        <p:spPr>
          <a:xfrm>
            <a:off x="449262" y="815163"/>
            <a:ext cx="8354495" cy="4397637"/>
          </a:xfrm>
        </p:spPr>
        <p:txBody>
          <a:bodyPr>
            <a:noAutofit/>
          </a:bodyPr>
          <a:lstStyle/>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The </a:t>
            </a:r>
            <a:r>
              <a:rPr lang="en-GB" sz="1800" b="1" dirty="0" smtClean="0">
                <a:solidFill>
                  <a:schemeClr val="tx1"/>
                </a:solidFill>
                <a:latin typeface="Arial" pitchFamily="34" charset="0"/>
                <a:ea typeface="MS PGothic" pitchFamily="34" charset="-128"/>
                <a:cs typeface="Arial" pitchFamily="34" charset="0"/>
              </a:rPr>
              <a:t>haircut </a:t>
            </a:r>
            <a:r>
              <a:rPr lang="en-GB" sz="1800" dirty="0">
                <a:solidFill>
                  <a:schemeClr val="tx1"/>
                </a:solidFill>
                <a:latin typeface="Arial" pitchFamily="34" charset="0"/>
                <a:ea typeface="MS PGothic" pitchFamily="34" charset="-128"/>
                <a:cs typeface="Arial" pitchFamily="34" charset="0"/>
              </a:rPr>
              <a:t>for </a:t>
            </a:r>
            <a:r>
              <a:rPr lang="en-GB" sz="1800" b="1" dirty="0" smtClean="0">
                <a:solidFill>
                  <a:schemeClr val="tx1"/>
                </a:solidFill>
                <a:latin typeface="Arial" pitchFamily="34" charset="0"/>
                <a:ea typeface="MS PGothic" pitchFamily="34" charset="-128"/>
                <a:cs typeface="Arial" pitchFamily="34" charset="0"/>
              </a:rPr>
              <a:t>currency </a:t>
            </a:r>
            <a:r>
              <a:rPr lang="en-GB" sz="1800" b="1" dirty="0">
                <a:solidFill>
                  <a:schemeClr val="tx1"/>
                </a:solidFill>
                <a:latin typeface="Arial" pitchFamily="34" charset="0"/>
                <a:ea typeface="MS PGothic" pitchFamily="34" charset="-128"/>
                <a:cs typeface="Arial" pitchFamily="34" charset="0"/>
              </a:rPr>
              <a:t>mismatch </a:t>
            </a:r>
            <a:r>
              <a:rPr lang="en-GB" sz="1800" dirty="0">
                <a:solidFill>
                  <a:schemeClr val="tx1"/>
                </a:solidFill>
                <a:latin typeface="Arial" pitchFamily="34" charset="0"/>
                <a:ea typeface="MS PGothic" pitchFamily="34" charset="-128"/>
                <a:cs typeface="Arial" pitchFamily="34" charset="0"/>
              </a:rPr>
              <a:t>is maintained for IM and VM but </a:t>
            </a:r>
            <a:r>
              <a:rPr lang="en-GB" sz="1800" b="1" dirty="0" smtClean="0">
                <a:solidFill>
                  <a:schemeClr val="tx1"/>
                </a:solidFill>
                <a:latin typeface="Arial" pitchFamily="34" charset="0"/>
                <a:ea typeface="MS PGothic" pitchFamily="34" charset="-128"/>
                <a:cs typeface="Arial" pitchFamily="34" charset="0"/>
              </a:rPr>
              <a:t>removed </a:t>
            </a:r>
            <a:r>
              <a:rPr lang="en-GB" sz="1800" dirty="0">
                <a:solidFill>
                  <a:schemeClr val="tx1"/>
                </a:solidFill>
                <a:latin typeface="Arial" pitchFamily="34" charset="0"/>
                <a:ea typeface="MS PGothic" pitchFamily="34" charset="-128"/>
                <a:cs typeface="Arial" pitchFamily="34" charset="0"/>
              </a:rPr>
              <a:t>for </a:t>
            </a:r>
            <a:r>
              <a:rPr lang="en-GB" sz="1800" b="1" dirty="0">
                <a:solidFill>
                  <a:schemeClr val="tx1"/>
                </a:solidFill>
                <a:latin typeface="Arial" pitchFamily="34" charset="0"/>
                <a:ea typeface="MS PGothic" pitchFamily="34" charset="-128"/>
                <a:cs typeface="Arial" pitchFamily="34" charset="0"/>
              </a:rPr>
              <a:t>VM posted in cash </a:t>
            </a:r>
            <a:r>
              <a:rPr lang="en-GB" sz="1800" dirty="0">
                <a:solidFill>
                  <a:schemeClr val="tx1"/>
                </a:solidFill>
                <a:latin typeface="Arial" pitchFamily="34" charset="0"/>
                <a:ea typeface="MS PGothic" pitchFamily="34" charset="-128"/>
                <a:cs typeface="Arial" pitchFamily="34" charset="0"/>
              </a:rPr>
              <a:t>in any </a:t>
            </a:r>
            <a:r>
              <a:rPr lang="en-GB" sz="1800" dirty="0" smtClean="0">
                <a:solidFill>
                  <a:schemeClr val="tx1"/>
                </a:solidFill>
                <a:latin typeface="Arial" pitchFamily="34" charset="0"/>
                <a:ea typeface="MS PGothic" pitchFamily="34" charset="-128"/>
                <a:cs typeface="Arial" pitchFamily="34" charset="0"/>
              </a:rPr>
              <a:t>currency </a:t>
            </a:r>
          </a:p>
          <a:p>
            <a:pPr marL="360363" indent="-360363">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The reasoning behind this </a:t>
            </a:r>
            <a:r>
              <a:rPr lang="en-GB" sz="1800" dirty="0" smtClean="0">
                <a:solidFill>
                  <a:schemeClr val="tx1"/>
                </a:solidFill>
                <a:latin typeface="Arial" pitchFamily="34" charset="0"/>
                <a:ea typeface="MS PGothic" pitchFamily="34" charset="-128"/>
                <a:cs typeface="Arial" pitchFamily="34" charset="0"/>
              </a:rPr>
              <a:t>choice: </a:t>
            </a: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it </a:t>
            </a:r>
            <a:r>
              <a:rPr lang="en-GB" sz="1800" dirty="0">
                <a:solidFill>
                  <a:schemeClr val="tx1"/>
                </a:solidFill>
                <a:latin typeface="Arial" pitchFamily="34" charset="0"/>
                <a:ea typeface="MS PGothic" pitchFamily="34" charset="-128"/>
                <a:cs typeface="Arial" pitchFamily="34" charset="0"/>
              </a:rPr>
              <a:t>would interfere with the current market </a:t>
            </a:r>
            <a:r>
              <a:rPr lang="en-GB" sz="1800" dirty="0" smtClean="0">
                <a:solidFill>
                  <a:schemeClr val="tx1"/>
                </a:solidFill>
                <a:latin typeface="Arial" pitchFamily="34" charset="0"/>
                <a:ea typeface="MS PGothic" pitchFamily="34" charset="-128"/>
                <a:cs typeface="Arial" pitchFamily="34" charset="0"/>
              </a:rPr>
              <a:t>practices and </a:t>
            </a: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the </a:t>
            </a:r>
            <a:r>
              <a:rPr lang="en-GB" sz="1800" dirty="0">
                <a:solidFill>
                  <a:schemeClr val="tx1"/>
                </a:solidFill>
                <a:latin typeface="Arial" pitchFamily="34" charset="0"/>
                <a:ea typeface="MS PGothic" pitchFamily="34" charset="-128"/>
                <a:cs typeface="Arial" pitchFamily="34" charset="0"/>
              </a:rPr>
              <a:t>haircut on cash would increase the </a:t>
            </a:r>
            <a:r>
              <a:rPr lang="en-GB" sz="1800" dirty="0" smtClean="0">
                <a:solidFill>
                  <a:schemeClr val="tx1"/>
                </a:solidFill>
                <a:latin typeface="Arial" pitchFamily="34" charset="0"/>
                <a:ea typeface="MS PGothic" pitchFamily="34" charset="-128"/>
                <a:cs typeface="Arial" pitchFamily="34" charset="0"/>
              </a:rPr>
              <a:t>credit </a:t>
            </a:r>
            <a:r>
              <a:rPr lang="en-GB" sz="1800" dirty="0">
                <a:solidFill>
                  <a:schemeClr val="tx1"/>
                </a:solidFill>
                <a:latin typeface="Arial" pitchFamily="34" charset="0"/>
                <a:ea typeface="MS PGothic" pitchFamily="34" charset="-128"/>
                <a:cs typeface="Arial" pitchFamily="34" charset="0"/>
              </a:rPr>
              <a:t>risk for the posting party, as it would not be segregated and posted in excess to the change in market value of the </a:t>
            </a:r>
            <a:r>
              <a:rPr lang="en-GB" sz="1800" dirty="0" smtClean="0">
                <a:solidFill>
                  <a:schemeClr val="tx1"/>
                </a:solidFill>
                <a:latin typeface="Arial" pitchFamily="34" charset="0"/>
                <a:ea typeface="MS PGothic" pitchFamily="34" charset="-128"/>
                <a:cs typeface="Arial" pitchFamily="34" charset="0"/>
              </a:rPr>
              <a:t>derivatives</a:t>
            </a:r>
          </a:p>
          <a:p>
            <a:pPr marL="360363" indent="-360363">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For VM posted in securities, the FX haircut and all the other haircuts apply in line with the CRR volatility adjustments. </a:t>
            </a:r>
            <a:r>
              <a:rPr lang="en-GB" sz="1800" dirty="0" smtClean="0">
                <a:solidFill>
                  <a:schemeClr val="tx1"/>
                </a:solidFill>
                <a:latin typeface="Arial" pitchFamily="34" charset="0"/>
                <a:ea typeface="MS PGothic" pitchFamily="34" charset="-128"/>
                <a:cs typeface="Arial" pitchFamily="34" charset="0"/>
              </a:rPr>
              <a:t>In </a:t>
            </a:r>
            <a:r>
              <a:rPr lang="en-GB" sz="1800" dirty="0">
                <a:solidFill>
                  <a:schemeClr val="tx1"/>
                </a:solidFill>
                <a:latin typeface="Arial" pitchFamily="34" charset="0"/>
                <a:ea typeface="MS PGothic" pitchFamily="34" charset="-128"/>
                <a:cs typeface="Arial" pitchFamily="34" charset="0"/>
              </a:rPr>
              <a:t>this case, the FX haircut </a:t>
            </a:r>
            <a:r>
              <a:rPr lang="en-GB" sz="1800" b="1" dirty="0" smtClean="0">
                <a:solidFill>
                  <a:schemeClr val="tx1"/>
                </a:solidFill>
                <a:latin typeface="Arial" pitchFamily="34" charset="0"/>
                <a:ea typeface="MS PGothic" pitchFamily="34" charset="-128"/>
                <a:cs typeface="Arial" pitchFamily="34" charset="0"/>
              </a:rPr>
              <a:t>for VM </a:t>
            </a:r>
            <a:r>
              <a:rPr lang="en-GB" sz="1800" dirty="0" smtClean="0">
                <a:solidFill>
                  <a:schemeClr val="tx1"/>
                </a:solidFill>
                <a:latin typeface="Arial" pitchFamily="34" charset="0"/>
                <a:ea typeface="MS PGothic" pitchFamily="34" charset="-128"/>
                <a:cs typeface="Arial" pitchFamily="34" charset="0"/>
              </a:rPr>
              <a:t>has </a:t>
            </a:r>
            <a:r>
              <a:rPr lang="en-GB" sz="1800" dirty="0">
                <a:solidFill>
                  <a:schemeClr val="tx1"/>
                </a:solidFill>
                <a:latin typeface="Arial" pitchFamily="34" charset="0"/>
                <a:ea typeface="MS PGothic" pitchFamily="34" charset="-128"/>
                <a:cs typeface="Arial" pitchFamily="34" charset="0"/>
              </a:rPr>
              <a:t>to be calculated with respect to the </a:t>
            </a:r>
            <a:r>
              <a:rPr lang="en-GB" sz="1800" b="1" dirty="0">
                <a:solidFill>
                  <a:schemeClr val="tx1"/>
                </a:solidFill>
                <a:latin typeface="Arial" pitchFamily="34" charset="0"/>
                <a:ea typeface="MS PGothic" pitchFamily="34" charset="-128"/>
                <a:cs typeface="Arial" pitchFamily="34" charset="0"/>
              </a:rPr>
              <a:t>transfer </a:t>
            </a:r>
            <a:r>
              <a:rPr lang="en-GB" sz="1800" b="1" dirty="0" smtClean="0">
                <a:solidFill>
                  <a:schemeClr val="tx1"/>
                </a:solidFill>
                <a:latin typeface="Arial" pitchFamily="34" charset="0"/>
                <a:ea typeface="MS PGothic" pitchFamily="34" charset="-128"/>
                <a:cs typeface="Arial" pitchFamily="34" charset="0"/>
              </a:rPr>
              <a:t>currency</a:t>
            </a:r>
            <a:endParaRPr lang="en-GB" sz="1800" dirty="0" smtClean="0">
              <a:solidFill>
                <a:schemeClr val="tx1"/>
              </a:solidFill>
              <a:latin typeface="Arial" pitchFamily="34" charset="0"/>
              <a:ea typeface="MS PGothic" pitchFamily="34" charset="-128"/>
              <a:cs typeface="Arial" pitchFamily="34" charset="0"/>
            </a:endParaRPr>
          </a:p>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The FX haircut </a:t>
            </a:r>
            <a:r>
              <a:rPr lang="en-GB" sz="1800" b="1" dirty="0">
                <a:solidFill>
                  <a:schemeClr val="tx1"/>
                </a:solidFill>
                <a:latin typeface="Arial" pitchFamily="34" charset="0"/>
                <a:ea typeface="MS PGothic" pitchFamily="34" charset="-128"/>
                <a:cs typeface="Arial" pitchFamily="34" charset="0"/>
              </a:rPr>
              <a:t>for IM </a:t>
            </a:r>
            <a:r>
              <a:rPr lang="en-GB" sz="1800" dirty="0">
                <a:solidFill>
                  <a:schemeClr val="tx1"/>
                </a:solidFill>
                <a:latin typeface="Arial" pitchFamily="34" charset="0"/>
                <a:ea typeface="MS PGothic" pitchFamily="34" charset="-128"/>
                <a:cs typeface="Arial" pitchFamily="34" charset="0"/>
              </a:rPr>
              <a:t>is calculated with respect to the </a:t>
            </a:r>
            <a:r>
              <a:rPr lang="en-GB" sz="1800" b="1" dirty="0">
                <a:solidFill>
                  <a:schemeClr val="tx1"/>
                </a:solidFill>
                <a:latin typeface="Arial" pitchFamily="34" charset="0"/>
                <a:ea typeface="MS PGothic" pitchFamily="34" charset="-128"/>
                <a:cs typeface="Arial" pitchFamily="34" charset="0"/>
              </a:rPr>
              <a:t>termination </a:t>
            </a:r>
            <a:r>
              <a:rPr lang="en-GB" sz="1800" b="1" dirty="0" smtClean="0">
                <a:solidFill>
                  <a:schemeClr val="tx1"/>
                </a:solidFill>
                <a:latin typeface="Arial" pitchFamily="34" charset="0"/>
                <a:ea typeface="MS PGothic" pitchFamily="34" charset="-128"/>
                <a:cs typeface="Arial" pitchFamily="34" charset="0"/>
              </a:rPr>
              <a:t>currency</a:t>
            </a:r>
            <a:r>
              <a:rPr lang="en-GB" sz="1800" dirty="0" smtClean="0">
                <a:solidFill>
                  <a:schemeClr val="tx1"/>
                </a:solidFill>
                <a:latin typeface="Arial" pitchFamily="34" charset="0"/>
                <a:ea typeface="MS PGothic" pitchFamily="34" charset="-128"/>
                <a:cs typeface="Arial" pitchFamily="34" charset="0"/>
              </a:rPr>
              <a:t> </a:t>
            </a:r>
          </a:p>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Where </a:t>
            </a:r>
            <a:r>
              <a:rPr lang="en-GB" sz="1800" dirty="0">
                <a:solidFill>
                  <a:schemeClr val="tx1"/>
                </a:solidFill>
                <a:latin typeface="Arial" pitchFamily="34" charset="0"/>
                <a:ea typeface="MS PGothic" pitchFamily="34" charset="-128"/>
                <a:cs typeface="Arial" pitchFamily="34" charset="0"/>
              </a:rPr>
              <a:t>transfer currency </a:t>
            </a:r>
            <a:r>
              <a:rPr lang="en-GB" sz="1800" dirty="0" smtClean="0">
                <a:solidFill>
                  <a:schemeClr val="tx1"/>
                </a:solidFill>
                <a:latin typeface="Arial" pitchFamily="34" charset="0"/>
                <a:ea typeface="MS PGothic" pitchFamily="34" charset="-128"/>
                <a:cs typeface="Arial" pitchFamily="34" charset="0"/>
              </a:rPr>
              <a:t>and/or </a:t>
            </a:r>
            <a:r>
              <a:rPr lang="en-GB" sz="1800" dirty="0">
                <a:solidFill>
                  <a:schemeClr val="tx1"/>
                </a:solidFill>
                <a:latin typeface="Arial" pitchFamily="34" charset="0"/>
                <a:ea typeface="MS PGothic" pitchFamily="34" charset="-128"/>
                <a:cs typeface="Arial" pitchFamily="34" charset="0"/>
              </a:rPr>
              <a:t>termination currency are not foreseen in the agreements, the FX haircut applies to the entire collateral for that netting </a:t>
            </a:r>
            <a:r>
              <a:rPr lang="en-GB" sz="1800" dirty="0" smtClean="0">
                <a:solidFill>
                  <a:schemeClr val="tx1"/>
                </a:solidFill>
                <a:latin typeface="Arial" pitchFamily="34" charset="0"/>
                <a:ea typeface="MS PGothic" pitchFamily="34" charset="-128"/>
                <a:cs typeface="Arial" pitchFamily="34" charset="0"/>
              </a:rPr>
              <a:t>set</a:t>
            </a:r>
            <a:endParaRPr lang="en-GB" sz="18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18</a:t>
            </a:fld>
            <a:endParaRPr lang="en-US"/>
          </a:p>
        </p:txBody>
      </p:sp>
    </p:spTree>
    <p:extLst>
      <p:ext uri="{BB962C8B-B14F-4D97-AF65-F5344CB8AC3E}">
        <p14:creationId xmlns:p14="http://schemas.microsoft.com/office/powerpoint/2010/main" val="44099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9) Trading </a:t>
            </a:r>
            <a:r>
              <a:rPr lang="en-GB" dirty="0"/>
              <a:t>documentation (Art. 2 </a:t>
            </a:r>
            <a:r>
              <a:rPr lang="en-GB" dirty="0" err="1"/>
              <a:t>OPD</a:t>
            </a:r>
            <a:r>
              <a:rPr lang="en-GB" dirty="0"/>
              <a:t>)</a:t>
            </a:r>
            <a:endParaRPr lang="en-US" dirty="0"/>
          </a:p>
        </p:txBody>
      </p:sp>
      <p:sp>
        <p:nvSpPr>
          <p:cNvPr id="3" name="Content Placeholder 2"/>
          <p:cNvSpPr>
            <a:spLocks noGrp="1"/>
          </p:cNvSpPr>
          <p:nvPr>
            <p:ph idx="1"/>
          </p:nvPr>
        </p:nvSpPr>
        <p:spPr>
          <a:xfrm>
            <a:off x="449262" y="1144427"/>
            <a:ext cx="8354495" cy="5138215"/>
          </a:xfrm>
        </p:spPr>
        <p:txBody>
          <a:bodyPr>
            <a:normAutofit/>
          </a:bodyPr>
          <a:lstStyle/>
          <a:p>
            <a:pPr marL="360363" indent="-360363">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Proper trading relationship documentation is </a:t>
            </a:r>
            <a:r>
              <a:rPr lang="en-GB" sz="1800" dirty="0" smtClean="0">
                <a:solidFill>
                  <a:schemeClr val="tx1"/>
                </a:solidFill>
                <a:latin typeface="Arial" pitchFamily="34" charset="0"/>
                <a:ea typeface="MS PGothic" pitchFamily="34" charset="-128"/>
                <a:cs typeface="Arial" pitchFamily="34" charset="0"/>
              </a:rPr>
              <a:t>required</a:t>
            </a:r>
          </a:p>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Legal assessment on the enforceability of the netting agreement and the segregation requirements is also required</a:t>
            </a:r>
            <a:endParaRPr lang="en-GB" sz="1800" dirty="0">
              <a:solidFill>
                <a:schemeClr val="tx1"/>
              </a:solidFill>
              <a:latin typeface="Arial" pitchFamily="34" charset="0"/>
              <a:ea typeface="MS PGothic" pitchFamily="34" charset="-128"/>
              <a:cs typeface="Arial" pitchFamily="34" charset="0"/>
            </a:endParaRPr>
          </a:p>
          <a:p>
            <a:pPr marL="360363" indent="-360363">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Requiring all the market participants to have a legal opinion on all bilateral agreements was considered excessively </a:t>
            </a:r>
            <a:r>
              <a:rPr lang="en-GB" sz="1800" dirty="0" smtClean="0">
                <a:solidFill>
                  <a:schemeClr val="tx1"/>
                </a:solidFill>
                <a:latin typeface="Arial" pitchFamily="34" charset="0"/>
                <a:ea typeface="MS PGothic" pitchFamily="34" charset="-128"/>
                <a:cs typeface="Arial" pitchFamily="34" charset="0"/>
              </a:rPr>
              <a:t>burdensome</a:t>
            </a:r>
            <a:endParaRPr lang="en-GB" sz="1800" dirty="0">
              <a:solidFill>
                <a:schemeClr val="tx1"/>
              </a:solidFill>
              <a:latin typeface="Arial" pitchFamily="34" charset="0"/>
              <a:ea typeface="MS PGothic" pitchFamily="34" charset="-128"/>
              <a:cs typeface="Arial" pitchFamily="34" charset="0"/>
            </a:endParaRPr>
          </a:p>
          <a:p>
            <a:pPr marL="360363" indent="-360363">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The requirements requiring a written agreement from non-covered counterparties were </a:t>
            </a:r>
            <a:r>
              <a:rPr lang="en-GB" sz="1800" dirty="0" smtClean="0">
                <a:solidFill>
                  <a:schemeClr val="tx1"/>
                </a:solidFill>
                <a:latin typeface="Arial" pitchFamily="34" charset="0"/>
                <a:ea typeface="MS PGothic" pitchFamily="34" charset="-128"/>
                <a:cs typeface="Arial" pitchFamily="34" charset="0"/>
              </a:rPr>
              <a:t>dropped</a:t>
            </a:r>
            <a:endParaRPr lang="en-GB" sz="18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19</a:t>
            </a:fld>
            <a:endParaRPr lang="en-US"/>
          </a:p>
        </p:txBody>
      </p:sp>
    </p:spTree>
    <p:extLst>
      <p:ext uri="{BB962C8B-B14F-4D97-AF65-F5344CB8AC3E}">
        <p14:creationId xmlns:p14="http://schemas.microsoft.com/office/powerpoint/2010/main" val="3098528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a:t>
            </a:r>
            <a:endParaRPr lang="en-GB" dirty="0"/>
          </a:p>
        </p:txBody>
      </p:sp>
      <p:sp>
        <p:nvSpPr>
          <p:cNvPr id="3" name="Content Placeholder 2"/>
          <p:cNvSpPr>
            <a:spLocks noGrp="1"/>
          </p:cNvSpPr>
          <p:nvPr>
            <p:ph idx="1"/>
          </p:nvPr>
        </p:nvSpPr>
        <p:spPr>
          <a:xfrm>
            <a:off x="449263" y="1730385"/>
            <a:ext cx="7112122" cy="2807286"/>
          </a:xfrm>
        </p:spPr>
        <p:txBody>
          <a:bodyPr>
            <a:normAutofit/>
          </a:bodyPr>
          <a:lstStyle/>
          <a:p>
            <a:pPr marL="358775" indent="-358775" defTabSz="914400">
              <a:lnSpc>
                <a:spcPct val="150000"/>
              </a:lnSpc>
              <a:spcBef>
                <a:spcPct val="0"/>
              </a:spcBef>
              <a:buClr>
                <a:schemeClr val="accent6">
                  <a:lumMod val="75000"/>
                </a:schemeClr>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International and legal framework</a:t>
            </a:r>
          </a:p>
          <a:p>
            <a:pPr marL="358775" indent="-358775" defTabSz="914400">
              <a:lnSpc>
                <a:spcPct val="150000"/>
              </a:lnSpc>
              <a:spcBef>
                <a:spcPct val="0"/>
              </a:spcBef>
              <a:buClr>
                <a:schemeClr val="accent6">
                  <a:lumMod val="75000"/>
                </a:schemeClr>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Mandate</a:t>
            </a:r>
            <a:endParaRPr lang="en-GB" sz="1600" dirty="0">
              <a:solidFill>
                <a:schemeClr val="tx1"/>
              </a:solidFill>
              <a:latin typeface="Arial" pitchFamily="34" charset="0"/>
              <a:ea typeface="MS PGothic" pitchFamily="34" charset="-128"/>
              <a:cs typeface="Arial" pitchFamily="34" charset="0"/>
            </a:endParaRPr>
          </a:p>
          <a:p>
            <a:pPr marL="358775" indent="-358775" defTabSz="914400">
              <a:lnSpc>
                <a:spcPct val="150000"/>
              </a:lnSpc>
              <a:spcBef>
                <a:spcPct val="0"/>
              </a:spcBef>
              <a:buClr>
                <a:schemeClr val="accent6">
                  <a:lumMod val="75000"/>
                </a:schemeClr>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Structure </a:t>
            </a:r>
            <a:r>
              <a:rPr lang="en-GB" sz="1600" dirty="0">
                <a:solidFill>
                  <a:schemeClr val="tx1"/>
                </a:solidFill>
                <a:latin typeface="Arial" pitchFamily="34" charset="0"/>
                <a:ea typeface="MS PGothic" pitchFamily="34" charset="-128"/>
                <a:cs typeface="Arial" pitchFamily="34" charset="0"/>
              </a:rPr>
              <a:t>of the draft </a:t>
            </a:r>
            <a:r>
              <a:rPr lang="en-GB" sz="1600" dirty="0" smtClean="0">
                <a:solidFill>
                  <a:schemeClr val="tx1"/>
                </a:solidFill>
                <a:latin typeface="Arial" pitchFamily="34" charset="0"/>
                <a:ea typeface="MS PGothic" pitchFamily="34" charset="-128"/>
                <a:cs typeface="Arial" pitchFamily="34" charset="0"/>
              </a:rPr>
              <a:t>RTS</a:t>
            </a:r>
          </a:p>
          <a:p>
            <a:pPr marL="358775" indent="-358775" defTabSz="914400">
              <a:lnSpc>
                <a:spcPct val="150000"/>
              </a:lnSpc>
              <a:spcBef>
                <a:spcPct val="0"/>
              </a:spcBef>
              <a:buClr>
                <a:schemeClr val="accent6">
                  <a:lumMod val="75000"/>
                </a:schemeClr>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References</a:t>
            </a:r>
          </a:p>
          <a:p>
            <a:pPr marL="358775" indent="-358775" defTabSz="914400">
              <a:lnSpc>
                <a:spcPct val="150000"/>
              </a:lnSpc>
              <a:spcBef>
                <a:spcPct val="0"/>
              </a:spcBef>
              <a:buClr>
                <a:schemeClr val="accent6">
                  <a:lumMod val="75000"/>
                </a:schemeClr>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Annex</a:t>
            </a:r>
            <a:endParaRPr lang="en-GB" sz="1600" dirty="0">
              <a:solidFill>
                <a:schemeClr val="tx1"/>
              </a:solidFill>
              <a:latin typeface="Arial" pitchFamily="34" charset="0"/>
              <a:ea typeface="MS PGothic" pitchFamily="34" charset="-128"/>
              <a:cs typeface="Arial" pitchFamily="34" charset="0"/>
            </a:endParaRPr>
          </a:p>
        </p:txBody>
      </p:sp>
      <p:sp>
        <p:nvSpPr>
          <p:cNvPr id="5" name="Slide Number Placeholder 4"/>
          <p:cNvSpPr>
            <a:spLocks noGrp="1"/>
          </p:cNvSpPr>
          <p:nvPr>
            <p:ph type="sldNum" sz="quarter" idx="12"/>
          </p:nvPr>
        </p:nvSpPr>
        <p:spPr/>
        <p:txBody>
          <a:bodyPr/>
          <a:lstStyle/>
          <a:p>
            <a:fld id="{03930D90-B5AE-694C-AF4D-B5392C99196C}" type="slidenum">
              <a:rPr lang="en-US" smtClean="0"/>
              <a:pPr/>
              <a:t>2</a:t>
            </a:fld>
            <a:endParaRPr lang="en-US" dirty="0"/>
          </a:p>
        </p:txBody>
      </p:sp>
    </p:spTree>
    <p:extLst>
      <p:ext uri="{BB962C8B-B14F-4D97-AF65-F5344CB8AC3E}">
        <p14:creationId xmlns:p14="http://schemas.microsoft.com/office/powerpoint/2010/main" val="2758910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10) Re-use </a:t>
            </a:r>
            <a:r>
              <a:rPr lang="en-GB" dirty="0"/>
              <a:t>and re-hypothecation </a:t>
            </a:r>
            <a:r>
              <a:rPr lang="en-GB" dirty="0" smtClean="0"/>
              <a:t>(treatment </a:t>
            </a:r>
            <a:r>
              <a:rPr lang="en-GB" dirty="0"/>
              <a:t>of cash collateral for initial </a:t>
            </a:r>
            <a:r>
              <a:rPr lang="en-GB" dirty="0" smtClean="0"/>
              <a:t>margin</a:t>
            </a:r>
            <a:r>
              <a:rPr lang="en-GB" dirty="0"/>
              <a:t>) (Art. 1 </a:t>
            </a:r>
            <a:r>
              <a:rPr lang="en-GB" dirty="0" err="1"/>
              <a:t>REU</a:t>
            </a:r>
            <a:r>
              <a:rPr lang="en-GB" dirty="0"/>
              <a:t>)</a:t>
            </a:r>
            <a:endParaRPr lang="en-US" dirty="0"/>
          </a:p>
        </p:txBody>
      </p:sp>
      <p:sp>
        <p:nvSpPr>
          <p:cNvPr id="3" name="Content Placeholder 2"/>
          <p:cNvSpPr>
            <a:spLocks noGrp="1"/>
          </p:cNvSpPr>
          <p:nvPr>
            <p:ph idx="1"/>
          </p:nvPr>
        </p:nvSpPr>
        <p:spPr>
          <a:xfrm>
            <a:off x="399643" y="1256561"/>
            <a:ext cx="8354495" cy="4388240"/>
          </a:xfrm>
        </p:spPr>
        <p:txBody>
          <a:bodyPr>
            <a:noAutofit/>
          </a:bodyPr>
          <a:lstStyle/>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Considering:</a:t>
            </a: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No </a:t>
            </a:r>
            <a:r>
              <a:rPr lang="en-GB" sz="1800" dirty="0">
                <a:solidFill>
                  <a:schemeClr val="tx1"/>
                </a:solidFill>
                <a:latin typeface="Arial" pitchFamily="34" charset="0"/>
                <a:ea typeface="MS PGothic" pitchFamily="34" charset="-128"/>
                <a:cs typeface="Arial" pitchFamily="34" charset="0"/>
              </a:rPr>
              <a:t>intention of the ESAs to ban cash as eligible </a:t>
            </a:r>
            <a:r>
              <a:rPr lang="en-GB" sz="1800" dirty="0" smtClean="0">
                <a:solidFill>
                  <a:schemeClr val="tx1"/>
                </a:solidFill>
                <a:latin typeface="Arial" pitchFamily="34" charset="0"/>
                <a:ea typeface="MS PGothic" pitchFamily="34" charset="-128"/>
                <a:cs typeface="Arial" pitchFamily="34" charset="0"/>
              </a:rPr>
              <a:t>collateral for IM</a:t>
            </a:r>
            <a:endParaRPr lang="en-GB" sz="1800" dirty="0">
              <a:solidFill>
                <a:schemeClr val="tx1"/>
              </a:solidFill>
              <a:latin typeface="Arial" pitchFamily="34" charset="0"/>
              <a:ea typeface="MS PGothic" pitchFamily="34" charset="-128"/>
              <a:cs typeface="Arial" pitchFamily="34" charset="0"/>
            </a:endParaRP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Requirements </a:t>
            </a:r>
            <a:r>
              <a:rPr lang="en-GB" sz="1800" dirty="0">
                <a:solidFill>
                  <a:schemeClr val="tx1"/>
                </a:solidFill>
                <a:latin typeface="Arial" pitchFamily="34" charset="0"/>
                <a:ea typeface="MS PGothic" pitchFamily="34" charset="-128"/>
                <a:cs typeface="Arial" pitchFamily="34" charset="0"/>
              </a:rPr>
              <a:t>on segregation </a:t>
            </a:r>
            <a:r>
              <a:rPr lang="en-GB" sz="1800" dirty="0" smtClean="0">
                <a:solidFill>
                  <a:schemeClr val="tx1"/>
                </a:solidFill>
                <a:latin typeface="Arial" pitchFamily="34" charset="0"/>
                <a:ea typeface="MS PGothic" pitchFamily="34" charset="-128"/>
                <a:cs typeface="Arial" pitchFamily="34" charset="0"/>
              </a:rPr>
              <a:t>of IM may </a:t>
            </a:r>
            <a:r>
              <a:rPr lang="en-GB" sz="1800" dirty="0">
                <a:solidFill>
                  <a:schemeClr val="tx1"/>
                </a:solidFill>
                <a:latin typeface="Arial" pitchFamily="34" charset="0"/>
                <a:ea typeface="MS PGothic" pitchFamily="34" charset="-128"/>
                <a:cs typeface="Arial" pitchFamily="34" charset="0"/>
              </a:rPr>
              <a:t>clash </a:t>
            </a:r>
            <a:r>
              <a:rPr lang="en-GB" sz="1800" dirty="0" smtClean="0">
                <a:solidFill>
                  <a:schemeClr val="tx1"/>
                </a:solidFill>
                <a:latin typeface="Arial" pitchFamily="34" charset="0"/>
                <a:ea typeface="MS PGothic" pitchFamily="34" charset="-128"/>
                <a:cs typeface="Arial" pitchFamily="34" charset="0"/>
              </a:rPr>
              <a:t>with the actual possibility to segregate cash </a:t>
            </a: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Cash </a:t>
            </a:r>
            <a:r>
              <a:rPr lang="en-GB" sz="1800" dirty="0">
                <a:solidFill>
                  <a:schemeClr val="tx1"/>
                </a:solidFill>
                <a:latin typeface="Arial" pitchFamily="34" charset="0"/>
                <a:ea typeface="MS PGothic" pitchFamily="34" charset="-128"/>
                <a:cs typeface="Arial" pitchFamily="34" charset="0"/>
              </a:rPr>
              <a:t>for IM ‘un-economical’ and therefore </a:t>
            </a:r>
            <a:r>
              <a:rPr lang="en-GB" sz="1800" dirty="0" smtClean="0">
                <a:solidFill>
                  <a:schemeClr val="tx1"/>
                </a:solidFill>
                <a:latin typeface="Arial" pitchFamily="34" charset="0"/>
                <a:ea typeface="MS PGothic" pitchFamily="34" charset="-128"/>
                <a:cs typeface="Arial" pitchFamily="34" charset="0"/>
              </a:rPr>
              <a:t>use </a:t>
            </a:r>
            <a:r>
              <a:rPr lang="en-GB" sz="1800" dirty="0">
                <a:solidFill>
                  <a:schemeClr val="tx1"/>
                </a:solidFill>
                <a:latin typeface="Arial" pitchFamily="34" charset="0"/>
                <a:ea typeface="MS PGothic" pitchFamily="34" charset="-128"/>
                <a:cs typeface="Arial" pitchFamily="34" charset="0"/>
              </a:rPr>
              <a:t>of cash for IM </a:t>
            </a:r>
            <a:r>
              <a:rPr lang="en-GB" sz="1800" dirty="0" smtClean="0">
                <a:solidFill>
                  <a:schemeClr val="tx1"/>
                </a:solidFill>
                <a:latin typeface="Arial" pitchFamily="34" charset="0"/>
                <a:ea typeface="MS PGothic" pitchFamily="34" charset="-128"/>
                <a:cs typeface="Arial" pitchFamily="34" charset="0"/>
              </a:rPr>
              <a:t>should be a uncommon event</a:t>
            </a:r>
          </a:p>
          <a:p>
            <a:pPr marL="360363" indent="-360363">
              <a:spcAft>
                <a:spcPts val="500"/>
              </a:spcAft>
              <a:buClr>
                <a:schemeClr val="accent6"/>
              </a:buClr>
              <a:buFont typeface="Wingdings" panose="05000000000000000000" pitchFamily="2" charset="2"/>
              <a:buChar char="q"/>
              <a:tabLst>
                <a:tab pos="360363" algn="l"/>
              </a:tabLst>
            </a:pPr>
            <a:r>
              <a:rPr lang="en-GB" sz="1800" dirty="0" smtClean="0">
                <a:solidFill>
                  <a:schemeClr val="tx1"/>
                </a:solidFill>
                <a:latin typeface="Arial" pitchFamily="34" charset="0"/>
                <a:ea typeface="MS PGothic" pitchFamily="34" charset="-128"/>
                <a:cs typeface="Arial" pitchFamily="34" charset="0"/>
              </a:rPr>
              <a:t>In </a:t>
            </a:r>
            <a:r>
              <a:rPr lang="en-GB" sz="1800" dirty="0">
                <a:solidFill>
                  <a:schemeClr val="tx1"/>
                </a:solidFill>
                <a:latin typeface="Arial" pitchFamily="34" charset="0"/>
                <a:ea typeface="MS PGothic" pitchFamily="34" charset="-128"/>
                <a:cs typeface="Arial" pitchFamily="34" charset="0"/>
              </a:rPr>
              <a:t>the current </a:t>
            </a:r>
            <a:r>
              <a:rPr lang="en-GB" sz="1800" dirty="0" smtClean="0">
                <a:solidFill>
                  <a:schemeClr val="tx1"/>
                </a:solidFill>
                <a:latin typeface="Arial" pitchFamily="34" charset="0"/>
                <a:ea typeface="MS PGothic" pitchFamily="34" charset="-128"/>
                <a:cs typeface="Arial" pitchFamily="34" charset="0"/>
              </a:rPr>
              <a:t>draft: </a:t>
            </a:r>
            <a:r>
              <a:rPr lang="en-GB" sz="1800" b="1" dirty="0">
                <a:solidFill>
                  <a:schemeClr val="tx1"/>
                </a:solidFill>
                <a:latin typeface="Arial" pitchFamily="34" charset="0"/>
                <a:ea typeface="MS PGothic" pitchFamily="34" charset="-128"/>
                <a:cs typeface="Arial" pitchFamily="34" charset="0"/>
              </a:rPr>
              <a:t>initial margin </a:t>
            </a:r>
            <a:r>
              <a:rPr lang="en-GB" sz="1800" dirty="0">
                <a:solidFill>
                  <a:schemeClr val="tx1"/>
                </a:solidFill>
                <a:latin typeface="Arial" pitchFamily="34" charset="0"/>
                <a:ea typeface="MS PGothic" pitchFamily="34" charset="-128"/>
                <a:cs typeface="Arial" pitchFamily="34" charset="0"/>
              </a:rPr>
              <a:t>collected in </a:t>
            </a:r>
            <a:r>
              <a:rPr lang="en-GB" sz="1800" b="1" dirty="0">
                <a:solidFill>
                  <a:schemeClr val="tx1"/>
                </a:solidFill>
                <a:latin typeface="Arial" pitchFamily="34" charset="0"/>
                <a:ea typeface="MS PGothic" pitchFamily="34" charset="-128"/>
                <a:cs typeface="Arial" pitchFamily="34" charset="0"/>
              </a:rPr>
              <a:t>cash </a:t>
            </a:r>
            <a:r>
              <a:rPr lang="en-GB" sz="1800" dirty="0">
                <a:solidFill>
                  <a:schemeClr val="tx1"/>
                </a:solidFill>
                <a:latin typeface="Arial" pitchFamily="34" charset="0"/>
                <a:ea typeface="MS PGothic" pitchFamily="34" charset="-128"/>
                <a:cs typeface="Arial" pitchFamily="34" charset="0"/>
              </a:rPr>
              <a:t>can be </a:t>
            </a:r>
            <a:r>
              <a:rPr lang="en-GB" sz="1800" b="1" dirty="0">
                <a:solidFill>
                  <a:schemeClr val="tx1"/>
                </a:solidFill>
                <a:latin typeface="Arial" pitchFamily="34" charset="0"/>
                <a:ea typeface="MS PGothic" pitchFamily="34" charset="-128"/>
                <a:cs typeface="Arial" pitchFamily="34" charset="0"/>
              </a:rPr>
              <a:t>re-invested </a:t>
            </a:r>
            <a:r>
              <a:rPr lang="en-GB" sz="1800" dirty="0">
                <a:solidFill>
                  <a:schemeClr val="tx1"/>
                </a:solidFill>
                <a:latin typeface="Arial" pitchFamily="34" charset="0"/>
                <a:ea typeface="MS PGothic" pitchFamily="34" charset="-128"/>
                <a:cs typeface="Arial" pitchFamily="34" charset="0"/>
              </a:rPr>
              <a:t>in eligible collateral </a:t>
            </a:r>
            <a:r>
              <a:rPr lang="en-GB" sz="1800" b="1" dirty="0">
                <a:solidFill>
                  <a:schemeClr val="tx1"/>
                </a:solidFill>
                <a:latin typeface="Arial" pitchFamily="34" charset="0"/>
                <a:ea typeface="MS PGothic" pitchFamily="34" charset="-128"/>
                <a:cs typeface="Arial" pitchFamily="34" charset="0"/>
              </a:rPr>
              <a:t>as long as </a:t>
            </a:r>
            <a:r>
              <a:rPr lang="en-GB" sz="1800" dirty="0">
                <a:solidFill>
                  <a:schemeClr val="tx1"/>
                </a:solidFill>
                <a:latin typeface="Arial" pitchFamily="34" charset="0"/>
                <a:ea typeface="MS PGothic" pitchFamily="34" charset="-128"/>
                <a:cs typeface="Arial" pitchFamily="34" charset="0"/>
              </a:rPr>
              <a:t>the collateral is used to </a:t>
            </a:r>
            <a:r>
              <a:rPr lang="en-GB" sz="1800" b="1" dirty="0">
                <a:solidFill>
                  <a:schemeClr val="tx1"/>
                </a:solidFill>
                <a:latin typeface="Arial" pitchFamily="34" charset="0"/>
                <a:ea typeface="MS PGothic" pitchFamily="34" charset="-128"/>
                <a:cs typeface="Arial" pitchFamily="34" charset="0"/>
              </a:rPr>
              <a:t>secure the exposure </a:t>
            </a:r>
            <a:r>
              <a:rPr lang="en-GB" sz="1800" dirty="0">
                <a:solidFill>
                  <a:schemeClr val="tx1"/>
                </a:solidFill>
                <a:latin typeface="Arial" pitchFamily="34" charset="0"/>
                <a:ea typeface="MS PGothic" pitchFamily="34" charset="-128"/>
                <a:cs typeface="Arial" pitchFamily="34" charset="0"/>
              </a:rPr>
              <a:t>that the custodian or the collecting party has with respect to the posting </a:t>
            </a:r>
            <a:r>
              <a:rPr lang="en-GB" sz="1800" dirty="0" smtClean="0">
                <a:solidFill>
                  <a:schemeClr val="tx1"/>
                </a:solidFill>
                <a:latin typeface="Arial" pitchFamily="34" charset="0"/>
                <a:ea typeface="MS PGothic" pitchFamily="34" charset="-128"/>
                <a:cs typeface="Arial" pitchFamily="34" charset="0"/>
              </a:rPr>
              <a:t>party</a:t>
            </a:r>
            <a:endParaRPr lang="en-GB" sz="1800" dirty="0">
              <a:solidFill>
                <a:schemeClr val="tx1"/>
              </a:solidFill>
              <a:latin typeface="Arial" pitchFamily="34" charset="0"/>
              <a:ea typeface="MS PGothic" pitchFamily="34" charset="-128"/>
              <a:cs typeface="Arial" pitchFamily="34" charset="0"/>
            </a:endParaRPr>
          </a:p>
          <a:p>
            <a:pPr marL="0" indent="0">
              <a:spcAft>
                <a:spcPts val="500"/>
              </a:spcAft>
              <a:buNone/>
            </a:pPr>
            <a:endParaRPr lang="en-GB" sz="18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20</a:t>
            </a:fld>
            <a:endParaRPr lang="en-US"/>
          </a:p>
        </p:txBody>
      </p:sp>
    </p:spTree>
    <p:extLst>
      <p:ext uri="{BB962C8B-B14F-4D97-AF65-F5344CB8AC3E}">
        <p14:creationId xmlns:p14="http://schemas.microsoft.com/office/powerpoint/2010/main" val="3607719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11) Intragroup exemptions: practical and legal impediments </a:t>
            </a:r>
            <a:r>
              <a:rPr lang="en-GB" dirty="0" smtClean="0"/>
              <a:t>(</a:t>
            </a:r>
            <a:r>
              <a:rPr lang="en-GB" dirty="0"/>
              <a:t>Art. 3 and 4 </a:t>
            </a:r>
            <a:r>
              <a:rPr lang="en-GB" dirty="0" err="1"/>
              <a:t>IGT</a:t>
            </a:r>
            <a:r>
              <a:rPr lang="en-GB" dirty="0"/>
              <a:t>) (1/2)</a:t>
            </a:r>
            <a:br>
              <a:rPr lang="en-GB" dirty="0"/>
            </a:br>
            <a:endParaRPr lang="en-US" dirty="0"/>
          </a:p>
        </p:txBody>
      </p:sp>
      <p:sp>
        <p:nvSpPr>
          <p:cNvPr id="3" name="Content Placeholder 2"/>
          <p:cNvSpPr>
            <a:spLocks noGrp="1"/>
          </p:cNvSpPr>
          <p:nvPr>
            <p:ph idx="1"/>
          </p:nvPr>
        </p:nvSpPr>
        <p:spPr>
          <a:xfrm>
            <a:off x="449263" y="1216798"/>
            <a:ext cx="8354495" cy="5316279"/>
          </a:xfrm>
          <a:solidFill>
            <a:schemeClr val="bg1"/>
          </a:solidFill>
        </p:spPr>
        <p:txBody>
          <a:bodyPr>
            <a:noAutofit/>
          </a:bodyPr>
          <a:lstStyle/>
          <a:p>
            <a:pPr marL="360363" indent="-360363">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Under the EMIR, intragroup transactions for non-centrally cleared OTC derivatives are exempted from margin requirements as long as “there is no current or foreseen practical or legal impediment to the prompt transfer of own funds or repayment of liabilities between counterparties</a:t>
            </a:r>
            <a:r>
              <a:rPr lang="en-GB" sz="1800" dirty="0" smtClean="0">
                <a:solidFill>
                  <a:schemeClr val="tx1"/>
                </a:solidFill>
                <a:latin typeface="Arial" pitchFamily="34" charset="0"/>
                <a:ea typeface="MS PGothic" pitchFamily="34" charset="-128"/>
                <a:cs typeface="Arial" pitchFamily="34" charset="0"/>
              </a:rPr>
              <a:t>” </a:t>
            </a:r>
          </a:p>
          <a:p>
            <a:pPr marL="360363" indent="-360363">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The following </a:t>
            </a:r>
            <a:r>
              <a:rPr lang="en-GB" sz="1800" b="1" dirty="0">
                <a:solidFill>
                  <a:schemeClr val="tx1"/>
                </a:solidFill>
                <a:latin typeface="Arial" pitchFamily="34" charset="0"/>
                <a:ea typeface="MS PGothic" pitchFamily="34" charset="-128"/>
                <a:cs typeface="Arial" pitchFamily="34" charset="0"/>
              </a:rPr>
              <a:t>current or foreseen </a:t>
            </a:r>
            <a:r>
              <a:rPr lang="en-GB" sz="1800" dirty="0" smtClean="0">
                <a:solidFill>
                  <a:schemeClr val="tx1"/>
                </a:solidFill>
                <a:latin typeface="Arial" pitchFamily="34" charset="0"/>
                <a:ea typeface="MS PGothic" pitchFamily="34" charset="-128"/>
                <a:cs typeface="Arial" pitchFamily="34" charset="0"/>
              </a:rPr>
              <a:t>restrictions </a:t>
            </a:r>
            <a:r>
              <a:rPr lang="en-GB" sz="1800" dirty="0">
                <a:solidFill>
                  <a:schemeClr val="tx1"/>
                </a:solidFill>
                <a:latin typeface="Arial" pitchFamily="34" charset="0"/>
                <a:ea typeface="MS PGothic" pitchFamily="34" charset="-128"/>
                <a:cs typeface="Arial" pitchFamily="34" charset="0"/>
              </a:rPr>
              <a:t>have to </a:t>
            </a:r>
            <a:r>
              <a:rPr lang="en-GB" sz="1800" dirty="0" smtClean="0">
                <a:solidFill>
                  <a:schemeClr val="tx1"/>
                </a:solidFill>
                <a:latin typeface="Arial" pitchFamily="34" charset="0"/>
                <a:ea typeface="MS PGothic" pitchFamily="34" charset="-128"/>
                <a:cs typeface="Arial" pitchFamily="34" charset="0"/>
              </a:rPr>
              <a:t>be considered</a:t>
            </a:r>
            <a:r>
              <a:rPr lang="en-GB" sz="1800" dirty="0">
                <a:solidFill>
                  <a:schemeClr val="tx1"/>
                </a:solidFill>
                <a:latin typeface="Arial" pitchFamily="34" charset="0"/>
                <a:ea typeface="MS PGothic" pitchFamily="34" charset="-128"/>
                <a:cs typeface="Arial" pitchFamily="34" charset="0"/>
              </a:rPr>
              <a:t>:</a:t>
            </a:r>
          </a:p>
          <a:p>
            <a:pPr marL="720725"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currency </a:t>
            </a:r>
            <a:r>
              <a:rPr lang="en-GB" sz="1800" dirty="0">
                <a:solidFill>
                  <a:schemeClr val="tx1"/>
                </a:solidFill>
                <a:latin typeface="Arial" pitchFamily="34" charset="0"/>
                <a:ea typeface="MS PGothic" pitchFamily="34" charset="-128"/>
                <a:cs typeface="Arial" pitchFamily="34" charset="0"/>
              </a:rPr>
              <a:t>and exchange controls;</a:t>
            </a:r>
          </a:p>
          <a:p>
            <a:pPr marL="720725"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the </a:t>
            </a:r>
            <a:r>
              <a:rPr lang="en-GB" sz="1800" dirty="0">
                <a:solidFill>
                  <a:schemeClr val="tx1"/>
                </a:solidFill>
                <a:latin typeface="Arial" pitchFamily="34" charset="0"/>
                <a:ea typeface="MS PGothic" pitchFamily="34" charset="-128"/>
                <a:cs typeface="Arial" pitchFamily="34" charset="0"/>
              </a:rPr>
              <a:t>regulatory, administrative, legal or contractual framework in which the counterparties operate is such as to prevent mutual financial support or significantly affect the transfer of funds within the group;</a:t>
            </a:r>
          </a:p>
          <a:p>
            <a:pPr marL="720725"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any </a:t>
            </a:r>
            <a:r>
              <a:rPr lang="en-GB" sz="1800" dirty="0">
                <a:solidFill>
                  <a:schemeClr val="tx1"/>
                </a:solidFill>
                <a:latin typeface="Arial" pitchFamily="34" charset="0"/>
                <a:ea typeface="MS PGothic" pitchFamily="34" charset="-128"/>
                <a:cs typeface="Arial" pitchFamily="34" charset="0"/>
              </a:rPr>
              <a:t>of the conditions on the early intervention, recovery and resolution are met, as a result of which the supervisor foresees an impediment to the prompt transfer of own funds or repayment of liabilities;</a:t>
            </a:r>
          </a:p>
          <a:p>
            <a:pPr marL="720725"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the existence of minority interests that limit decision-making power within entities that form the group;</a:t>
            </a:r>
          </a:p>
          <a:p>
            <a:pPr marL="720725"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the </a:t>
            </a:r>
            <a:r>
              <a:rPr lang="en-GB" sz="1800" dirty="0">
                <a:solidFill>
                  <a:schemeClr val="tx1"/>
                </a:solidFill>
                <a:latin typeface="Arial" pitchFamily="34" charset="0"/>
                <a:ea typeface="MS PGothic" pitchFamily="34" charset="-128"/>
                <a:cs typeface="Arial" pitchFamily="34" charset="0"/>
              </a:rPr>
              <a:t>purpose or the legal structure of the counterparty undertaking, as defined in its statutes, instruments of incorporation and internal rules</a:t>
            </a:r>
            <a:r>
              <a:rPr lang="en-GB" sz="1800" dirty="0" smtClean="0">
                <a:solidFill>
                  <a:schemeClr val="tx1"/>
                </a:solidFill>
                <a:latin typeface="Arial" pitchFamily="34" charset="0"/>
                <a:ea typeface="MS PGothic" pitchFamily="34" charset="-128"/>
                <a:cs typeface="Arial" pitchFamily="34" charset="0"/>
              </a:rPr>
              <a:t>.</a:t>
            </a:r>
            <a:endParaRPr lang="en-GB" sz="18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21</a:t>
            </a:fld>
            <a:endParaRPr lang="en-US"/>
          </a:p>
        </p:txBody>
      </p:sp>
    </p:spTree>
    <p:extLst>
      <p:ext uri="{BB962C8B-B14F-4D97-AF65-F5344CB8AC3E}">
        <p14:creationId xmlns:p14="http://schemas.microsoft.com/office/powerpoint/2010/main" val="3380856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11) Intragroup exemptions: practical and legal impediments </a:t>
            </a:r>
            <a:r>
              <a:rPr lang="en-GB" dirty="0" smtClean="0"/>
              <a:t>(</a:t>
            </a:r>
            <a:r>
              <a:rPr lang="en-GB" dirty="0"/>
              <a:t>Art. 3 and 4 </a:t>
            </a:r>
            <a:r>
              <a:rPr lang="en-GB" dirty="0" err="1"/>
              <a:t>IGT</a:t>
            </a:r>
            <a:r>
              <a:rPr lang="en-GB" dirty="0" smtClean="0"/>
              <a:t>) (</a:t>
            </a:r>
            <a:r>
              <a:rPr lang="en-GB" dirty="0"/>
              <a:t>2/2)</a:t>
            </a:r>
            <a:endParaRPr lang="en-US" dirty="0"/>
          </a:p>
        </p:txBody>
      </p:sp>
      <p:sp>
        <p:nvSpPr>
          <p:cNvPr id="3" name="Content Placeholder 2"/>
          <p:cNvSpPr>
            <a:spLocks noGrp="1"/>
          </p:cNvSpPr>
          <p:nvPr>
            <p:ph idx="1"/>
          </p:nvPr>
        </p:nvSpPr>
        <p:spPr>
          <a:xfrm>
            <a:off x="449263" y="1332000"/>
            <a:ext cx="8354495" cy="4690717"/>
          </a:xfrm>
        </p:spPr>
        <p:txBody>
          <a:bodyPr>
            <a:noAutofit/>
          </a:bodyPr>
          <a:lstStyle/>
          <a:p>
            <a:pPr marL="360363" indent="-360363">
              <a:spcAft>
                <a:spcPts val="500"/>
              </a:spcAft>
              <a:buClr>
                <a:schemeClr val="accent6"/>
              </a:buClr>
              <a:buFont typeface="Wingdings" panose="05000000000000000000" pitchFamily="2" charset="2"/>
              <a:buChar char="q"/>
            </a:pPr>
            <a:r>
              <a:rPr lang="en-GB" sz="1800" b="1" dirty="0" smtClean="0">
                <a:solidFill>
                  <a:schemeClr val="tx1"/>
                </a:solidFill>
                <a:latin typeface="Arial" pitchFamily="34" charset="0"/>
                <a:ea typeface="MS PGothic" pitchFamily="34" charset="-128"/>
                <a:cs typeface="Arial" pitchFamily="34" charset="0"/>
              </a:rPr>
              <a:t>Current</a:t>
            </a:r>
            <a:r>
              <a:rPr lang="en-GB" sz="1800" dirty="0" smtClean="0">
                <a:solidFill>
                  <a:schemeClr val="tx1"/>
                </a:solidFill>
                <a:latin typeface="Arial" pitchFamily="34" charset="0"/>
                <a:ea typeface="MS PGothic" pitchFamily="34" charset="-128"/>
                <a:cs typeface="Arial" pitchFamily="34" charset="0"/>
              </a:rPr>
              <a:t> </a:t>
            </a:r>
            <a:r>
              <a:rPr lang="en-GB" sz="1800" dirty="0">
                <a:solidFill>
                  <a:schemeClr val="tx1"/>
                </a:solidFill>
                <a:latin typeface="Arial" pitchFamily="34" charset="0"/>
                <a:ea typeface="MS PGothic" pitchFamily="34" charset="-128"/>
                <a:cs typeface="Arial" pitchFamily="34" charset="0"/>
              </a:rPr>
              <a:t>restrictions of a </a:t>
            </a:r>
            <a:r>
              <a:rPr lang="en-GB" sz="1800" b="1" dirty="0">
                <a:solidFill>
                  <a:schemeClr val="tx1"/>
                </a:solidFill>
                <a:latin typeface="Arial" pitchFamily="34" charset="0"/>
                <a:ea typeface="MS PGothic" pitchFamily="34" charset="-128"/>
                <a:cs typeface="Arial" pitchFamily="34" charset="0"/>
              </a:rPr>
              <a:t>practical</a:t>
            </a:r>
            <a:r>
              <a:rPr lang="en-GB" sz="1800" dirty="0">
                <a:solidFill>
                  <a:schemeClr val="tx1"/>
                </a:solidFill>
                <a:latin typeface="Arial" pitchFamily="34" charset="0"/>
                <a:ea typeface="MS PGothic" pitchFamily="34" charset="-128"/>
                <a:cs typeface="Arial" pitchFamily="34" charset="0"/>
              </a:rPr>
              <a:t> nature have to </a:t>
            </a:r>
            <a:r>
              <a:rPr lang="en-GB" sz="1800" dirty="0" smtClean="0">
                <a:solidFill>
                  <a:schemeClr val="tx1"/>
                </a:solidFill>
                <a:latin typeface="Arial" pitchFamily="34" charset="0"/>
                <a:ea typeface="MS PGothic" pitchFamily="34" charset="-128"/>
                <a:cs typeface="Arial" pitchFamily="34" charset="0"/>
              </a:rPr>
              <a:t>be considered including </a:t>
            </a:r>
            <a:r>
              <a:rPr lang="en-GB" sz="1800" dirty="0">
                <a:solidFill>
                  <a:schemeClr val="tx1"/>
                </a:solidFill>
                <a:latin typeface="Arial" pitchFamily="34" charset="0"/>
                <a:ea typeface="MS PGothic" pitchFamily="34" charset="-128"/>
                <a:cs typeface="Arial" pitchFamily="34" charset="0"/>
              </a:rPr>
              <a:t>any of the </a:t>
            </a:r>
            <a:r>
              <a:rPr lang="en-GB" sz="1800" dirty="0" smtClean="0">
                <a:solidFill>
                  <a:schemeClr val="tx1"/>
                </a:solidFill>
                <a:latin typeface="Arial" pitchFamily="34" charset="0"/>
                <a:ea typeface="MS PGothic" pitchFamily="34" charset="-128"/>
                <a:cs typeface="Arial" pitchFamily="34" charset="0"/>
              </a:rPr>
              <a:t>following:</a:t>
            </a:r>
            <a:endParaRPr lang="en-GB" sz="1800" dirty="0">
              <a:solidFill>
                <a:schemeClr val="tx1"/>
              </a:solidFill>
              <a:latin typeface="Arial" pitchFamily="34" charset="0"/>
              <a:ea typeface="MS PGothic" pitchFamily="34" charset="-128"/>
              <a:cs typeface="Arial" pitchFamily="34" charset="0"/>
            </a:endParaRP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Insufficient </a:t>
            </a:r>
            <a:r>
              <a:rPr lang="en-GB" sz="1800" dirty="0">
                <a:solidFill>
                  <a:schemeClr val="tx1"/>
                </a:solidFill>
                <a:latin typeface="Arial" pitchFamily="34" charset="0"/>
                <a:ea typeface="MS PGothic" pitchFamily="34" charset="-128"/>
                <a:cs typeface="Arial" pitchFamily="34" charset="0"/>
              </a:rPr>
              <a:t>availability of unencumbered or liquid assets to the relevant counterparty when due; or</a:t>
            </a:r>
          </a:p>
          <a:p>
            <a:pPr marL="723901" lvl="2"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there </a:t>
            </a:r>
            <a:r>
              <a:rPr lang="en-GB" sz="1800" dirty="0">
                <a:solidFill>
                  <a:schemeClr val="tx1"/>
                </a:solidFill>
                <a:latin typeface="Arial" pitchFamily="34" charset="0"/>
                <a:ea typeface="MS PGothic" pitchFamily="34" charset="-128"/>
                <a:cs typeface="Arial" pitchFamily="34" charset="0"/>
              </a:rPr>
              <a:t>are operational obstacles for such transfers or repayments when </a:t>
            </a:r>
            <a:r>
              <a:rPr lang="en-GB" sz="1800" dirty="0" smtClean="0">
                <a:solidFill>
                  <a:schemeClr val="tx1"/>
                </a:solidFill>
                <a:latin typeface="Arial" pitchFamily="34" charset="0"/>
                <a:ea typeface="MS PGothic" pitchFamily="34" charset="-128"/>
                <a:cs typeface="Arial" pitchFamily="34" charset="0"/>
              </a:rPr>
              <a:t>due </a:t>
            </a:r>
            <a:endParaRPr lang="en-GB" sz="1800" dirty="0">
              <a:solidFill>
                <a:schemeClr val="tx1"/>
              </a:solidFill>
              <a:latin typeface="Arial" pitchFamily="34" charset="0"/>
              <a:ea typeface="MS PGothic" pitchFamily="34" charset="-128"/>
              <a:cs typeface="Arial" pitchFamily="34" charset="0"/>
            </a:endParaRPr>
          </a:p>
          <a:p>
            <a:pPr marL="360363" indent="-360363">
              <a:spcAft>
                <a:spcPts val="500"/>
              </a:spcAft>
              <a:buClr>
                <a:schemeClr val="accent6"/>
              </a:buClr>
              <a:buFont typeface="Wingdings" panose="05000000000000000000" pitchFamily="2" charset="2"/>
              <a:buChar char="q"/>
            </a:pPr>
            <a:endParaRPr lang="en-GB" sz="1800" dirty="0" smtClean="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22</a:t>
            </a:fld>
            <a:endParaRPr lang="en-US"/>
          </a:p>
        </p:txBody>
      </p:sp>
    </p:spTree>
    <p:extLst>
      <p:ext uri="{BB962C8B-B14F-4D97-AF65-F5344CB8AC3E}">
        <p14:creationId xmlns:p14="http://schemas.microsoft.com/office/powerpoint/2010/main" val="14354345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12) Amended </a:t>
            </a:r>
            <a:r>
              <a:rPr lang="en-GB" dirty="0"/>
              <a:t>IM and VM phase-in (Art. 1 FP)</a:t>
            </a:r>
            <a:endParaRPr lang="en-US" dirty="0"/>
          </a:p>
        </p:txBody>
      </p:sp>
      <p:sp>
        <p:nvSpPr>
          <p:cNvPr id="3" name="Content Placeholder 2"/>
          <p:cNvSpPr>
            <a:spLocks noGrp="1"/>
          </p:cNvSpPr>
          <p:nvPr>
            <p:ph idx="1"/>
          </p:nvPr>
        </p:nvSpPr>
        <p:spPr>
          <a:xfrm>
            <a:off x="399643" y="1090960"/>
            <a:ext cx="8354495" cy="3596240"/>
          </a:xfrm>
        </p:spPr>
        <p:txBody>
          <a:bodyPr>
            <a:noAutofit/>
          </a:bodyPr>
          <a:lstStyle/>
          <a:p>
            <a:pPr marL="358775" indent="-358775">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A </a:t>
            </a:r>
            <a:r>
              <a:rPr lang="en-GB" sz="1800" dirty="0">
                <a:solidFill>
                  <a:schemeClr val="tx1"/>
                </a:solidFill>
                <a:latin typeface="Arial" pitchFamily="34" charset="0"/>
                <a:ea typeface="MS PGothic" pitchFamily="34" charset="-128"/>
                <a:cs typeface="Arial" pitchFamily="34" charset="0"/>
              </a:rPr>
              <a:t>new </a:t>
            </a:r>
            <a:r>
              <a:rPr lang="en-GB" sz="1800" dirty="0" smtClean="0">
                <a:solidFill>
                  <a:schemeClr val="tx1"/>
                </a:solidFill>
                <a:latin typeface="Arial" pitchFamily="34" charset="0"/>
                <a:ea typeface="MS PGothic" pitchFamily="34" charset="-128"/>
                <a:cs typeface="Arial" pitchFamily="34" charset="0"/>
              </a:rPr>
              <a:t>phase-in for the margin requirements was issued </a:t>
            </a:r>
            <a:r>
              <a:rPr lang="en-GB" sz="1800" dirty="0">
                <a:solidFill>
                  <a:schemeClr val="tx1"/>
                </a:solidFill>
                <a:latin typeface="Arial" pitchFamily="34" charset="0"/>
                <a:ea typeface="MS PGothic" pitchFamily="34" charset="-128"/>
                <a:cs typeface="Arial" pitchFamily="34" charset="0"/>
              </a:rPr>
              <a:t>by the BCBS and </a:t>
            </a:r>
            <a:r>
              <a:rPr lang="en-GB" sz="1800" dirty="0" smtClean="0">
                <a:solidFill>
                  <a:schemeClr val="tx1"/>
                </a:solidFill>
                <a:latin typeface="Arial" pitchFamily="34" charset="0"/>
                <a:ea typeface="MS PGothic" pitchFamily="34" charset="-128"/>
                <a:cs typeface="Arial" pitchFamily="34" charset="0"/>
              </a:rPr>
              <a:t>IOSCO in March 2015</a:t>
            </a:r>
          </a:p>
          <a:p>
            <a:pPr marL="358775" indent="-358775">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The </a:t>
            </a:r>
            <a:r>
              <a:rPr lang="en-GB" sz="1800" dirty="0">
                <a:solidFill>
                  <a:schemeClr val="tx1"/>
                </a:solidFill>
                <a:latin typeface="Arial" pitchFamily="34" charset="0"/>
                <a:ea typeface="MS PGothic" pitchFamily="34" charset="-128"/>
                <a:cs typeface="Arial" pitchFamily="34" charset="0"/>
              </a:rPr>
              <a:t>current draft RTS updates the </a:t>
            </a:r>
            <a:r>
              <a:rPr lang="en-GB" sz="1800" dirty="0" smtClean="0">
                <a:solidFill>
                  <a:schemeClr val="tx1"/>
                </a:solidFill>
                <a:latin typeface="Arial" pitchFamily="34" charset="0"/>
                <a:ea typeface="MS PGothic" pitchFamily="34" charset="-128"/>
                <a:cs typeface="Arial" pitchFamily="34" charset="0"/>
              </a:rPr>
              <a:t>timeline according to BCBS-IOSCO framework </a:t>
            </a:r>
          </a:p>
          <a:p>
            <a:pPr marL="358775" indent="-358775">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The </a:t>
            </a:r>
            <a:r>
              <a:rPr lang="en-GB" sz="1800" dirty="0">
                <a:solidFill>
                  <a:schemeClr val="tx1"/>
                </a:solidFill>
                <a:latin typeface="Arial" pitchFamily="34" charset="0"/>
                <a:ea typeface="MS PGothic" pitchFamily="34" charset="-128"/>
                <a:cs typeface="Arial" pitchFamily="34" charset="0"/>
              </a:rPr>
              <a:t>new date of </a:t>
            </a:r>
            <a:r>
              <a:rPr lang="en-GB" sz="1800" dirty="0" smtClean="0">
                <a:solidFill>
                  <a:schemeClr val="tx1"/>
                </a:solidFill>
                <a:latin typeface="Arial" pitchFamily="34" charset="0"/>
                <a:ea typeface="MS PGothic" pitchFamily="34" charset="-128"/>
                <a:cs typeface="Arial" pitchFamily="34" charset="0"/>
              </a:rPr>
              <a:t>implementation:</a:t>
            </a:r>
          </a:p>
          <a:p>
            <a:pPr marL="720725" indent="-360363">
              <a:spcAft>
                <a:spcPts val="500"/>
              </a:spcAft>
              <a:buClr>
                <a:schemeClr val="accent6"/>
              </a:buClr>
              <a:buFont typeface="Wingdings" panose="05000000000000000000" pitchFamily="2" charset="2"/>
              <a:buChar char="§"/>
            </a:pPr>
            <a:r>
              <a:rPr lang="en-GB" sz="1800" b="1" dirty="0" smtClean="0">
                <a:solidFill>
                  <a:schemeClr val="tx1"/>
                </a:solidFill>
                <a:latin typeface="Arial" pitchFamily="34" charset="0"/>
                <a:ea typeface="MS PGothic" pitchFamily="34" charset="-128"/>
                <a:cs typeface="Arial" pitchFamily="34" charset="0"/>
              </a:rPr>
              <a:t>1 </a:t>
            </a:r>
            <a:r>
              <a:rPr lang="en-GB" sz="1800" b="1" dirty="0">
                <a:solidFill>
                  <a:schemeClr val="tx1"/>
                </a:solidFill>
                <a:latin typeface="Arial" pitchFamily="34" charset="0"/>
                <a:ea typeface="MS PGothic" pitchFamily="34" charset="-128"/>
                <a:cs typeface="Arial" pitchFamily="34" charset="0"/>
              </a:rPr>
              <a:t>September 2016</a:t>
            </a:r>
            <a:r>
              <a:rPr lang="en-GB" sz="1800" dirty="0">
                <a:solidFill>
                  <a:schemeClr val="tx1"/>
                </a:solidFill>
                <a:latin typeface="Arial" pitchFamily="34" charset="0"/>
                <a:ea typeface="MS PGothic" pitchFamily="34" charset="-128"/>
                <a:cs typeface="Arial" pitchFamily="34" charset="0"/>
              </a:rPr>
              <a:t> for VM and IM for the major </a:t>
            </a:r>
            <a:r>
              <a:rPr lang="en-GB" sz="1800" dirty="0" smtClean="0">
                <a:solidFill>
                  <a:schemeClr val="tx1"/>
                </a:solidFill>
                <a:latin typeface="Arial" pitchFamily="34" charset="0"/>
                <a:ea typeface="MS PGothic" pitchFamily="34" charset="-128"/>
                <a:cs typeface="Arial" pitchFamily="34" charset="0"/>
              </a:rPr>
              <a:t>participants</a:t>
            </a:r>
          </a:p>
          <a:p>
            <a:pPr marL="720725" indent="-360363">
              <a:spcAft>
                <a:spcPts val="500"/>
              </a:spcAft>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VM is </a:t>
            </a:r>
            <a:r>
              <a:rPr lang="en-GB" sz="1800" dirty="0">
                <a:solidFill>
                  <a:schemeClr val="tx1"/>
                </a:solidFill>
                <a:latin typeface="Arial" pitchFamily="34" charset="0"/>
                <a:ea typeface="MS PGothic" pitchFamily="34" charset="-128"/>
                <a:cs typeface="Arial" pitchFamily="34" charset="0"/>
              </a:rPr>
              <a:t>phased-in in the following </a:t>
            </a:r>
            <a:r>
              <a:rPr lang="en-GB" sz="1800" b="1" dirty="0">
                <a:solidFill>
                  <a:schemeClr val="tx1"/>
                </a:solidFill>
                <a:latin typeface="Arial" pitchFamily="34" charset="0"/>
                <a:ea typeface="MS PGothic" pitchFamily="34" charset="-128"/>
                <a:cs typeface="Arial" pitchFamily="34" charset="0"/>
              </a:rPr>
              <a:t>six months </a:t>
            </a:r>
            <a:r>
              <a:rPr lang="en-GB" sz="1800" dirty="0">
                <a:solidFill>
                  <a:schemeClr val="tx1"/>
                </a:solidFill>
                <a:latin typeface="Arial" pitchFamily="34" charset="0"/>
                <a:ea typeface="MS PGothic" pitchFamily="34" charset="-128"/>
                <a:cs typeface="Arial" pitchFamily="34" charset="0"/>
              </a:rPr>
              <a:t>and </a:t>
            </a:r>
            <a:endParaRPr lang="en-GB" sz="1800" dirty="0" smtClean="0">
              <a:solidFill>
                <a:schemeClr val="tx1"/>
              </a:solidFill>
              <a:latin typeface="Arial" pitchFamily="34" charset="0"/>
              <a:ea typeface="MS PGothic" pitchFamily="34" charset="-128"/>
              <a:cs typeface="Arial" pitchFamily="34" charset="0"/>
            </a:endParaRPr>
          </a:p>
          <a:p>
            <a:pPr marL="720725" indent="-360363">
              <a:spcAft>
                <a:spcPts val="500"/>
              </a:spcAft>
              <a:buClr>
                <a:schemeClr val="accent6"/>
              </a:buClr>
              <a:buFont typeface="Wingdings" panose="05000000000000000000" pitchFamily="2" charset="2"/>
              <a:buChar char="§"/>
            </a:pPr>
            <a:r>
              <a:rPr lang="en-GB" sz="1800" dirty="0">
                <a:solidFill>
                  <a:schemeClr val="tx1"/>
                </a:solidFill>
                <a:latin typeface="Arial" pitchFamily="34" charset="0"/>
                <a:ea typeface="MS PGothic" pitchFamily="34" charset="-128"/>
                <a:cs typeface="Arial" pitchFamily="34" charset="0"/>
              </a:rPr>
              <a:t>IM is phased-in over the following </a:t>
            </a:r>
            <a:r>
              <a:rPr lang="en-GB" sz="1800" b="1" dirty="0">
                <a:solidFill>
                  <a:schemeClr val="tx1"/>
                </a:solidFill>
                <a:latin typeface="Arial" pitchFamily="34" charset="0"/>
                <a:ea typeface="MS PGothic" pitchFamily="34" charset="-128"/>
                <a:cs typeface="Arial" pitchFamily="34" charset="0"/>
              </a:rPr>
              <a:t>four </a:t>
            </a:r>
            <a:r>
              <a:rPr lang="en-GB" sz="1800" b="1" dirty="0" smtClean="0">
                <a:solidFill>
                  <a:schemeClr val="tx1"/>
                </a:solidFill>
                <a:latin typeface="Arial" pitchFamily="34" charset="0"/>
                <a:ea typeface="MS PGothic" pitchFamily="34" charset="-128"/>
                <a:cs typeface="Arial" pitchFamily="34" charset="0"/>
              </a:rPr>
              <a:t>years</a:t>
            </a:r>
          </a:p>
          <a:p>
            <a:pPr marL="358775" indent="-358775">
              <a:spcAft>
                <a:spcPts val="500"/>
              </a:spcAft>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To note that the permanent exemption from IM (EUR 8 bn) </a:t>
            </a:r>
            <a:r>
              <a:rPr lang="en-GB" sz="1800" dirty="0" smtClean="0">
                <a:solidFill>
                  <a:schemeClr val="tx1"/>
                </a:solidFill>
                <a:latin typeface="Arial" pitchFamily="34" charset="0"/>
                <a:ea typeface="MS PGothic" pitchFamily="34" charset="-128"/>
                <a:cs typeface="Arial" pitchFamily="34" charset="0"/>
              </a:rPr>
              <a:t>does not apply to VM</a:t>
            </a:r>
            <a:endParaRPr lang="en-GB" sz="18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23</a:t>
            </a:fld>
            <a:endParaRPr lang="en-US"/>
          </a:p>
        </p:txBody>
      </p:sp>
    </p:spTree>
    <p:extLst>
      <p:ext uri="{BB962C8B-B14F-4D97-AF65-F5344CB8AC3E}">
        <p14:creationId xmlns:p14="http://schemas.microsoft.com/office/powerpoint/2010/main" val="1402491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Most significant aspects unchanged from </a:t>
            </a:r>
            <a:r>
              <a:rPr lang="en-GB" dirty="0" smtClean="0"/>
              <a:t>first consultation paper (1/2)</a:t>
            </a:r>
            <a:endParaRPr lang="en-GB" dirty="0"/>
          </a:p>
        </p:txBody>
      </p:sp>
      <p:sp>
        <p:nvSpPr>
          <p:cNvPr id="3" name="Content Placeholder 2"/>
          <p:cNvSpPr>
            <a:spLocks noGrp="1"/>
          </p:cNvSpPr>
          <p:nvPr>
            <p:ph idx="1"/>
          </p:nvPr>
        </p:nvSpPr>
        <p:spPr>
          <a:xfrm>
            <a:off x="399643" y="867760"/>
            <a:ext cx="8354495" cy="4460240"/>
          </a:xfrm>
        </p:spPr>
        <p:txBody>
          <a:bodyPr>
            <a:noAutofit/>
          </a:bodyPr>
          <a:lstStyle/>
          <a:p>
            <a:pPr marL="360363" indent="-360363">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Definitions of Termination and Insolvency, </a:t>
            </a:r>
          </a:p>
          <a:p>
            <a:pPr marL="360363" indent="-360363">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Definition of counterparty	</a:t>
            </a:r>
          </a:p>
          <a:p>
            <a:pPr marL="360363" indent="-360363">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Voluntary collateralisation	</a:t>
            </a:r>
          </a:p>
          <a:p>
            <a:pPr marL="360363" indent="-360363">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Scope of Coverage - Instruments Subject to the Requirements</a:t>
            </a:r>
          </a:p>
          <a:p>
            <a:pPr marL="723901" lvl="2" indent="-360363">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Novation </a:t>
            </a:r>
            <a:r>
              <a:rPr lang="en-GB" sz="1800" dirty="0">
                <a:solidFill>
                  <a:schemeClr val="tx1"/>
                </a:solidFill>
                <a:latin typeface="Arial" pitchFamily="34" charset="0"/>
                <a:ea typeface="MS PGothic" pitchFamily="34" charset="-128"/>
                <a:cs typeface="Arial" pitchFamily="34" charset="0"/>
              </a:rPr>
              <a:t>and Portfolio Compression</a:t>
            </a:r>
          </a:p>
          <a:p>
            <a:pPr marL="723901" lvl="2" indent="-360363">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FX </a:t>
            </a:r>
            <a:r>
              <a:rPr lang="en-GB" sz="1800" dirty="0">
                <a:solidFill>
                  <a:schemeClr val="tx1"/>
                </a:solidFill>
                <a:latin typeface="Arial" pitchFamily="34" charset="0"/>
                <a:ea typeface="MS PGothic" pitchFamily="34" charset="-128"/>
                <a:cs typeface="Arial" pitchFamily="34" charset="0"/>
              </a:rPr>
              <a:t>derivatives</a:t>
            </a:r>
          </a:p>
          <a:p>
            <a:pPr marL="723901" lvl="2" indent="-360363">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Others </a:t>
            </a:r>
            <a:r>
              <a:rPr lang="en-GB" sz="1800" dirty="0">
                <a:solidFill>
                  <a:schemeClr val="tx1"/>
                </a:solidFill>
                <a:latin typeface="Arial" pitchFamily="34" charset="0"/>
                <a:ea typeface="MS PGothic" pitchFamily="34" charset="-128"/>
                <a:cs typeface="Arial" pitchFamily="34" charset="0"/>
              </a:rPr>
              <a:t>(non EU – CCP)</a:t>
            </a:r>
          </a:p>
          <a:p>
            <a:pPr marL="360363" indent="-360363">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Scope of Coverage – Counterparties</a:t>
            </a:r>
          </a:p>
          <a:p>
            <a:pPr marL="722313" lvl="2" indent="-361950">
              <a:buClr>
                <a:schemeClr val="accent6"/>
              </a:buClr>
              <a:buFont typeface="Wingdings" panose="05000000000000000000" pitchFamily="2" charset="2"/>
              <a:buChar char="§"/>
            </a:pPr>
            <a:r>
              <a:rPr lang="en-GB" sz="1800" dirty="0">
                <a:solidFill>
                  <a:schemeClr val="tx1"/>
                </a:solidFill>
                <a:latin typeface="Arial" pitchFamily="34" charset="0"/>
                <a:ea typeface="MS PGothic" pitchFamily="34" charset="-128"/>
                <a:cs typeface="Arial" pitchFamily="34" charset="0"/>
              </a:rPr>
              <a:t>UCITS and other Investment Funds</a:t>
            </a:r>
          </a:p>
          <a:p>
            <a:pPr marL="722313" lvl="2" indent="-361950">
              <a:buClr>
                <a:schemeClr val="accent6"/>
              </a:buClr>
              <a:buFont typeface="Wingdings" panose="05000000000000000000" pitchFamily="2" charset="2"/>
              <a:buChar char="§"/>
              <a:tabLst>
                <a:tab pos="720725" algn="l"/>
              </a:tabLst>
            </a:pPr>
            <a:r>
              <a:rPr lang="en-GB" sz="1800" dirty="0" err="1" smtClean="0">
                <a:solidFill>
                  <a:schemeClr val="tx1"/>
                </a:solidFill>
                <a:latin typeface="Arial" pitchFamily="34" charset="0"/>
                <a:ea typeface="MS PGothic" pitchFamily="34" charset="-128"/>
                <a:cs typeface="Arial" pitchFamily="34" charset="0"/>
              </a:rPr>
              <a:t>IORPS</a:t>
            </a:r>
            <a:endParaRPr lang="en-GB" sz="1800" dirty="0">
              <a:solidFill>
                <a:schemeClr val="tx1"/>
              </a:solidFill>
              <a:latin typeface="Arial" pitchFamily="34" charset="0"/>
              <a:ea typeface="MS PGothic" pitchFamily="34" charset="-128"/>
              <a:cs typeface="Arial" pitchFamily="34" charset="0"/>
            </a:endParaRPr>
          </a:p>
          <a:p>
            <a:pPr marL="722313" lvl="2" indent="-361950">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Sovereigns</a:t>
            </a:r>
            <a:r>
              <a:rPr lang="en-GB" sz="1800" dirty="0">
                <a:solidFill>
                  <a:schemeClr val="tx1"/>
                </a:solidFill>
                <a:latin typeface="Arial" pitchFamily="34" charset="0"/>
                <a:ea typeface="MS PGothic" pitchFamily="34" charset="-128"/>
                <a:cs typeface="Arial" pitchFamily="34" charset="0"/>
              </a:rPr>
              <a:t>, central banks and multilateral development banks (in Level 1)</a:t>
            </a:r>
          </a:p>
          <a:p>
            <a:pPr marL="722313" lvl="2" indent="-361950">
              <a:buClr>
                <a:schemeClr val="accent6"/>
              </a:buClr>
              <a:buFont typeface="Wingdings" panose="05000000000000000000" pitchFamily="2" charset="2"/>
              <a:buChar char="§"/>
            </a:pPr>
            <a:r>
              <a:rPr lang="en-GB" sz="1800" dirty="0" smtClean="0">
                <a:solidFill>
                  <a:schemeClr val="tx1"/>
                </a:solidFill>
                <a:latin typeface="Arial" pitchFamily="34" charset="0"/>
                <a:ea typeface="MS PGothic" pitchFamily="34" charset="-128"/>
                <a:cs typeface="Arial" pitchFamily="34" charset="0"/>
              </a:rPr>
              <a:t>Microfinance</a:t>
            </a:r>
            <a:r>
              <a:rPr lang="en-GB" sz="1800" dirty="0">
                <a:solidFill>
                  <a:schemeClr val="tx1"/>
                </a:solidFill>
                <a:latin typeface="Arial" pitchFamily="34" charset="0"/>
                <a:ea typeface="MS PGothic" pitchFamily="34" charset="-128"/>
                <a:cs typeface="Arial" pitchFamily="34" charset="0"/>
              </a:rPr>
              <a:t>, real estate and other specialised funds</a:t>
            </a:r>
          </a:p>
        </p:txBody>
      </p:sp>
      <p:sp>
        <p:nvSpPr>
          <p:cNvPr id="6" name="Slide Number Placeholder 5"/>
          <p:cNvSpPr>
            <a:spLocks noGrp="1"/>
          </p:cNvSpPr>
          <p:nvPr>
            <p:ph type="sldNum" sz="quarter" idx="12"/>
          </p:nvPr>
        </p:nvSpPr>
        <p:spPr/>
        <p:txBody>
          <a:bodyPr/>
          <a:lstStyle/>
          <a:p>
            <a:fld id="{03930D90-B5AE-694C-AF4D-B5392C99196C}" type="slidenum">
              <a:rPr lang="en-US" smtClean="0"/>
              <a:pPr/>
              <a:t>24</a:t>
            </a:fld>
            <a:endParaRPr lang="en-US"/>
          </a:p>
        </p:txBody>
      </p:sp>
    </p:spTree>
    <p:extLst>
      <p:ext uri="{BB962C8B-B14F-4D97-AF65-F5344CB8AC3E}">
        <p14:creationId xmlns:p14="http://schemas.microsoft.com/office/powerpoint/2010/main" val="27766619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Most significant aspects unchanged from </a:t>
            </a:r>
            <a:r>
              <a:rPr lang="en-GB" dirty="0" smtClean="0"/>
              <a:t>first consultation paper (2/2)</a:t>
            </a:r>
            <a:endParaRPr lang="en-GB" dirty="0"/>
          </a:p>
        </p:txBody>
      </p:sp>
      <p:sp>
        <p:nvSpPr>
          <p:cNvPr id="3" name="Content Placeholder 2"/>
          <p:cNvSpPr>
            <a:spLocks noGrp="1"/>
          </p:cNvSpPr>
          <p:nvPr>
            <p:ph idx="1"/>
          </p:nvPr>
        </p:nvSpPr>
        <p:spPr>
          <a:xfrm>
            <a:off x="399643" y="867760"/>
            <a:ext cx="8354495" cy="3596240"/>
          </a:xfrm>
        </p:spPr>
        <p:txBody>
          <a:bodyPr>
            <a:noAutofit/>
          </a:bodyPr>
          <a:lstStyle/>
          <a:p>
            <a:pPr marL="360363" indent="-360363">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Operational Process for the </a:t>
            </a:r>
            <a:r>
              <a:rPr lang="en-GB" sz="1800" dirty="0" smtClean="0">
                <a:solidFill>
                  <a:schemeClr val="tx1"/>
                </a:solidFill>
                <a:latin typeface="Arial" pitchFamily="34" charset="0"/>
                <a:ea typeface="MS PGothic" pitchFamily="34" charset="-128"/>
                <a:cs typeface="Arial" pitchFamily="34" charset="0"/>
              </a:rPr>
              <a:t>exchange </a:t>
            </a:r>
            <a:r>
              <a:rPr lang="en-GB" sz="1800" dirty="0">
                <a:solidFill>
                  <a:schemeClr val="tx1"/>
                </a:solidFill>
                <a:latin typeface="Arial" pitchFamily="34" charset="0"/>
                <a:ea typeface="MS PGothic" pitchFamily="34" charset="-128"/>
                <a:cs typeface="Arial" pitchFamily="34" charset="0"/>
              </a:rPr>
              <a:t>of </a:t>
            </a:r>
            <a:r>
              <a:rPr lang="en-GB" sz="1800" dirty="0" smtClean="0">
                <a:solidFill>
                  <a:schemeClr val="tx1"/>
                </a:solidFill>
                <a:latin typeface="Arial" pitchFamily="34" charset="0"/>
                <a:ea typeface="MS PGothic" pitchFamily="34" charset="-128"/>
                <a:cs typeface="Arial" pitchFamily="34" charset="0"/>
              </a:rPr>
              <a:t>collateral</a:t>
            </a:r>
            <a:endParaRPr lang="en-GB" sz="1800" dirty="0">
              <a:solidFill>
                <a:schemeClr val="tx1"/>
              </a:solidFill>
              <a:latin typeface="Arial" pitchFamily="34" charset="0"/>
              <a:ea typeface="MS PGothic" pitchFamily="34" charset="-128"/>
              <a:cs typeface="Arial" pitchFamily="34" charset="0"/>
            </a:endParaRPr>
          </a:p>
          <a:p>
            <a:pPr marL="360363" lvl="2" indent="-360363">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EUR 8 bn notional threshold - Calculation and Implementation </a:t>
            </a:r>
            <a:r>
              <a:rPr lang="en-GB" sz="1800" dirty="0" smtClean="0">
                <a:solidFill>
                  <a:schemeClr val="tx1"/>
                </a:solidFill>
                <a:latin typeface="Arial" pitchFamily="34" charset="0"/>
                <a:ea typeface="MS PGothic" pitchFamily="34" charset="-128"/>
                <a:cs typeface="Arial" pitchFamily="34" charset="0"/>
              </a:rPr>
              <a:t>(redraft</a:t>
            </a:r>
            <a:r>
              <a:rPr lang="en-GB" sz="1800" dirty="0">
                <a:solidFill>
                  <a:schemeClr val="tx1"/>
                </a:solidFill>
                <a:latin typeface="Arial" pitchFamily="34" charset="0"/>
                <a:ea typeface="MS PGothic" pitchFamily="34" charset="-128"/>
                <a:cs typeface="Arial" pitchFamily="34" charset="0"/>
              </a:rPr>
              <a:t>)</a:t>
            </a:r>
          </a:p>
          <a:p>
            <a:pPr marL="360363" lvl="2" indent="-360363">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EUR 50 mln threshold </a:t>
            </a:r>
            <a:r>
              <a:rPr lang="en-GB" sz="1800" dirty="0" smtClean="0">
                <a:solidFill>
                  <a:schemeClr val="tx1"/>
                </a:solidFill>
                <a:latin typeface="Arial" pitchFamily="34" charset="0"/>
                <a:ea typeface="MS PGothic" pitchFamily="34" charset="-128"/>
                <a:cs typeface="Arial" pitchFamily="34" charset="0"/>
              </a:rPr>
              <a:t>(redraft</a:t>
            </a:r>
            <a:r>
              <a:rPr lang="en-GB" sz="1800" dirty="0">
                <a:solidFill>
                  <a:schemeClr val="tx1"/>
                </a:solidFill>
                <a:latin typeface="Arial" pitchFamily="34" charset="0"/>
                <a:ea typeface="MS PGothic" pitchFamily="34" charset="-128"/>
                <a:cs typeface="Arial" pitchFamily="34" charset="0"/>
              </a:rPr>
              <a:t>)</a:t>
            </a:r>
          </a:p>
          <a:p>
            <a:pPr marL="360363" lvl="2" indent="-360363">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Minimum Transfer Amount </a:t>
            </a:r>
            <a:r>
              <a:rPr lang="en-GB" sz="1800" dirty="0" smtClean="0">
                <a:solidFill>
                  <a:schemeClr val="tx1"/>
                </a:solidFill>
                <a:latin typeface="Arial" pitchFamily="34" charset="0"/>
                <a:ea typeface="MS PGothic" pitchFamily="34" charset="-128"/>
                <a:cs typeface="Arial" pitchFamily="34" charset="0"/>
              </a:rPr>
              <a:t>(redraft</a:t>
            </a:r>
            <a:r>
              <a:rPr lang="en-GB" sz="1800" dirty="0">
                <a:solidFill>
                  <a:schemeClr val="tx1"/>
                </a:solidFill>
                <a:latin typeface="Arial" pitchFamily="34" charset="0"/>
                <a:ea typeface="MS PGothic" pitchFamily="34" charset="-128"/>
                <a:cs typeface="Arial" pitchFamily="34" charset="0"/>
              </a:rPr>
              <a:t>)</a:t>
            </a:r>
          </a:p>
          <a:p>
            <a:pPr marL="360363" indent="-360363">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Collateral </a:t>
            </a:r>
            <a:r>
              <a:rPr lang="en-GB" sz="1800" dirty="0">
                <a:solidFill>
                  <a:schemeClr val="tx1"/>
                </a:solidFill>
                <a:latin typeface="Arial" pitchFamily="34" charset="0"/>
                <a:ea typeface="MS PGothic" pitchFamily="34" charset="-128"/>
                <a:cs typeface="Arial" pitchFamily="34" charset="0"/>
              </a:rPr>
              <a:t>Eligibility - Wrong Way Risk</a:t>
            </a:r>
          </a:p>
          <a:p>
            <a:pPr marL="360363" indent="-360363">
              <a:buClr>
                <a:schemeClr val="accent6"/>
              </a:buClr>
              <a:buFont typeface="Wingdings" panose="05000000000000000000" pitchFamily="2" charset="2"/>
              <a:buChar char="q"/>
            </a:pPr>
            <a:r>
              <a:rPr lang="en-GB" sz="1800" dirty="0">
                <a:solidFill>
                  <a:schemeClr val="tx1"/>
                </a:solidFill>
                <a:latin typeface="Arial" pitchFamily="34" charset="0"/>
                <a:ea typeface="MS PGothic" pitchFamily="34" charset="-128"/>
                <a:cs typeface="Arial" pitchFamily="34" charset="0"/>
              </a:rPr>
              <a:t>Haircuts</a:t>
            </a:r>
          </a:p>
          <a:p>
            <a:pPr marL="360363" indent="-360363">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Standard Haircuts (clarification on currency mismatch)</a:t>
            </a:r>
            <a:endParaRPr lang="en-GB" sz="1800" dirty="0">
              <a:solidFill>
                <a:schemeClr val="tx1"/>
              </a:solidFill>
              <a:latin typeface="Arial" pitchFamily="34" charset="0"/>
              <a:ea typeface="MS PGothic" pitchFamily="34" charset="-128"/>
              <a:cs typeface="Arial" pitchFamily="34" charset="0"/>
            </a:endParaRPr>
          </a:p>
          <a:p>
            <a:pPr marL="360363" indent="-360363">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Haircut </a:t>
            </a:r>
            <a:r>
              <a:rPr lang="en-GB" sz="1800" dirty="0">
                <a:solidFill>
                  <a:schemeClr val="tx1"/>
                </a:solidFill>
                <a:latin typeface="Arial" pitchFamily="34" charset="0"/>
                <a:ea typeface="MS PGothic" pitchFamily="34" charset="-128"/>
                <a:cs typeface="Arial" pitchFamily="34" charset="0"/>
              </a:rPr>
              <a:t>models</a:t>
            </a:r>
          </a:p>
        </p:txBody>
      </p:sp>
      <p:sp>
        <p:nvSpPr>
          <p:cNvPr id="6" name="Slide Number Placeholder 5"/>
          <p:cNvSpPr>
            <a:spLocks noGrp="1"/>
          </p:cNvSpPr>
          <p:nvPr>
            <p:ph type="sldNum" sz="quarter" idx="12"/>
          </p:nvPr>
        </p:nvSpPr>
        <p:spPr/>
        <p:txBody>
          <a:bodyPr/>
          <a:lstStyle/>
          <a:p>
            <a:fld id="{03930D90-B5AE-694C-AF4D-B5392C99196C}" type="slidenum">
              <a:rPr lang="en-US" smtClean="0"/>
              <a:pPr/>
              <a:t>25</a:t>
            </a:fld>
            <a:endParaRPr lang="en-US"/>
          </a:p>
        </p:txBody>
      </p:sp>
    </p:spTree>
    <p:extLst>
      <p:ext uri="{BB962C8B-B14F-4D97-AF65-F5344CB8AC3E}">
        <p14:creationId xmlns:p14="http://schemas.microsoft.com/office/powerpoint/2010/main" val="12611692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13100"/>
            <a:ext cx="8229600" cy="431800"/>
          </a:xfrm>
        </p:spPr>
        <p:txBody>
          <a:bodyPr>
            <a:normAutofit/>
          </a:bodyPr>
          <a:lstStyle/>
          <a:p>
            <a:pPr algn="ctr"/>
            <a:r>
              <a:rPr lang="en-GB" dirty="0" smtClean="0"/>
              <a:t>Annexes</a:t>
            </a:r>
            <a:endParaRPr lang="en-US" dirty="0"/>
          </a:p>
        </p:txBody>
      </p:sp>
      <p:sp>
        <p:nvSpPr>
          <p:cNvPr id="6" name="Slide Number Placeholder 5"/>
          <p:cNvSpPr>
            <a:spLocks noGrp="1"/>
          </p:cNvSpPr>
          <p:nvPr>
            <p:ph type="sldNum" sz="quarter" idx="12"/>
          </p:nvPr>
        </p:nvSpPr>
        <p:spPr/>
        <p:txBody>
          <a:bodyPr/>
          <a:lstStyle/>
          <a:p>
            <a:fld id="{03930D90-B5AE-694C-AF4D-B5392C99196C}" type="slidenum">
              <a:rPr lang="en-US" smtClean="0"/>
              <a:pPr/>
              <a:t>26</a:t>
            </a:fld>
            <a:endParaRPr lang="en-US" dirty="0"/>
          </a:p>
        </p:txBody>
      </p:sp>
    </p:spTree>
    <p:extLst>
      <p:ext uri="{BB962C8B-B14F-4D97-AF65-F5344CB8AC3E}">
        <p14:creationId xmlns:p14="http://schemas.microsoft.com/office/powerpoint/2010/main" val="31708667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mandate under Article 11(15) of the EMIR </a:t>
            </a:r>
            <a:endParaRPr lang="en-US" dirty="0"/>
          </a:p>
        </p:txBody>
      </p:sp>
      <p:sp>
        <p:nvSpPr>
          <p:cNvPr id="6" name="Slide Number Placeholder 5"/>
          <p:cNvSpPr>
            <a:spLocks noGrp="1"/>
          </p:cNvSpPr>
          <p:nvPr>
            <p:ph type="sldNum" sz="quarter" idx="12"/>
          </p:nvPr>
        </p:nvSpPr>
        <p:spPr/>
        <p:txBody>
          <a:bodyPr/>
          <a:lstStyle/>
          <a:p>
            <a:fld id="{03930D90-B5AE-694C-AF4D-B5392C99196C}" type="slidenum">
              <a:rPr lang="en-US" smtClean="0"/>
              <a:pPr/>
              <a:t>27</a:t>
            </a:fld>
            <a:endParaRPr lang="en-US" dirty="0"/>
          </a:p>
        </p:txBody>
      </p:sp>
      <p:sp>
        <p:nvSpPr>
          <p:cNvPr id="7" name="Rectangle 6"/>
          <p:cNvSpPr/>
          <p:nvPr/>
        </p:nvSpPr>
        <p:spPr>
          <a:xfrm>
            <a:off x="513657" y="890955"/>
            <a:ext cx="8025036" cy="4801314"/>
          </a:xfrm>
          <a:prstGeom prst="rect">
            <a:avLst/>
          </a:prstGeom>
          <a:ln>
            <a:solidFill>
              <a:schemeClr val="bg1">
                <a:lumMod val="75000"/>
              </a:schemeClr>
            </a:solidFill>
            <a:prstDash val="lgDash"/>
          </a:ln>
        </p:spPr>
        <p:txBody>
          <a:bodyPr wrap="square" numCol="2">
            <a:spAutoFit/>
          </a:bodyPr>
          <a:lstStyle/>
          <a:p>
            <a:pPr marL="266700"/>
            <a:r>
              <a:rPr lang="en-GB" sz="1600" dirty="0" smtClean="0"/>
              <a:t>Article 11(15)</a:t>
            </a:r>
            <a:endParaRPr lang="en-GB" sz="1600" dirty="0"/>
          </a:p>
          <a:p>
            <a:pPr marL="266700" indent="358775"/>
            <a:endParaRPr lang="en-GB" sz="1600" dirty="0" smtClean="0"/>
          </a:p>
          <a:p>
            <a:pPr marL="266700" algn="just"/>
            <a:r>
              <a:rPr lang="en-GB" sz="1600" dirty="0" smtClean="0"/>
              <a:t>“In </a:t>
            </a:r>
            <a:r>
              <a:rPr lang="en-GB" sz="1600" dirty="0"/>
              <a:t>order to ensure consistent application of this Article, the ESAs shall develop common draft regulatory technical standards specifying: </a:t>
            </a:r>
          </a:p>
          <a:p>
            <a:pPr marL="266700" indent="358775">
              <a:buAutoNum type="alphaLcParenBoth"/>
            </a:pPr>
            <a:endParaRPr lang="en-GB" sz="1600" dirty="0" smtClean="0"/>
          </a:p>
          <a:p>
            <a:pPr marL="266700" indent="358775" algn="just" defTabSz="268288">
              <a:buAutoNum type="alphaLcParenBoth"/>
              <a:tabLst>
                <a:tab pos="358775" algn="l"/>
              </a:tabLst>
            </a:pPr>
            <a:r>
              <a:rPr lang="en-GB" sz="1600" dirty="0"/>
              <a:t>the risk - management procedures, including the </a:t>
            </a:r>
            <a:r>
              <a:rPr lang="en-GB" sz="1600" b="1" dirty="0"/>
              <a:t>levels and type of collateral and segregation arrangements</a:t>
            </a:r>
            <a:r>
              <a:rPr lang="en-GB" sz="1600" dirty="0"/>
              <a:t>, required for compliance with paragraph 3;</a:t>
            </a:r>
          </a:p>
          <a:p>
            <a:pPr marL="266700" indent="358775">
              <a:buAutoNum type="alphaLcParenBoth"/>
            </a:pPr>
            <a:endParaRPr lang="en-GB" sz="1600" dirty="0"/>
          </a:p>
          <a:p>
            <a:pPr marL="266700" indent="358775" defTabSz="268288">
              <a:buAutoNum type="alphaLcParenBoth"/>
            </a:pPr>
            <a:r>
              <a:rPr lang="en-GB" sz="1600" strike="sngStrike" dirty="0"/>
              <a:t>the level of capital required for compliance with paragraph 4;</a:t>
            </a:r>
            <a:r>
              <a:rPr lang="en-GB" sz="1600" dirty="0"/>
              <a:t> </a:t>
            </a:r>
            <a:r>
              <a:rPr lang="en-GB" sz="1600" baseline="30000" dirty="0"/>
              <a:t>(1)</a:t>
            </a:r>
          </a:p>
          <a:p>
            <a:pPr marL="266700" indent="358775">
              <a:buAutoNum type="alphaLcParenBoth"/>
            </a:pPr>
            <a:endParaRPr lang="en-GB" sz="1600" dirty="0" smtClean="0"/>
          </a:p>
          <a:p>
            <a:pPr marL="266700" indent="358775">
              <a:buAutoNum type="alphaLcParenBoth"/>
            </a:pPr>
            <a:endParaRPr lang="en-GB" sz="1600" dirty="0"/>
          </a:p>
          <a:p>
            <a:pPr marL="266700" indent="358775">
              <a:buAutoNum type="alphaLcParenBoth"/>
            </a:pPr>
            <a:endParaRPr lang="en-GB" sz="1600" dirty="0" smtClean="0"/>
          </a:p>
          <a:p>
            <a:pPr marL="266700" indent="358775">
              <a:buAutoNum type="alphaLcParenBoth"/>
            </a:pPr>
            <a:endParaRPr lang="en-GB" sz="1600" dirty="0"/>
          </a:p>
          <a:p>
            <a:pPr marL="266700" indent="358775">
              <a:buAutoNum type="alphaLcParenBoth"/>
            </a:pPr>
            <a:endParaRPr lang="en-GB" sz="1600" dirty="0" smtClean="0"/>
          </a:p>
          <a:p>
            <a:pPr marL="266700" indent="358775">
              <a:buAutoNum type="alphaLcParenBoth"/>
            </a:pPr>
            <a:endParaRPr lang="en-GB" sz="1600" dirty="0"/>
          </a:p>
          <a:p>
            <a:pPr marL="266700" indent="358775" algn="just" defTabSz="268288">
              <a:buAutoNum type="alphaLcParenBoth"/>
            </a:pPr>
            <a:r>
              <a:rPr lang="en-GB" sz="1600" dirty="0"/>
              <a:t>the </a:t>
            </a:r>
            <a:r>
              <a:rPr lang="en-GB" sz="1600" b="1" dirty="0"/>
              <a:t>procedures for the counterparties and the relevant competent authorities </a:t>
            </a:r>
            <a:r>
              <a:rPr lang="en-GB" sz="1600" dirty="0"/>
              <a:t>to be followed when applying exemptions under paragraphs 6 to 10; </a:t>
            </a:r>
          </a:p>
          <a:p>
            <a:pPr marL="266700" indent="358775" defTabSz="268288">
              <a:buAutoNum type="alphaLcParenBoth"/>
            </a:pPr>
            <a:endParaRPr lang="en-GB" sz="1600" dirty="0"/>
          </a:p>
          <a:p>
            <a:pPr marL="266700" indent="358775" algn="just" defTabSz="268288">
              <a:buAutoNum type="alphaLcParenBoth"/>
            </a:pPr>
            <a:r>
              <a:rPr lang="en-GB" sz="1600" dirty="0"/>
              <a:t>the </a:t>
            </a:r>
            <a:r>
              <a:rPr lang="en-GB" sz="1600" b="1" dirty="0"/>
              <a:t>applicable criteria </a:t>
            </a:r>
            <a:r>
              <a:rPr lang="en-GB" sz="1600" dirty="0"/>
              <a:t>referred to in paragraphs 5 to 10 including in particular what should be considered as </a:t>
            </a:r>
            <a:r>
              <a:rPr lang="en-GB" sz="1600" b="1" dirty="0"/>
              <a:t>practical or legal impediment to the prompt transfer of own funds </a:t>
            </a:r>
            <a:r>
              <a:rPr lang="en-GB" sz="1600" dirty="0"/>
              <a:t>and repayment of liabilities between the </a:t>
            </a:r>
            <a:r>
              <a:rPr lang="en-GB" sz="1600" dirty="0" smtClean="0"/>
              <a:t>counterparties”. </a:t>
            </a:r>
            <a:endParaRPr lang="en-GB" sz="1600" dirty="0"/>
          </a:p>
        </p:txBody>
      </p:sp>
      <p:sp>
        <p:nvSpPr>
          <p:cNvPr id="8" name="Rectangle 7"/>
          <p:cNvSpPr/>
          <p:nvPr/>
        </p:nvSpPr>
        <p:spPr>
          <a:xfrm>
            <a:off x="4997595" y="5742130"/>
            <a:ext cx="3541098" cy="307777"/>
          </a:xfrm>
          <a:prstGeom prst="rect">
            <a:avLst/>
          </a:prstGeom>
        </p:spPr>
        <p:txBody>
          <a:bodyPr wrap="none">
            <a:spAutoFit/>
          </a:bodyPr>
          <a:lstStyle/>
          <a:p>
            <a:pPr algn="r"/>
            <a:r>
              <a:rPr lang="en-GB" sz="1400" baseline="30000" dirty="0" smtClean="0">
                <a:solidFill>
                  <a:schemeClr val="bg1">
                    <a:lumMod val="50000"/>
                  </a:schemeClr>
                </a:solidFill>
                <a:latin typeface="Times New Roman" panose="02020603050405020304" pitchFamily="18" charset="0"/>
                <a:cs typeface="Times New Roman" panose="02020603050405020304" pitchFamily="18" charset="0"/>
              </a:rPr>
              <a:t>(1)  </a:t>
            </a:r>
            <a:r>
              <a:rPr lang="en-GB" sz="1400" dirty="0" smtClean="0">
                <a:solidFill>
                  <a:schemeClr val="bg1">
                    <a:lumMod val="50000"/>
                  </a:schemeClr>
                </a:solidFill>
              </a:rPr>
              <a:t>As amended by Article 520 of the CRR </a:t>
            </a:r>
            <a:endParaRPr lang="en-GB" sz="1400" dirty="0">
              <a:solidFill>
                <a:schemeClr val="bg1">
                  <a:lumMod val="50000"/>
                </a:schemeClr>
              </a:solidFill>
            </a:endParaRPr>
          </a:p>
        </p:txBody>
      </p:sp>
    </p:spTree>
    <p:extLst>
      <p:ext uri="{BB962C8B-B14F-4D97-AF65-F5344CB8AC3E}">
        <p14:creationId xmlns:p14="http://schemas.microsoft.com/office/powerpoint/2010/main" val="7354373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References</a:t>
            </a:r>
            <a:endParaRPr lang="en-US" dirty="0"/>
          </a:p>
        </p:txBody>
      </p:sp>
      <p:sp>
        <p:nvSpPr>
          <p:cNvPr id="3" name="Content Placeholder 2"/>
          <p:cNvSpPr>
            <a:spLocks noGrp="1"/>
          </p:cNvSpPr>
          <p:nvPr>
            <p:ph idx="1"/>
          </p:nvPr>
        </p:nvSpPr>
        <p:spPr>
          <a:xfrm>
            <a:off x="449263" y="993228"/>
            <a:ext cx="8229600" cy="4772572"/>
          </a:xfrm>
        </p:spPr>
        <p:txBody>
          <a:bodyPr>
            <a:normAutofit/>
          </a:bodyPr>
          <a:lstStyle/>
          <a:p>
            <a:pPr marL="360363" indent="-360363">
              <a:spcAft>
                <a:spcPts val="500"/>
              </a:spcAft>
              <a:buClr>
                <a:schemeClr val="accent6"/>
              </a:buClr>
              <a:buFont typeface="Wingdings" panose="05000000000000000000" pitchFamily="2" charset="2"/>
              <a:buChar char="§"/>
            </a:pPr>
            <a:r>
              <a:rPr lang="en-GB" sz="1600" dirty="0">
                <a:solidFill>
                  <a:schemeClr val="tx1"/>
                </a:solidFill>
                <a:latin typeface="Arial" pitchFamily="34" charset="0"/>
                <a:ea typeface="MS PGothic" pitchFamily="34" charset="-128"/>
                <a:cs typeface="Arial" pitchFamily="34" charset="0"/>
              </a:rPr>
              <a:t>Regulation (Eu) No 648/2012 of the European Parliament and of the Council of 4 July 2012 on OTC derivatives, central counterparties and trade repositories (EMIR</a:t>
            </a:r>
            <a:r>
              <a:rPr lang="en-GB" sz="1600" dirty="0" smtClean="0">
                <a:solidFill>
                  <a:schemeClr val="tx1"/>
                </a:solidFill>
                <a:latin typeface="Arial" pitchFamily="34" charset="0"/>
                <a:ea typeface="MS PGothic" pitchFamily="34" charset="-128"/>
                <a:cs typeface="Arial" pitchFamily="34" charset="0"/>
              </a:rPr>
              <a:t>) [</a:t>
            </a:r>
            <a:r>
              <a:rPr lang="en-GB" sz="1600" dirty="0" smtClean="0">
                <a:solidFill>
                  <a:schemeClr val="tx1"/>
                </a:solidFill>
                <a:latin typeface="Arial" pitchFamily="34" charset="0"/>
                <a:ea typeface="MS PGothic" pitchFamily="34" charset="-128"/>
                <a:cs typeface="Arial" pitchFamily="34" charset="0"/>
                <a:hlinkClick r:id="rId3"/>
              </a:rPr>
              <a:t>link</a:t>
            </a:r>
            <a:r>
              <a:rPr lang="en-GB" sz="1600" dirty="0" smtClean="0">
                <a:solidFill>
                  <a:schemeClr val="tx1"/>
                </a:solidFill>
                <a:latin typeface="Arial" pitchFamily="34" charset="0"/>
                <a:ea typeface="MS PGothic" pitchFamily="34" charset="-128"/>
                <a:cs typeface="Arial" pitchFamily="34" charset="0"/>
              </a:rPr>
              <a:t>]</a:t>
            </a:r>
            <a:endParaRPr lang="en-GB" sz="1600" dirty="0">
              <a:solidFill>
                <a:schemeClr val="tx1"/>
              </a:solidFill>
              <a:latin typeface="Arial" pitchFamily="34" charset="0"/>
              <a:ea typeface="MS PGothic" pitchFamily="34" charset="-128"/>
              <a:cs typeface="Arial" pitchFamily="34" charset="0"/>
            </a:endParaRPr>
          </a:p>
          <a:p>
            <a:pPr marL="360363" indent="-360363">
              <a:spcAft>
                <a:spcPts val="500"/>
              </a:spcAft>
              <a:buClr>
                <a:schemeClr val="accent6"/>
              </a:buClr>
              <a:buFont typeface="Wingdings" panose="05000000000000000000" pitchFamily="2" charset="2"/>
              <a:buChar char="§"/>
            </a:pPr>
            <a:r>
              <a:rPr lang="en-GB" sz="1600" dirty="0" smtClean="0">
                <a:solidFill>
                  <a:schemeClr val="tx1"/>
                </a:solidFill>
                <a:latin typeface="Arial" pitchFamily="34" charset="0"/>
                <a:ea typeface="MS PGothic" pitchFamily="34" charset="-128"/>
                <a:cs typeface="Arial" pitchFamily="34" charset="0"/>
              </a:rPr>
              <a:t>Consultation </a:t>
            </a:r>
            <a:r>
              <a:rPr lang="en-GB" sz="1600" dirty="0">
                <a:solidFill>
                  <a:schemeClr val="tx1"/>
                </a:solidFill>
                <a:latin typeface="Arial" pitchFamily="34" charset="0"/>
                <a:ea typeface="MS PGothic" pitchFamily="34" charset="-128"/>
                <a:cs typeface="Arial" pitchFamily="34" charset="0"/>
              </a:rPr>
              <a:t>Paper: Draft regulatory technical standards on risk-mitigation techniques for OTC-derivative contracts not cleared by a CCP under Article 11(15) of Regulation (EU) No </a:t>
            </a:r>
            <a:r>
              <a:rPr lang="en-GB" sz="1600" dirty="0" smtClean="0">
                <a:solidFill>
                  <a:schemeClr val="tx1"/>
                </a:solidFill>
                <a:latin typeface="Arial" pitchFamily="34" charset="0"/>
                <a:ea typeface="MS PGothic" pitchFamily="34" charset="-128"/>
                <a:cs typeface="Arial" pitchFamily="34" charset="0"/>
              </a:rPr>
              <a:t>648/2012 [</a:t>
            </a:r>
            <a:r>
              <a:rPr lang="en-GB" sz="1600" dirty="0">
                <a:solidFill>
                  <a:schemeClr val="tx1"/>
                </a:solidFill>
                <a:latin typeface="Arial" pitchFamily="34" charset="0"/>
                <a:ea typeface="MS PGothic" pitchFamily="34" charset="-128"/>
                <a:cs typeface="Arial" pitchFamily="34" charset="0"/>
                <a:hlinkClick r:id="rId4"/>
              </a:rPr>
              <a:t>link</a:t>
            </a:r>
            <a:r>
              <a:rPr lang="en-GB" sz="1600" dirty="0" smtClean="0">
                <a:solidFill>
                  <a:schemeClr val="tx1"/>
                </a:solidFill>
                <a:latin typeface="Arial" pitchFamily="34" charset="0"/>
                <a:ea typeface="MS PGothic" pitchFamily="34" charset="-128"/>
                <a:cs typeface="Arial" pitchFamily="34" charset="0"/>
              </a:rPr>
              <a:t>]</a:t>
            </a:r>
          </a:p>
          <a:p>
            <a:pPr marL="360363" indent="-360363">
              <a:spcAft>
                <a:spcPts val="500"/>
              </a:spcAft>
              <a:buClr>
                <a:schemeClr val="accent6"/>
              </a:buClr>
              <a:buFont typeface="Wingdings" panose="05000000000000000000" pitchFamily="2" charset="2"/>
              <a:buChar char="§"/>
            </a:pPr>
            <a:r>
              <a:rPr lang="en-GB" sz="1600" dirty="0">
                <a:solidFill>
                  <a:schemeClr val="tx1"/>
                </a:solidFill>
                <a:latin typeface="Arial" pitchFamily="34" charset="0"/>
                <a:ea typeface="MS PGothic" pitchFamily="34" charset="-128"/>
                <a:cs typeface="Arial" pitchFamily="34" charset="0"/>
              </a:rPr>
              <a:t>Joint Discussion </a:t>
            </a:r>
            <a:r>
              <a:rPr lang="en-GB" sz="1600" dirty="0" smtClean="0">
                <a:solidFill>
                  <a:schemeClr val="tx1"/>
                </a:solidFill>
                <a:latin typeface="Arial" pitchFamily="34" charset="0"/>
                <a:ea typeface="MS PGothic" pitchFamily="34" charset="-128"/>
                <a:cs typeface="Arial" pitchFamily="34" charset="0"/>
              </a:rPr>
              <a:t>Paper on Draft </a:t>
            </a:r>
            <a:r>
              <a:rPr lang="en-GB" sz="1600" dirty="0">
                <a:solidFill>
                  <a:schemeClr val="tx1"/>
                </a:solidFill>
                <a:latin typeface="Arial" pitchFamily="34" charset="0"/>
                <a:ea typeface="MS PGothic" pitchFamily="34" charset="-128"/>
                <a:cs typeface="Arial" pitchFamily="34" charset="0"/>
              </a:rPr>
              <a:t>Regulatory Technical </a:t>
            </a:r>
            <a:r>
              <a:rPr lang="en-GB" sz="1600" dirty="0" smtClean="0">
                <a:solidFill>
                  <a:schemeClr val="tx1"/>
                </a:solidFill>
                <a:latin typeface="Arial" pitchFamily="34" charset="0"/>
                <a:ea typeface="MS PGothic" pitchFamily="34" charset="-128"/>
                <a:cs typeface="Arial" pitchFamily="34" charset="0"/>
              </a:rPr>
              <a:t>Standards on </a:t>
            </a:r>
            <a:r>
              <a:rPr lang="en-GB" sz="1600" dirty="0">
                <a:solidFill>
                  <a:schemeClr val="tx1"/>
                </a:solidFill>
                <a:latin typeface="Arial" pitchFamily="34" charset="0"/>
                <a:ea typeface="MS PGothic" pitchFamily="34" charset="-128"/>
                <a:cs typeface="Arial" pitchFamily="34" charset="0"/>
              </a:rPr>
              <a:t>risk mitigation techniques for OTC derivatives not cleared by a CCP under the </a:t>
            </a:r>
            <a:r>
              <a:rPr lang="en-GB" sz="1600" dirty="0" smtClean="0">
                <a:solidFill>
                  <a:schemeClr val="tx1"/>
                </a:solidFill>
                <a:latin typeface="Arial" pitchFamily="34" charset="0"/>
                <a:ea typeface="MS PGothic" pitchFamily="34" charset="-128"/>
                <a:cs typeface="Arial" pitchFamily="34" charset="0"/>
              </a:rPr>
              <a:t>EMIR (JC/DP/2012/1) issued by EBA, EIOPA and ESMA on 6 </a:t>
            </a:r>
            <a:r>
              <a:rPr lang="en-GB" sz="1600" dirty="0">
                <a:solidFill>
                  <a:schemeClr val="tx1"/>
                </a:solidFill>
                <a:latin typeface="Arial" pitchFamily="34" charset="0"/>
                <a:ea typeface="MS PGothic" pitchFamily="34" charset="-128"/>
                <a:cs typeface="Arial" pitchFamily="34" charset="0"/>
              </a:rPr>
              <a:t>March </a:t>
            </a:r>
            <a:r>
              <a:rPr lang="en-GB" sz="1600" dirty="0" smtClean="0">
                <a:solidFill>
                  <a:schemeClr val="tx1"/>
                </a:solidFill>
                <a:latin typeface="Arial" pitchFamily="34" charset="0"/>
                <a:ea typeface="MS PGothic" pitchFamily="34" charset="-128"/>
                <a:cs typeface="Arial" pitchFamily="34" charset="0"/>
              </a:rPr>
              <a:t>2012 [</a:t>
            </a:r>
            <a:r>
              <a:rPr lang="en-GB" sz="1600" dirty="0" smtClean="0">
                <a:solidFill>
                  <a:schemeClr val="tx1"/>
                </a:solidFill>
                <a:latin typeface="Arial" pitchFamily="34" charset="0"/>
                <a:ea typeface="MS PGothic" pitchFamily="34" charset="-128"/>
                <a:cs typeface="Arial" pitchFamily="34" charset="0"/>
                <a:hlinkClick r:id="rId5"/>
              </a:rPr>
              <a:t>link</a:t>
            </a:r>
            <a:r>
              <a:rPr lang="en-GB" sz="1600" dirty="0" smtClean="0">
                <a:solidFill>
                  <a:schemeClr val="tx1"/>
                </a:solidFill>
                <a:latin typeface="Arial" pitchFamily="34" charset="0"/>
                <a:ea typeface="MS PGothic" pitchFamily="34" charset="-128"/>
                <a:cs typeface="Arial" pitchFamily="34" charset="0"/>
              </a:rPr>
              <a:t>]</a:t>
            </a:r>
            <a:endParaRPr lang="en-GB" sz="1600" dirty="0">
              <a:solidFill>
                <a:schemeClr val="tx1"/>
              </a:solidFill>
              <a:latin typeface="Arial" pitchFamily="34" charset="0"/>
              <a:ea typeface="MS PGothic" pitchFamily="34" charset="-128"/>
              <a:cs typeface="Arial" pitchFamily="34" charset="0"/>
            </a:endParaRPr>
          </a:p>
          <a:p>
            <a:pPr marL="360363" indent="-360363">
              <a:spcAft>
                <a:spcPts val="500"/>
              </a:spcAft>
              <a:buClr>
                <a:schemeClr val="accent6"/>
              </a:buClr>
              <a:buFont typeface="Wingdings" panose="05000000000000000000" pitchFamily="2" charset="2"/>
              <a:buChar char="§"/>
            </a:pPr>
            <a:r>
              <a:rPr lang="en-US" sz="1600" dirty="0">
                <a:solidFill>
                  <a:schemeClr val="tx1"/>
                </a:solidFill>
                <a:latin typeface="Arial" pitchFamily="34" charset="0"/>
                <a:ea typeface="MS PGothic" pitchFamily="34" charset="-128"/>
                <a:cs typeface="Arial" pitchFamily="34" charset="0"/>
              </a:rPr>
              <a:t>Margin requirements for non-centrally cleared derivatives – final document, issued by </a:t>
            </a:r>
            <a:r>
              <a:rPr lang="en-US" sz="1600" dirty="0" err="1">
                <a:solidFill>
                  <a:schemeClr val="tx1"/>
                </a:solidFill>
                <a:latin typeface="Arial" pitchFamily="34" charset="0"/>
                <a:ea typeface="MS PGothic" pitchFamily="34" charset="-128"/>
                <a:cs typeface="Arial" pitchFamily="34" charset="0"/>
              </a:rPr>
              <a:t>BCBS</a:t>
            </a:r>
            <a:r>
              <a:rPr lang="en-US" sz="1600" dirty="0">
                <a:solidFill>
                  <a:schemeClr val="tx1"/>
                </a:solidFill>
                <a:latin typeface="Arial" pitchFamily="34" charset="0"/>
                <a:ea typeface="MS PGothic" pitchFamily="34" charset="-128"/>
                <a:cs typeface="Arial" pitchFamily="34" charset="0"/>
              </a:rPr>
              <a:t> and IOSCO on </a:t>
            </a:r>
            <a:r>
              <a:rPr lang="en-US" sz="1600" dirty="0" smtClean="0">
                <a:solidFill>
                  <a:schemeClr val="tx1"/>
                </a:solidFill>
                <a:latin typeface="Arial" pitchFamily="34" charset="0"/>
                <a:ea typeface="MS PGothic" pitchFamily="34" charset="-128"/>
                <a:cs typeface="Arial" pitchFamily="34" charset="0"/>
              </a:rPr>
              <a:t>March 2015 [</a:t>
            </a:r>
            <a:r>
              <a:rPr lang="en-US" sz="1600" dirty="0" smtClean="0">
                <a:solidFill>
                  <a:schemeClr val="tx1"/>
                </a:solidFill>
                <a:latin typeface="Arial" pitchFamily="34" charset="0"/>
                <a:ea typeface="MS PGothic" pitchFamily="34" charset="-128"/>
                <a:cs typeface="Arial" pitchFamily="34" charset="0"/>
                <a:hlinkClick r:id="rId6"/>
              </a:rPr>
              <a:t>link</a:t>
            </a:r>
            <a:r>
              <a:rPr lang="en-US" sz="1600" dirty="0" smtClean="0">
                <a:solidFill>
                  <a:schemeClr val="tx1"/>
                </a:solidFill>
                <a:latin typeface="Arial" pitchFamily="34" charset="0"/>
                <a:ea typeface="MS PGothic" pitchFamily="34" charset="-128"/>
                <a:cs typeface="Arial" pitchFamily="34" charset="0"/>
              </a:rPr>
              <a:t>]</a:t>
            </a:r>
            <a:endParaRPr lang="en-GB" sz="1600" dirty="0">
              <a:solidFill>
                <a:schemeClr val="tx1"/>
              </a:solidFill>
              <a:latin typeface="Arial" pitchFamily="34" charset="0"/>
              <a:ea typeface="MS PGothic" pitchFamily="34" charset="-128"/>
              <a:cs typeface="Arial" pitchFamily="34" charset="0"/>
            </a:endParaRPr>
          </a:p>
          <a:p>
            <a:pPr marL="360363" indent="-360363">
              <a:spcAft>
                <a:spcPts val="500"/>
              </a:spcAft>
              <a:buClr>
                <a:schemeClr val="accent6"/>
              </a:buClr>
              <a:buFont typeface="Wingdings" panose="05000000000000000000" pitchFamily="2" charset="2"/>
              <a:buChar char="§"/>
            </a:pPr>
            <a:r>
              <a:rPr lang="en-GB" sz="1600" dirty="0" smtClean="0">
                <a:solidFill>
                  <a:schemeClr val="tx1"/>
                </a:solidFill>
                <a:latin typeface="Arial" pitchFamily="34" charset="0"/>
                <a:ea typeface="MS PGothic" pitchFamily="34" charset="-128"/>
                <a:cs typeface="Arial" pitchFamily="34" charset="0"/>
              </a:rPr>
              <a:t>Supervisory </a:t>
            </a:r>
            <a:r>
              <a:rPr lang="en-GB" sz="1600" dirty="0">
                <a:solidFill>
                  <a:schemeClr val="tx1"/>
                </a:solidFill>
                <a:latin typeface="Arial" pitchFamily="34" charset="0"/>
                <a:ea typeface="MS PGothic" pitchFamily="34" charset="-128"/>
                <a:cs typeface="Arial" pitchFamily="34" charset="0"/>
              </a:rPr>
              <a:t>guidance for managing risks associated with the settlement of foreign exchange </a:t>
            </a:r>
            <a:r>
              <a:rPr lang="en-GB" sz="1600" dirty="0" smtClean="0">
                <a:solidFill>
                  <a:schemeClr val="tx1"/>
                </a:solidFill>
                <a:latin typeface="Arial" pitchFamily="34" charset="0"/>
                <a:ea typeface="MS PGothic" pitchFamily="34" charset="-128"/>
                <a:cs typeface="Arial" pitchFamily="34" charset="0"/>
              </a:rPr>
              <a:t>transactions, </a:t>
            </a:r>
            <a:r>
              <a:rPr lang="en-US" sz="1600" dirty="0">
                <a:solidFill>
                  <a:schemeClr val="tx1"/>
                </a:solidFill>
                <a:latin typeface="Arial" pitchFamily="34" charset="0"/>
                <a:ea typeface="MS PGothic" pitchFamily="34" charset="-128"/>
                <a:cs typeface="Arial" pitchFamily="34" charset="0"/>
              </a:rPr>
              <a:t>issued by </a:t>
            </a:r>
            <a:r>
              <a:rPr lang="en-US" sz="1600" dirty="0" err="1">
                <a:solidFill>
                  <a:schemeClr val="tx1"/>
                </a:solidFill>
                <a:latin typeface="Arial" pitchFamily="34" charset="0"/>
                <a:ea typeface="MS PGothic" pitchFamily="34" charset="-128"/>
                <a:cs typeface="Arial" pitchFamily="34" charset="0"/>
              </a:rPr>
              <a:t>BCBS</a:t>
            </a:r>
            <a:r>
              <a:rPr lang="en-US" sz="1600" dirty="0">
                <a:solidFill>
                  <a:schemeClr val="tx1"/>
                </a:solidFill>
                <a:latin typeface="Arial" pitchFamily="34" charset="0"/>
                <a:ea typeface="MS PGothic" pitchFamily="34" charset="-128"/>
                <a:cs typeface="Arial" pitchFamily="34" charset="0"/>
              </a:rPr>
              <a:t> </a:t>
            </a:r>
            <a:r>
              <a:rPr lang="en-US" sz="1600" dirty="0" smtClean="0">
                <a:solidFill>
                  <a:schemeClr val="tx1"/>
                </a:solidFill>
                <a:latin typeface="Arial" pitchFamily="34" charset="0"/>
                <a:ea typeface="MS PGothic" pitchFamily="34" charset="-128"/>
                <a:cs typeface="Arial" pitchFamily="34" charset="0"/>
              </a:rPr>
              <a:t>on February 2013 [</a:t>
            </a:r>
            <a:r>
              <a:rPr lang="en-US" sz="1600" dirty="0" smtClean="0">
                <a:solidFill>
                  <a:schemeClr val="tx1"/>
                </a:solidFill>
                <a:latin typeface="Arial" pitchFamily="34" charset="0"/>
                <a:ea typeface="MS PGothic" pitchFamily="34" charset="-128"/>
                <a:cs typeface="Arial" pitchFamily="34" charset="0"/>
                <a:hlinkClick r:id="rId7"/>
              </a:rPr>
              <a:t>link</a:t>
            </a:r>
            <a:r>
              <a:rPr lang="en-US" sz="1600" dirty="0" smtClean="0">
                <a:solidFill>
                  <a:schemeClr val="tx1"/>
                </a:solidFill>
                <a:latin typeface="Arial" pitchFamily="34" charset="0"/>
                <a:ea typeface="MS PGothic" pitchFamily="34" charset="-128"/>
                <a:cs typeface="Arial" pitchFamily="34" charset="0"/>
              </a:rPr>
              <a:t>]</a:t>
            </a:r>
            <a:endParaRPr lang="en-GB" sz="16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28</a:t>
            </a:fld>
            <a:endParaRPr lang="en-US"/>
          </a:p>
        </p:txBody>
      </p:sp>
    </p:spTree>
    <p:extLst>
      <p:ext uri="{BB962C8B-B14F-4D97-AF65-F5344CB8AC3E}">
        <p14:creationId xmlns:p14="http://schemas.microsoft.com/office/powerpoint/2010/main" val="3890537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a:xfrm>
            <a:off x="449263" y="1012932"/>
            <a:ext cx="7724066" cy="5008040"/>
          </a:xfrm>
        </p:spPr>
        <p:txBody>
          <a:bodyPr>
            <a:normAutofit/>
          </a:bodyPr>
          <a:lstStyle/>
          <a:p>
            <a:pPr marL="358775" indent="-358775" defTabSz="914400">
              <a:lnSpc>
                <a:spcPct val="150000"/>
              </a:lnSpc>
              <a:spcBef>
                <a:spcPct val="0"/>
              </a:spcBef>
              <a:buClr>
                <a:schemeClr val="accent6">
                  <a:lumMod val="75000"/>
                </a:schemeClr>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The scope of these draft RTS Regulation covers banks, investment firms, insurance </a:t>
            </a:r>
            <a:r>
              <a:rPr lang="en-GB" sz="1600" dirty="0">
                <a:solidFill>
                  <a:schemeClr val="tx1"/>
                </a:solidFill>
                <a:latin typeface="Arial" pitchFamily="34" charset="0"/>
                <a:ea typeface="MS PGothic" pitchFamily="34" charset="-128"/>
                <a:cs typeface="Arial" pitchFamily="34" charset="0"/>
              </a:rPr>
              <a:t>companies , alternative investment fund managers </a:t>
            </a:r>
            <a:r>
              <a:rPr lang="en-GB" sz="1600" dirty="0" smtClean="0">
                <a:solidFill>
                  <a:schemeClr val="tx1"/>
                </a:solidFill>
                <a:latin typeface="Arial" pitchFamily="34" charset="0"/>
                <a:ea typeface="MS PGothic" pitchFamily="34" charset="-128"/>
                <a:cs typeface="Arial" pitchFamily="34" charset="0"/>
              </a:rPr>
              <a:t>and non-financial counterparties that are considered systemically important (i.e. above the clearing threshold)</a:t>
            </a:r>
          </a:p>
          <a:p>
            <a:pPr marL="358775" indent="-358775" defTabSz="914400">
              <a:lnSpc>
                <a:spcPct val="150000"/>
              </a:lnSpc>
              <a:spcBef>
                <a:spcPct val="0"/>
              </a:spcBef>
              <a:buClr>
                <a:schemeClr val="accent6">
                  <a:lumMod val="75000"/>
                </a:schemeClr>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For this reason, the Legislators mandated the ESAs to work together developing a joint draft RTS</a:t>
            </a:r>
          </a:p>
          <a:p>
            <a:pPr marL="358775" indent="-358775" defTabSz="914400">
              <a:lnSpc>
                <a:spcPct val="150000"/>
              </a:lnSpc>
              <a:spcBef>
                <a:spcPct val="0"/>
              </a:spcBef>
              <a:buClr>
                <a:schemeClr val="accent6">
                  <a:lumMod val="75000"/>
                </a:schemeClr>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In the broader effort of the derivatives reform, the EMIR and these draft RTS </a:t>
            </a:r>
            <a:r>
              <a:rPr lang="en-GB" sz="1600" dirty="0">
                <a:solidFill>
                  <a:schemeClr val="tx1"/>
                </a:solidFill>
                <a:latin typeface="Arial" pitchFamily="34" charset="0"/>
                <a:ea typeface="MS PGothic" pitchFamily="34" charset="-128"/>
                <a:cs typeface="Arial" pitchFamily="34" charset="0"/>
              </a:rPr>
              <a:t>implement </a:t>
            </a:r>
            <a:r>
              <a:rPr lang="en-GB" sz="1600" dirty="0" smtClean="0">
                <a:solidFill>
                  <a:schemeClr val="tx1"/>
                </a:solidFill>
                <a:latin typeface="Arial" pitchFamily="34" charset="0"/>
                <a:ea typeface="MS PGothic" pitchFamily="34" charset="-128"/>
                <a:cs typeface="Arial" pitchFamily="34" charset="0"/>
              </a:rPr>
              <a:t>the international agreed principles (</a:t>
            </a:r>
            <a:r>
              <a:rPr lang="en-US" sz="1600" dirty="0" err="1" smtClean="0">
                <a:solidFill>
                  <a:schemeClr val="tx1"/>
                </a:solidFill>
                <a:latin typeface="Arial" pitchFamily="34" charset="0"/>
                <a:ea typeface="MS PGothic" pitchFamily="34" charset="-128"/>
                <a:cs typeface="Arial" pitchFamily="34" charset="0"/>
              </a:rPr>
              <a:t>BCBS</a:t>
            </a:r>
            <a:r>
              <a:rPr lang="en-US" sz="1600" dirty="0" smtClean="0">
                <a:solidFill>
                  <a:schemeClr val="tx1"/>
                </a:solidFill>
                <a:latin typeface="Arial" pitchFamily="34" charset="0"/>
                <a:ea typeface="MS PGothic" pitchFamily="34" charset="-128"/>
                <a:cs typeface="Arial" pitchFamily="34" charset="0"/>
              </a:rPr>
              <a:t>-IOSCO framework) </a:t>
            </a:r>
            <a:r>
              <a:rPr lang="en-GB" sz="1600" dirty="0">
                <a:solidFill>
                  <a:schemeClr val="tx1"/>
                </a:solidFill>
                <a:latin typeface="Arial" pitchFamily="34" charset="0"/>
                <a:ea typeface="MS PGothic" pitchFamily="34" charset="-128"/>
                <a:cs typeface="Arial" pitchFamily="34" charset="0"/>
              </a:rPr>
              <a:t>in the European </a:t>
            </a:r>
            <a:r>
              <a:rPr lang="en-GB" sz="1600" dirty="0" smtClean="0">
                <a:solidFill>
                  <a:schemeClr val="tx1"/>
                </a:solidFill>
                <a:latin typeface="Arial" pitchFamily="34" charset="0"/>
                <a:ea typeface="MS PGothic" pitchFamily="34" charset="-128"/>
                <a:cs typeface="Arial" pitchFamily="34" charset="0"/>
              </a:rPr>
              <a:t>Union. These principles </a:t>
            </a:r>
            <a:r>
              <a:rPr lang="en-US" sz="1600" dirty="0" smtClean="0">
                <a:solidFill>
                  <a:schemeClr val="tx1"/>
                </a:solidFill>
                <a:latin typeface="Arial" pitchFamily="34" charset="0"/>
                <a:ea typeface="MS PGothic" pitchFamily="34" charset="-128"/>
                <a:cs typeface="Arial" pitchFamily="34" charset="0"/>
              </a:rPr>
              <a:t>were issued </a:t>
            </a:r>
            <a:r>
              <a:rPr lang="en-US" sz="1600" dirty="0">
                <a:solidFill>
                  <a:schemeClr val="tx1"/>
                </a:solidFill>
                <a:latin typeface="Arial" pitchFamily="34" charset="0"/>
                <a:ea typeface="MS PGothic" pitchFamily="34" charset="-128"/>
                <a:cs typeface="Arial" pitchFamily="34" charset="0"/>
              </a:rPr>
              <a:t>on September </a:t>
            </a:r>
            <a:r>
              <a:rPr lang="en-US" sz="1600" dirty="0" smtClean="0">
                <a:solidFill>
                  <a:schemeClr val="tx1"/>
                </a:solidFill>
                <a:latin typeface="Arial" pitchFamily="34" charset="0"/>
                <a:ea typeface="MS PGothic" pitchFamily="34" charset="-128"/>
                <a:cs typeface="Arial" pitchFamily="34" charset="0"/>
              </a:rPr>
              <a:t>2013, and reviewed in March 2015</a:t>
            </a:r>
            <a:endParaRPr lang="en-GB" sz="1600" dirty="0" smtClean="0">
              <a:solidFill>
                <a:srgbClr val="FF0000"/>
              </a:solidFill>
              <a:latin typeface="Arial" pitchFamily="34" charset="0"/>
              <a:ea typeface="MS PGothic" pitchFamily="34" charset="-128"/>
              <a:cs typeface="Arial" pitchFamily="34" charset="0"/>
            </a:endParaRPr>
          </a:p>
          <a:p>
            <a:pPr marL="358775" indent="-358775" defTabSz="914400">
              <a:lnSpc>
                <a:spcPct val="150000"/>
              </a:lnSpc>
              <a:spcBef>
                <a:spcPct val="0"/>
              </a:spcBef>
              <a:buClr>
                <a:schemeClr val="accent6">
                  <a:lumMod val="75000"/>
                </a:schemeClr>
              </a:buClr>
              <a:buFont typeface="Wingdings" panose="05000000000000000000" pitchFamily="2" charset="2"/>
              <a:buChar char="q"/>
            </a:pPr>
            <a:r>
              <a:rPr lang="en-US" sz="1600" dirty="0" smtClean="0">
                <a:solidFill>
                  <a:schemeClr val="tx1"/>
                </a:solidFill>
                <a:latin typeface="Arial" pitchFamily="34" charset="0"/>
                <a:ea typeface="MS PGothic" pitchFamily="34" charset="-128"/>
                <a:cs typeface="Arial" pitchFamily="34" charset="0"/>
              </a:rPr>
              <a:t>These draft RTS further specify aspects, requirements and processes that the </a:t>
            </a:r>
            <a:r>
              <a:rPr lang="en-US" sz="1600" dirty="0" err="1">
                <a:solidFill>
                  <a:schemeClr val="tx1"/>
                </a:solidFill>
                <a:latin typeface="Arial" pitchFamily="34" charset="0"/>
                <a:ea typeface="MS PGothic" pitchFamily="34" charset="-128"/>
                <a:cs typeface="Arial" pitchFamily="34" charset="0"/>
              </a:rPr>
              <a:t>BCBS</a:t>
            </a:r>
            <a:r>
              <a:rPr lang="en-US" sz="1600" dirty="0">
                <a:solidFill>
                  <a:schemeClr val="tx1"/>
                </a:solidFill>
                <a:latin typeface="Arial" pitchFamily="34" charset="0"/>
                <a:ea typeface="MS PGothic" pitchFamily="34" charset="-128"/>
                <a:cs typeface="Arial" pitchFamily="34" charset="0"/>
              </a:rPr>
              <a:t>-IOSCO framework </a:t>
            </a:r>
            <a:r>
              <a:rPr lang="en-US" sz="1600" dirty="0" smtClean="0">
                <a:solidFill>
                  <a:schemeClr val="tx1"/>
                </a:solidFill>
                <a:latin typeface="Arial" pitchFamily="34" charset="0"/>
                <a:ea typeface="MS PGothic" pitchFamily="34" charset="-128"/>
                <a:cs typeface="Arial" pitchFamily="34" charset="0"/>
              </a:rPr>
              <a:t>left open to local implementation</a:t>
            </a:r>
            <a:endParaRPr lang="en-GB" sz="1600" dirty="0" smtClean="0">
              <a:solidFill>
                <a:schemeClr val="tx1"/>
              </a:solidFill>
              <a:latin typeface="Arial" pitchFamily="34" charset="0"/>
              <a:ea typeface="MS PGothic" pitchFamily="34" charset="-128"/>
              <a:cs typeface="Arial" pitchFamily="34" charset="0"/>
            </a:endParaRPr>
          </a:p>
        </p:txBody>
      </p:sp>
      <p:sp>
        <p:nvSpPr>
          <p:cNvPr id="5" name="Slide Number Placeholder 4"/>
          <p:cNvSpPr>
            <a:spLocks noGrp="1"/>
          </p:cNvSpPr>
          <p:nvPr>
            <p:ph type="sldNum" sz="quarter" idx="12"/>
          </p:nvPr>
        </p:nvSpPr>
        <p:spPr/>
        <p:txBody>
          <a:bodyPr/>
          <a:lstStyle/>
          <a:p>
            <a:fld id="{03930D90-B5AE-694C-AF4D-B5392C99196C}" type="slidenum">
              <a:rPr lang="en-US" smtClean="0"/>
              <a:pPr/>
              <a:t>3</a:t>
            </a:fld>
            <a:endParaRPr lang="en-US" dirty="0"/>
          </a:p>
        </p:txBody>
      </p:sp>
    </p:spTree>
    <p:extLst>
      <p:ext uri="{BB962C8B-B14F-4D97-AF65-F5344CB8AC3E}">
        <p14:creationId xmlns:p14="http://schemas.microsoft.com/office/powerpoint/2010/main" val="2659757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International and legal framework</a:t>
            </a:r>
            <a:br>
              <a:rPr lang="en-GB" dirty="0"/>
            </a:br>
            <a:endParaRPr lang="en-GB" dirty="0"/>
          </a:p>
        </p:txBody>
      </p:sp>
      <p:sp>
        <p:nvSpPr>
          <p:cNvPr id="3" name="Content Placeholder 2"/>
          <p:cNvSpPr>
            <a:spLocks noGrp="1"/>
          </p:cNvSpPr>
          <p:nvPr>
            <p:ph idx="1"/>
          </p:nvPr>
        </p:nvSpPr>
        <p:spPr>
          <a:xfrm>
            <a:off x="449263" y="1012932"/>
            <a:ext cx="7112122" cy="3552034"/>
          </a:xfrm>
        </p:spPr>
        <p:txBody>
          <a:bodyPr>
            <a:normAutofit/>
          </a:bodyPr>
          <a:lstStyle/>
          <a:p>
            <a:pPr marL="0" indent="0" defTabSz="914400">
              <a:lnSpc>
                <a:spcPct val="150000"/>
              </a:lnSpc>
              <a:spcBef>
                <a:spcPct val="0"/>
              </a:spcBef>
              <a:buClr>
                <a:schemeClr val="accent6">
                  <a:lumMod val="75000"/>
                </a:schemeClr>
              </a:buClr>
              <a:buNone/>
            </a:pPr>
            <a:r>
              <a:rPr lang="en-GB" sz="1600" dirty="0" smtClean="0">
                <a:solidFill>
                  <a:schemeClr val="tx1"/>
                </a:solidFill>
                <a:latin typeface="Arial" pitchFamily="34" charset="0"/>
                <a:ea typeface="MS PGothic" pitchFamily="34" charset="-128"/>
                <a:cs typeface="Arial" pitchFamily="34" charset="0"/>
              </a:rPr>
              <a:t>The two main references:</a:t>
            </a:r>
          </a:p>
          <a:p>
            <a:pPr marL="0" indent="0" defTabSz="914400">
              <a:lnSpc>
                <a:spcPct val="150000"/>
              </a:lnSpc>
              <a:spcBef>
                <a:spcPct val="0"/>
              </a:spcBef>
              <a:buClr>
                <a:schemeClr val="accent6">
                  <a:lumMod val="75000"/>
                </a:schemeClr>
              </a:buClr>
              <a:buNone/>
            </a:pPr>
            <a:endParaRPr lang="en-GB" sz="1600" dirty="0" smtClean="0">
              <a:solidFill>
                <a:schemeClr val="tx1"/>
              </a:solidFill>
              <a:latin typeface="Arial" pitchFamily="34" charset="0"/>
              <a:ea typeface="MS PGothic" pitchFamily="34" charset="-128"/>
              <a:cs typeface="Arial" pitchFamily="34" charset="0"/>
            </a:endParaRPr>
          </a:p>
          <a:p>
            <a:pPr marL="358775" indent="-358775" defTabSz="914400">
              <a:lnSpc>
                <a:spcPct val="150000"/>
              </a:lnSpc>
              <a:spcBef>
                <a:spcPct val="0"/>
              </a:spcBef>
              <a:buClr>
                <a:schemeClr val="accent6">
                  <a:lumMod val="75000"/>
                </a:schemeClr>
              </a:buClr>
              <a:buFont typeface="Wingdings" panose="05000000000000000000" pitchFamily="2" charset="2"/>
              <a:buChar char="q"/>
            </a:pPr>
            <a:r>
              <a:rPr lang="en-GB" sz="1600" dirty="0" smtClean="0">
                <a:solidFill>
                  <a:schemeClr val="tx1"/>
                </a:solidFill>
                <a:latin typeface="Arial" pitchFamily="34" charset="0"/>
                <a:ea typeface="MS PGothic" pitchFamily="34" charset="-128"/>
                <a:cs typeface="Arial" pitchFamily="34" charset="0"/>
              </a:rPr>
              <a:t>Regulation </a:t>
            </a:r>
            <a:r>
              <a:rPr lang="en-GB" sz="1600" dirty="0">
                <a:solidFill>
                  <a:schemeClr val="tx1"/>
                </a:solidFill>
                <a:latin typeface="Arial" pitchFamily="34" charset="0"/>
                <a:ea typeface="MS PGothic" pitchFamily="34" charset="-128"/>
                <a:cs typeface="Arial" pitchFamily="34" charset="0"/>
              </a:rPr>
              <a:t>(Eu) No 648/2012 of the European Parliament and of the Council of 4 July 2012 on OTC derivatives, central counterparties and trade repositories (EMIR</a:t>
            </a:r>
            <a:r>
              <a:rPr lang="en-GB" sz="1600" dirty="0" smtClean="0">
                <a:solidFill>
                  <a:schemeClr val="tx1"/>
                </a:solidFill>
                <a:latin typeface="Arial" pitchFamily="34" charset="0"/>
                <a:ea typeface="MS PGothic" pitchFamily="34" charset="-128"/>
                <a:cs typeface="Arial" pitchFamily="34" charset="0"/>
              </a:rPr>
              <a:t>)</a:t>
            </a:r>
          </a:p>
          <a:p>
            <a:pPr marL="358775" indent="-358775" defTabSz="914400">
              <a:lnSpc>
                <a:spcPct val="150000"/>
              </a:lnSpc>
              <a:spcBef>
                <a:spcPct val="0"/>
              </a:spcBef>
              <a:buClr>
                <a:schemeClr val="accent6">
                  <a:lumMod val="75000"/>
                </a:schemeClr>
              </a:buClr>
              <a:buFont typeface="Wingdings" panose="05000000000000000000" pitchFamily="2" charset="2"/>
              <a:buChar char="q"/>
            </a:pPr>
            <a:endParaRPr lang="en-GB" sz="1600" dirty="0" smtClean="0">
              <a:solidFill>
                <a:schemeClr val="tx1"/>
              </a:solidFill>
              <a:latin typeface="Arial" pitchFamily="34" charset="0"/>
              <a:ea typeface="MS PGothic" pitchFamily="34" charset="-128"/>
              <a:cs typeface="Arial" pitchFamily="34" charset="0"/>
            </a:endParaRPr>
          </a:p>
          <a:p>
            <a:pPr marL="358775" indent="-358775" defTabSz="914400">
              <a:lnSpc>
                <a:spcPct val="150000"/>
              </a:lnSpc>
              <a:spcBef>
                <a:spcPct val="0"/>
              </a:spcBef>
              <a:buClr>
                <a:schemeClr val="accent6">
                  <a:lumMod val="75000"/>
                </a:schemeClr>
              </a:buClr>
              <a:buFont typeface="Wingdings" panose="05000000000000000000" pitchFamily="2" charset="2"/>
              <a:buChar char="q"/>
            </a:pPr>
            <a:r>
              <a:rPr lang="en-US" sz="1600" dirty="0">
                <a:solidFill>
                  <a:schemeClr val="tx1"/>
                </a:solidFill>
                <a:latin typeface="Arial" pitchFamily="34" charset="0"/>
                <a:ea typeface="MS PGothic" pitchFamily="34" charset="-128"/>
                <a:cs typeface="Arial" pitchFamily="34" charset="0"/>
              </a:rPr>
              <a:t>Margin requirements for non-centrally cleared </a:t>
            </a:r>
            <a:r>
              <a:rPr lang="en-US" sz="1600" dirty="0" smtClean="0">
                <a:solidFill>
                  <a:schemeClr val="tx1"/>
                </a:solidFill>
                <a:latin typeface="Arial" pitchFamily="34" charset="0"/>
                <a:ea typeface="MS PGothic" pitchFamily="34" charset="-128"/>
                <a:cs typeface="Arial" pitchFamily="34" charset="0"/>
              </a:rPr>
              <a:t>derivatives, issued </a:t>
            </a:r>
            <a:r>
              <a:rPr lang="en-US" sz="1600" dirty="0">
                <a:solidFill>
                  <a:schemeClr val="tx1"/>
                </a:solidFill>
                <a:latin typeface="Arial" pitchFamily="34" charset="0"/>
                <a:ea typeface="MS PGothic" pitchFamily="34" charset="-128"/>
                <a:cs typeface="Arial" pitchFamily="34" charset="0"/>
              </a:rPr>
              <a:t>by BCBS and IOSCO on September </a:t>
            </a:r>
            <a:r>
              <a:rPr lang="en-US" sz="1600" dirty="0" smtClean="0">
                <a:solidFill>
                  <a:schemeClr val="tx1"/>
                </a:solidFill>
                <a:latin typeface="Arial" pitchFamily="34" charset="0"/>
                <a:ea typeface="MS PGothic" pitchFamily="34" charset="-128"/>
                <a:cs typeface="Arial" pitchFamily="34" charset="0"/>
              </a:rPr>
              <a:t>2013 and reviewed on March 2015</a:t>
            </a:r>
            <a:endParaRPr lang="en-GB" sz="1600" dirty="0" smtClean="0">
              <a:solidFill>
                <a:schemeClr val="tx1"/>
              </a:solidFill>
              <a:latin typeface="Arial" pitchFamily="34" charset="0"/>
              <a:ea typeface="MS PGothic" pitchFamily="34" charset="-128"/>
              <a:cs typeface="Arial" pitchFamily="34" charset="0"/>
            </a:endParaRPr>
          </a:p>
        </p:txBody>
      </p:sp>
      <p:sp>
        <p:nvSpPr>
          <p:cNvPr id="5" name="Slide Number Placeholder 4"/>
          <p:cNvSpPr>
            <a:spLocks noGrp="1"/>
          </p:cNvSpPr>
          <p:nvPr>
            <p:ph type="sldNum" sz="quarter" idx="12"/>
          </p:nvPr>
        </p:nvSpPr>
        <p:spPr/>
        <p:txBody>
          <a:bodyPr/>
          <a:lstStyle/>
          <a:p>
            <a:fld id="{03930D90-B5AE-694C-AF4D-B5392C99196C}" type="slidenum">
              <a:rPr lang="en-US" smtClean="0"/>
              <a:pPr/>
              <a:t>4</a:t>
            </a:fld>
            <a:endParaRPr lang="en-US" dirty="0"/>
          </a:p>
        </p:txBody>
      </p:sp>
    </p:spTree>
    <p:extLst>
      <p:ext uri="{BB962C8B-B14F-4D97-AF65-F5344CB8AC3E}">
        <p14:creationId xmlns:p14="http://schemas.microsoft.com/office/powerpoint/2010/main" val="15663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Next steps</a:t>
            </a:r>
            <a:endParaRPr lang="en-US" dirty="0"/>
          </a:p>
        </p:txBody>
      </p:sp>
      <p:sp>
        <p:nvSpPr>
          <p:cNvPr id="6" name="Slide Number Placeholder 5"/>
          <p:cNvSpPr>
            <a:spLocks noGrp="1"/>
          </p:cNvSpPr>
          <p:nvPr>
            <p:ph type="sldNum" sz="quarter" idx="12"/>
          </p:nvPr>
        </p:nvSpPr>
        <p:spPr/>
        <p:txBody>
          <a:bodyPr/>
          <a:lstStyle/>
          <a:p>
            <a:fld id="{03930D90-B5AE-694C-AF4D-B5392C99196C}" type="slidenum">
              <a:rPr lang="en-US" smtClean="0"/>
              <a:pPr/>
              <a:t>5</a:t>
            </a:fld>
            <a:endParaRPr lang="en-US"/>
          </a:p>
        </p:txBody>
      </p:sp>
      <p:sp>
        <p:nvSpPr>
          <p:cNvPr id="4" name="TextBox 3"/>
          <p:cNvSpPr txBox="1"/>
          <p:nvPr/>
        </p:nvSpPr>
        <p:spPr>
          <a:xfrm>
            <a:off x="449262" y="634438"/>
            <a:ext cx="7843233" cy="5355312"/>
          </a:xfrm>
          <a:prstGeom prst="rect">
            <a:avLst/>
          </a:prstGeom>
          <a:noFill/>
        </p:spPr>
        <p:txBody>
          <a:bodyPr wrap="square" rtlCol="0">
            <a:spAutoFit/>
          </a:bodyPr>
          <a:lstStyle/>
          <a:p>
            <a:pPr marL="450850" indent="-450850">
              <a:lnSpc>
                <a:spcPct val="150000"/>
              </a:lnSpc>
              <a:buClr>
                <a:schemeClr val="accent6">
                  <a:lumMod val="75000"/>
                </a:schemeClr>
              </a:buClr>
              <a:buFont typeface="Wingdings" panose="05000000000000000000" pitchFamily="2" charset="2"/>
              <a:buChar char="q"/>
            </a:pPr>
            <a:r>
              <a:rPr lang="en-GB" dirty="0" smtClean="0"/>
              <a:t>10 </a:t>
            </a:r>
            <a:r>
              <a:rPr lang="en-GB"/>
              <a:t>July </a:t>
            </a:r>
            <a:r>
              <a:rPr lang="en-GB" smtClean="0"/>
              <a:t>2015</a:t>
            </a:r>
            <a:r>
              <a:rPr lang="en-GB" dirty="0" smtClean="0"/>
              <a:t>				End </a:t>
            </a:r>
            <a:r>
              <a:rPr lang="en-GB" dirty="0"/>
              <a:t>of </a:t>
            </a:r>
            <a:r>
              <a:rPr lang="en-GB" dirty="0" smtClean="0"/>
              <a:t>second consultation</a:t>
            </a:r>
          </a:p>
          <a:p>
            <a:pPr marL="450850" indent="-450850">
              <a:lnSpc>
                <a:spcPct val="150000"/>
              </a:lnSpc>
              <a:buClr>
                <a:schemeClr val="accent6">
                  <a:lumMod val="75000"/>
                </a:schemeClr>
              </a:buClr>
              <a:buFont typeface="Wingdings" panose="05000000000000000000" pitchFamily="2" charset="2"/>
              <a:buChar char="q"/>
            </a:pPr>
            <a:endParaRPr lang="en-GB" dirty="0" smtClean="0"/>
          </a:p>
          <a:p>
            <a:pPr marL="450850" indent="-450850">
              <a:buClr>
                <a:schemeClr val="accent6">
                  <a:lumMod val="75000"/>
                </a:schemeClr>
              </a:buClr>
              <a:buFont typeface="Wingdings" panose="05000000000000000000" pitchFamily="2" charset="2"/>
              <a:buChar char="q"/>
            </a:pPr>
            <a:r>
              <a:rPr lang="en-GB" dirty="0" smtClean="0"/>
              <a:t>September/October</a:t>
            </a:r>
            <a:r>
              <a:rPr lang="en-GB" dirty="0"/>
              <a:t>	</a:t>
            </a:r>
            <a:r>
              <a:rPr lang="en-GB" dirty="0" smtClean="0"/>
              <a:t>	ESAs </a:t>
            </a:r>
            <a:r>
              <a:rPr lang="en-GB" dirty="0"/>
              <a:t>to submit the final draft RTS to </a:t>
            </a:r>
            <a:r>
              <a:rPr lang="en-GB" dirty="0" smtClean="0"/>
              <a:t>								the	European Commission </a:t>
            </a:r>
            <a:r>
              <a:rPr lang="en-GB" dirty="0"/>
              <a:t>(expected</a:t>
            </a:r>
            <a:r>
              <a:rPr lang="en-GB" dirty="0" smtClean="0"/>
              <a:t>)</a:t>
            </a:r>
          </a:p>
          <a:p>
            <a:pPr marL="450850" indent="-450850">
              <a:buClr>
                <a:schemeClr val="accent6">
                  <a:lumMod val="75000"/>
                </a:schemeClr>
              </a:buClr>
              <a:buFont typeface="Wingdings" panose="05000000000000000000" pitchFamily="2" charset="2"/>
              <a:buChar char="q"/>
            </a:pPr>
            <a:endParaRPr lang="en-GB" dirty="0"/>
          </a:p>
          <a:p>
            <a:pPr marL="450850" indent="-450850">
              <a:buClr>
                <a:schemeClr val="accent6">
                  <a:lumMod val="75000"/>
                </a:schemeClr>
              </a:buClr>
              <a:buFont typeface="Wingdings" panose="05000000000000000000" pitchFamily="2" charset="2"/>
              <a:buChar char="q"/>
              <a:tabLst>
                <a:tab pos="450850" algn="l"/>
              </a:tabLst>
            </a:pPr>
            <a:r>
              <a:rPr lang="en-GB" dirty="0" smtClean="0"/>
              <a:t>Immediately				Application </a:t>
            </a:r>
            <a:r>
              <a:rPr lang="en-GB" dirty="0"/>
              <a:t>of the provisions related to </a:t>
            </a:r>
            <a:endParaRPr lang="en-GB" dirty="0" smtClean="0"/>
          </a:p>
          <a:p>
            <a:pPr>
              <a:buClr>
                <a:schemeClr val="accent6">
                  <a:lumMod val="75000"/>
                </a:schemeClr>
              </a:buClr>
              <a:tabLst>
                <a:tab pos="450850" algn="l"/>
              </a:tabLst>
            </a:pPr>
            <a:r>
              <a:rPr lang="en-GB" dirty="0" smtClean="0"/>
              <a:t>	after publication 			intragroup </a:t>
            </a:r>
            <a:r>
              <a:rPr lang="en-GB" dirty="0"/>
              <a:t>exemptions </a:t>
            </a:r>
            <a:endParaRPr lang="en-GB" dirty="0" smtClean="0"/>
          </a:p>
          <a:p>
            <a:pPr>
              <a:buClr>
                <a:schemeClr val="accent6">
                  <a:lumMod val="75000"/>
                </a:schemeClr>
              </a:buClr>
              <a:tabLst>
                <a:tab pos="450850" algn="l"/>
              </a:tabLst>
            </a:pPr>
            <a:r>
              <a:rPr lang="en-GB" dirty="0"/>
              <a:t>	</a:t>
            </a:r>
            <a:r>
              <a:rPr lang="en-GB" dirty="0" smtClean="0"/>
              <a:t>in the Official Journal</a:t>
            </a:r>
          </a:p>
          <a:p>
            <a:pPr>
              <a:buClr>
                <a:schemeClr val="accent6">
                  <a:lumMod val="75000"/>
                </a:schemeClr>
              </a:buClr>
              <a:tabLst>
                <a:tab pos="450850" algn="l"/>
              </a:tabLst>
            </a:pPr>
            <a:r>
              <a:rPr lang="en-GB" dirty="0"/>
              <a:t>	</a:t>
            </a:r>
            <a:r>
              <a:rPr lang="en-GB" dirty="0" smtClean="0"/>
              <a:t>of </a:t>
            </a:r>
            <a:r>
              <a:rPr lang="en-GB" dirty="0"/>
              <a:t>the </a:t>
            </a:r>
            <a:r>
              <a:rPr lang="en-GB" dirty="0" smtClean="0"/>
              <a:t>EU</a:t>
            </a:r>
          </a:p>
          <a:p>
            <a:pPr>
              <a:buClr>
                <a:schemeClr val="accent6">
                  <a:lumMod val="75000"/>
                </a:schemeClr>
              </a:buClr>
              <a:tabLst>
                <a:tab pos="450850" algn="l"/>
              </a:tabLst>
            </a:pPr>
            <a:endParaRPr lang="en-GB" dirty="0" smtClean="0"/>
          </a:p>
          <a:p>
            <a:pPr marL="450850" indent="-450850">
              <a:buClr>
                <a:schemeClr val="accent6">
                  <a:lumMod val="75000"/>
                </a:schemeClr>
              </a:buClr>
              <a:buFont typeface="Wingdings" panose="05000000000000000000" pitchFamily="2" charset="2"/>
              <a:buChar char="q"/>
            </a:pPr>
            <a:r>
              <a:rPr lang="en-GB" dirty="0"/>
              <a:t>1 </a:t>
            </a:r>
            <a:r>
              <a:rPr lang="en-GB" dirty="0" smtClean="0"/>
              <a:t>September 2016 		Application </a:t>
            </a:r>
            <a:r>
              <a:rPr lang="en-GB" dirty="0"/>
              <a:t>of the </a:t>
            </a:r>
            <a:r>
              <a:rPr lang="en-GB" dirty="0" smtClean="0"/>
              <a:t>risk management 									procedures (including the requirement								to collect collateral) in the modalities set 								by these RTS</a:t>
            </a:r>
          </a:p>
          <a:p>
            <a:pPr marL="450850" indent="-450850">
              <a:buClr>
                <a:schemeClr val="accent6">
                  <a:lumMod val="75000"/>
                </a:schemeClr>
              </a:buClr>
              <a:buFont typeface="Wingdings" panose="05000000000000000000" pitchFamily="2" charset="2"/>
              <a:buChar char="q"/>
            </a:pPr>
            <a:endParaRPr lang="en-GB" dirty="0" smtClean="0"/>
          </a:p>
          <a:p>
            <a:pPr marL="450850" indent="-450850">
              <a:buClr>
                <a:schemeClr val="accent6">
                  <a:lumMod val="75000"/>
                </a:schemeClr>
              </a:buClr>
              <a:buFont typeface="Wingdings" panose="05000000000000000000" pitchFamily="2" charset="2"/>
              <a:buChar char="q"/>
            </a:pPr>
            <a:r>
              <a:rPr lang="en-GB" dirty="0" smtClean="0"/>
              <a:t>New phase-in			Phase-in of the requirements for VM 								and IM in line with the updated BCBS-								IOSCO framework</a:t>
            </a:r>
          </a:p>
        </p:txBody>
      </p:sp>
    </p:spTree>
    <p:extLst>
      <p:ext uri="{BB962C8B-B14F-4D97-AF65-F5344CB8AC3E}">
        <p14:creationId xmlns:p14="http://schemas.microsoft.com/office/powerpoint/2010/main" val="2688198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Structure of the draft RTS in the 2</a:t>
            </a:r>
            <a:r>
              <a:rPr lang="en-GB" baseline="30000" dirty="0" smtClean="0"/>
              <a:t>nd</a:t>
            </a:r>
            <a:r>
              <a:rPr lang="en-GB" dirty="0" smtClean="0"/>
              <a:t> consultation paper</a:t>
            </a:r>
            <a:endParaRPr lang="en-US" dirty="0"/>
          </a:p>
        </p:txBody>
      </p:sp>
      <p:sp>
        <p:nvSpPr>
          <p:cNvPr id="6" name="Slide Number Placeholder 5"/>
          <p:cNvSpPr>
            <a:spLocks noGrp="1"/>
          </p:cNvSpPr>
          <p:nvPr>
            <p:ph type="sldNum" sz="quarter" idx="12"/>
          </p:nvPr>
        </p:nvSpPr>
        <p:spPr/>
        <p:txBody>
          <a:bodyPr/>
          <a:lstStyle/>
          <a:p>
            <a:fld id="{03930D90-B5AE-694C-AF4D-B5392C99196C}" type="slidenum">
              <a:rPr lang="en-US" smtClean="0"/>
              <a:pPr/>
              <a:t>6</a:t>
            </a:fld>
            <a:endParaRPr lang="en-US" dirty="0"/>
          </a:p>
        </p:txBody>
      </p:sp>
      <p:sp>
        <p:nvSpPr>
          <p:cNvPr id="5" name="Rectangle 1"/>
          <p:cNvSpPr>
            <a:spLocks noChangeArrowheads="1"/>
          </p:cNvSpPr>
          <p:nvPr/>
        </p:nvSpPr>
        <p:spPr bwMode="auto">
          <a:xfrm>
            <a:off x="449263" y="1425514"/>
            <a:ext cx="8146096"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568950" algn="r"/>
              </a:tabLst>
              <a:defRPr>
                <a:solidFill>
                  <a:schemeClr val="tx1"/>
                </a:solidFill>
                <a:latin typeface="Arial" pitchFamily="34" charset="0"/>
                <a:cs typeface="Arial" pitchFamily="34" charset="0"/>
              </a:defRPr>
            </a:lvl1pPr>
            <a:lvl2pPr>
              <a:tabLst>
                <a:tab pos="5568950" algn="r"/>
              </a:tabLst>
              <a:defRPr>
                <a:solidFill>
                  <a:schemeClr val="tx1"/>
                </a:solidFill>
                <a:latin typeface="Arial" pitchFamily="34" charset="0"/>
                <a:cs typeface="Arial" pitchFamily="34" charset="0"/>
              </a:defRPr>
            </a:lvl2pPr>
            <a:lvl3pPr>
              <a:tabLst>
                <a:tab pos="5568950" algn="r"/>
              </a:tabLst>
              <a:defRPr>
                <a:solidFill>
                  <a:schemeClr val="tx1"/>
                </a:solidFill>
                <a:latin typeface="Arial" pitchFamily="34" charset="0"/>
                <a:cs typeface="Arial" pitchFamily="34" charset="0"/>
              </a:defRPr>
            </a:lvl3pPr>
            <a:lvl4pPr>
              <a:tabLst>
                <a:tab pos="5568950" algn="r"/>
              </a:tabLst>
              <a:defRPr>
                <a:solidFill>
                  <a:schemeClr val="tx1"/>
                </a:solidFill>
                <a:latin typeface="Arial" pitchFamily="34" charset="0"/>
                <a:cs typeface="Arial" pitchFamily="34" charset="0"/>
              </a:defRPr>
            </a:lvl4pPr>
            <a:lvl5pPr>
              <a:tabLst>
                <a:tab pos="5568950" algn="r"/>
              </a:tabLst>
              <a:defRPr>
                <a:solidFill>
                  <a:schemeClr val="tx1"/>
                </a:solidFill>
                <a:latin typeface="Arial" pitchFamily="34" charset="0"/>
                <a:cs typeface="Arial" pitchFamily="34" charset="0"/>
              </a:defRPr>
            </a:lvl5pPr>
            <a:lvl6pPr fontAlgn="base">
              <a:spcBef>
                <a:spcPct val="0"/>
              </a:spcBef>
              <a:spcAft>
                <a:spcPct val="0"/>
              </a:spcAft>
              <a:tabLst>
                <a:tab pos="5568950" algn="r"/>
              </a:tabLst>
              <a:defRPr>
                <a:solidFill>
                  <a:schemeClr val="tx1"/>
                </a:solidFill>
                <a:latin typeface="Arial" pitchFamily="34" charset="0"/>
                <a:cs typeface="Arial" pitchFamily="34" charset="0"/>
              </a:defRPr>
            </a:lvl6pPr>
            <a:lvl7pPr fontAlgn="base">
              <a:spcBef>
                <a:spcPct val="0"/>
              </a:spcBef>
              <a:spcAft>
                <a:spcPct val="0"/>
              </a:spcAft>
              <a:tabLst>
                <a:tab pos="5568950" algn="r"/>
              </a:tabLst>
              <a:defRPr>
                <a:solidFill>
                  <a:schemeClr val="tx1"/>
                </a:solidFill>
                <a:latin typeface="Arial" pitchFamily="34" charset="0"/>
                <a:cs typeface="Arial" pitchFamily="34" charset="0"/>
              </a:defRPr>
            </a:lvl7pPr>
            <a:lvl8pPr fontAlgn="base">
              <a:spcBef>
                <a:spcPct val="0"/>
              </a:spcBef>
              <a:spcAft>
                <a:spcPct val="0"/>
              </a:spcAft>
              <a:tabLst>
                <a:tab pos="5568950" algn="r"/>
              </a:tabLst>
              <a:defRPr>
                <a:solidFill>
                  <a:schemeClr val="tx1"/>
                </a:solidFill>
                <a:latin typeface="Arial" pitchFamily="34" charset="0"/>
                <a:cs typeface="Arial" pitchFamily="34" charset="0"/>
              </a:defRPr>
            </a:lvl8pPr>
            <a:lvl9pPr fontAlgn="base">
              <a:spcBef>
                <a:spcPct val="0"/>
              </a:spcBef>
              <a:spcAft>
                <a:spcPct val="0"/>
              </a:spcAft>
              <a:tabLst>
                <a:tab pos="5568950" algn="r"/>
              </a:tabLst>
              <a:defRPr>
                <a:solidFill>
                  <a:schemeClr val="tx1"/>
                </a:solidFill>
                <a:latin typeface="Arial" pitchFamily="34" charset="0"/>
                <a:cs typeface="Arial" pitchFamily="34" charset="0"/>
              </a:defRPr>
            </a:lvl9pPr>
          </a:lstStyle>
          <a:p>
            <a:pPr marL="358775" marR="0" lvl="0" indent="-358775" defTabSz="914400" eaLnBrk="1" latinLnBrk="0" hangingPunct="1">
              <a:lnSpc>
                <a:spcPct val="150000"/>
              </a:lnSpc>
              <a:buClr>
                <a:schemeClr val="accent6"/>
              </a:buClr>
              <a:buSzTx/>
              <a:buFont typeface="Wingdings" panose="05000000000000000000" pitchFamily="2" charset="2"/>
              <a:buChar char="q"/>
              <a:tabLst/>
            </a:pPr>
            <a:r>
              <a:rPr lang="en-US" altLang="en-US" dirty="0" smtClean="0">
                <a:ea typeface="MS PGothic" pitchFamily="34" charset="-128"/>
              </a:rPr>
              <a:t>Recitals</a:t>
            </a:r>
          </a:p>
          <a:p>
            <a:pPr marL="358775" marR="0" lvl="0" indent="-358775" defTabSz="914400" eaLnBrk="1" latinLnBrk="0" hangingPunct="1">
              <a:lnSpc>
                <a:spcPct val="150000"/>
              </a:lnSpc>
              <a:buClr>
                <a:schemeClr val="accent6"/>
              </a:buClr>
              <a:buSzTx/>
              <a:buFont typeface="Wingdings" panose="05000000000000000000" pitchFamily="2" charset="2"/>
              <a:buChar char="q"/>
              <a:tabLst/>
            </a:pPr>
            <a:r>
              <a:rPr lang="en-US" altLang="en-US" dirty="0" smtClean="0">
                <a:ea typeface="MS PGothic" pitchFamily="34" charset="-128"/>
              </a:rPr>
              <a:t>Chapter 1		Counterparties</a:t>
            </a:r>
            <a:r>
              <a:rPr lang="en-US" altLang="en-US" dirty="0">
                <a:ea typeface="MS PGothic" pitchFamily="34" charset="-128"/>
              </a:rPr>
              <a:t>’ risk management </a:t>
            </a:r>
            <a:r>
              <a:rPr lang="en-US" altLang="en-US" dirty="0" smtClean="0">
                <a:ea typeface="MS PGothic" pitchFamily="34" charset="-128"/>
              </a:rPr>
              <a:t>procedures</a:t>
            </a:r>
          </a:p>
          <a:p>
            <a:pPr marL="358775" marR="0" lvl="0" indent="-358775" defTabSz="914400" eaLnBrk="0" latinLnBrk="0" hangingPunct="0">
              <a:lnSpc>
                <a:spcPct val="150000"/>
              </a:lnSpc>
              <a:buClr>
                <a:schemeClr val="accent6"/>
              </a:buClr>
              <a:buSzTx/>
              <a:buFont typeface="Wingdings" panose="05000000000000000000" pitchFamily="2" charset="2"/>
              <a:buChar char="q"/>
              <a:tabLst/>
            </a:pPr>
            <a:r>
              <a:rPr lang="en-US" altLang="en-US" dirty="0" smtClean="0">
                <a:ea typeface="MS PGothic" pitchFamily="34" charset="-128"/>
              </a:rPr>
              <a:t>Chapter 2		</a:t>
            </a:r>
            <a:r>
              <a:rPr lang="en-GB" altLang="en-US" dirty="0" smtClean="0">
                <a:ea typeface="MS PGothic" pitchFamily="34" charset="-128"/>
              </a:rPr>
              <a:t>Procedures concerning the  exemptions for 				intragroup derivative contracts </a:t>
            </a:r>
          </a:p>
          <a:p>
            <a:pPr marL="358775" marR="0" lvl="0" indent="-358775" defTabSz="914400" eaLnBrk="0" latinLnBrk="0" hangingPunct="0">
              <a:lnSpc>
                <a:spcPct val="150000"/>
              </a:lnSpc>
              <a:buClr>
                <a:schemeClr val="accent6"/>
              </a:buClr>
              <a:buSzTx/>
              <a:buFont typeface="Wingdings" panose="05000000000000000000" pitchFamily="2" charset="2"/>
              <a:buChar char="q"/>
              <a:tabLst/>
            </a:pPr>
            <a:r>
              <a:rPr lang="en-US" altLang="en-US" dirty="0" smtClean="0">
                <a:ea typeface="MS PGothic" pitchFamily="34" charset="-128"/>
              </a:rPr>
              <a:t>Chapter 3</a:t>
            </a:r>
            <a:r>
              <a:rPr lang="en-US" altLang="en-US" dirty="0">
                <a:ea typeface="MS PGothic" pitchFamily="34" charset="-128"/>
              </a:rPr>
              <a:t>		</a:t>
            </a:r>
            <a:r>
              <a:rPr lang="en-US" altLang="en-US" dirty="0" smtClean="0">
                <a:ea typeface="MS PGothic" pitchFamily="34" charset="-128"/>
              </a:rPr>
              <a:t>Applicable criteria for applying					exemptions for intragroup derivative contracts </a:t>
            </a:r>
          </a:p>
          <a:p>
            <a:pPr marL="358775" marR="0" lvl="0" indent="-358775" defTabSz="914400" eaLnBrk="0" latinLnBrk="0" hangingPunct="0">
              <a:lnSpc>
                <a:spcPct val="150000"/>
              </a:lnSpc>
              <a:buClr>
                <a:schemeClr val="accent6"/>
              </a:buClr>
              <a:buSzTx/>
              <a:buFont typeface="Wingdings" panose="05000000000000000000" pitchFamily="2" charset="2"/>
              <a:buChar char="q"/>
              <a:tabLst/>
            </a:pPr>
            <a:r>
              <a:rPr lang="en-US" altLang="en-US" dirty="0" smtClean="0">
                <a:ea typeface="MS PGothic" pitchFamily="34" charset="-128"/>
              </a:rPr>
              <a:t>Chapter 4		Final provisions</a:t>
            </a:r>
          </a:p>
          <a:p>
            <a:pPr marL="358775" marR="0" lvl="0" indent="-358775" defTabSz="914400" eaLnBrk="0" latinLnBrk="0" hangingPunct="0">
              <a:lnSpc>
                <a:spcPct val="150000"/>
              </a:lnSpc>
              <a:buClr>
                <a:schemeClr val="accent6"/>
              </a:buClr>
              <a:buSzTx/>
              <a:buFont typeface="Wingdings" panose="05000000000000000000" pitchFamily="2" charset="2"/>
              <a:buChar char="q"/>
              <a:tabLst/>
            </a:pPr>
            <a:r>
              <a:rPr lang="en-US" altLang="en-US" dirty="0" smtClean="0">
                <a:ea typeface="MS PGothic" pitchFamily="34" charset="-128"/>
              </a:rPr>
              <a:t>Annexes</a:t>
            </a:r>
            <a:endParaRPr lang="en-GB" altLang="en-US" dirty="0">
              <a:ea typeface="MS PGothic" pitchFamily="34" charset="-128"/>
            </a:endParaRPr>
          </a:p>
        </p:txBody>
      </p:sp>
    </p:spTree>
    <p:extLst>
      <p:ext uri="{BB962C8B-B14F-4D97-AF65-F5344CB8AC3E}">
        <p14:creationId xmlns:p14="http://schemas.microsoft.com/office/powerpoint/2010/main" val="2018138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Main </a:t>
            </a:r>
            <a:r>
              <a:rPr lang="en-GB" dirty="0"/>
              <a:t>changes from the first Consultation Paper</a:t>
            </a:r>
            <a:endParaRPr lang="en-US" dirty="0"/>
          </a:p>
        </p:txBody>
      </p:sp>
      <p:sp>
        <p:nvSpPr>
          <p:cNvPr id="3" name="Content Placeholder 2"/>
          <p:cNvSpPr>
            <a:spLocks noGrp="1"/>
          </p:cNvSpPr>
          <p:nvPr>
            <p:ph idx="1"/>
          </p:nvPr>
        </p:nvSpPr>
        <p:spPr>
          <a:xfrm>
            <a:off x="322587" y="822773"/>
            <a:ext cx="8660921" cy="4980598"/>
          </a:xfrm>
        </p:spPr>
        <p:txBody>
          <a:bodyPr>
            <a:noAutofit/>
          </a:bodyPr>
          <a:lstStyle/>
          <a:p>
            <a:pPr marL="361950" indent="-361950">
              <a:spcAft>
                <a:spcPts val="500"/>
              </a:spcAft>
              <a:buFont typeface="+mj-lt"/>
              <a:buAutoNum type="arabicPeriod"/>
            </a:pPr>
            <a:r>
              <a:rPr lang="en-GB" sz="1700" dirty="0">
                <a:solidFill>
                  <a:schemeClr val="tx1"/>
                </a:solidFill>
                <a:latin typeface="Arial" pitchFamily="34" charset="0"/>
                <a:ea typeface="MS PGothic" pitchFamily="34" charset="-128"/>
                <a:cs typeface="Arial" pitchFamily="34" charset="0"/>
              </a:rPr>
              <a:t>Treatment of non-EU non-financial counterparties (Art. 2 GEN)</a:t>
            </a:r>
          </a:p>
          <a:p>
            <a:pPr marL="361950" indent="-361950">
              <a:spcAft>
                <a:spcPts val="500"/>
              </a:spcAft>
              <a:buFont typeface="+mj-lt"/>
              <a:buAutoNum type="arabicPeriod"/>
            </a:pPr>
            <a:r>
              <a:rPr lang="en-GB" sz="1700" dirty="0" smtClean="0">
                <a:solidFill>
                  <a:schemeClr val="tx1"/>
                </a:solidFill>
                <a:latin typeface="Arial" pitchFamily="34" charset="0"/>
                <a:ea typeface="MS PGothic" pitchFamily="34" charset="-128"/>
                <a:cs typeface="Arial" pitchFamily="34" charset="0"/>
              </a:rPr>
              <a:t>Exchange </a:t>
            </a:r>
            <a:r>
              <a:rPr lang="en-GB" sz="1700" dirty="0">
                <a:solidFill>
                  <a:schemeClr val="tx1"/>
                </a:solidFill>
                <a:latin typeface="Arial" pitchFamily="34" charset="0"/>
                <a:ea typeface="MS PGothic" pitchFamily="34" charset="-128"/>
                <a:cs typeface="Arial" pitchFamily="34" charset="0"/>
              </a:rPr>
              <a:t>of margins with third </a:t>
            </a:r>
            <a:r>
              <a:rPr lang="en-GB" sz="1700" dirty="0" smtClean="0">
                <a:solidFill>
                  <a:schemeClr val="tx1"/>
                </a:solidFill>
                <a:latin typeface="Arial" pitchFamily="34" charset="0"/>
                <a:ea typeface="MS PGothic" pitchFamily="34" charset="-128"/>
                <a:cs typeface="Arial" pitchFamily="34" charset="0"/>
              </a:rPr>
              <a:t>country entities (Art. 3 GEN)</a:t>
            </a:r>
            <a:endParaRPr lang="en-GB" sz="1700" dirty="0">
              <a:solidFill>
                <a:schemeClr val="tx1"/>
              </a:solidFill>
              <a:latin typeface="Arial" pitchFamily="34" charset="0"/>
              <a:ea typeface="MS PGothic" pitchFamily="34" charset="-128"/>
              <a:cs typeface="Arial" pitchFamily="34" charset="0"/>
            </a:endParaRPr>
          </a:p>
          <a:p>
            <a:pPr marL="361950" indent="-361950">
              <a:spcAft>
                <a:spcPts val="500"/>
              </a:spcAft>
              <a:buFont typeface="+mj-lt"/>
              <a:buAutoNum type="arabicPeriod"/>
            </a:pPr>
            <a:r>
              <a:rPr lang="en-GB" sz="1700" dirty="0" smtClean="0">
                <a:solidFill>
                  <a:schemeClr val="tx1"/>
                </a:solidFill>
                <a:latin typeface="Arial" pitchFamily="34" charset="0"/>
                <a:ea typeface="MS PGothic" pitchFamily="34" charset="-128"/>
                <a:cs typeface="Arial" pitchFamily="34" charset="0"/>
              </a:rPr>
              <a:t>Treatment </a:t>
            </a:r>
            <a:r>
              <a:rPr lang="en-GB" sz="1700" dirty="0">
                <a:solidFill>
                  <a:schemeClr val="tx1"/>
                </a:solidFill>
                <a:latin typeface="Arial" pitchFamily="34" charset="0"/>
                <a:ea typeface="MS PGothic" pitchFamily="34" charset="-128"/>
                <a:cs typeface="Arial" pitchFamily="34" charset="0"/>
              </a:rPr>
              <a:t>of derivatives associated to covered bonds for hedging </a:t>
            </a:r>
            <a:r>
              <a:rPr lang="en-GB" sz="1700" dirty="0" smtClean="0">
                <a:solidFill>
                  <a:schemeClr val="tx1"/>
                </a:solidFill>
                <a:latin typeface="Arial" pitchFamily="34" charset="0"/>
                <a:ea typeface="MS PGothic" pitchFamily="34" charset="-128"/>
                <a:cs typeface="Arial" pitchFamily="34" charset="0"/>
              </a:rPr>
              <a:t>purposes (Art. 8 GEN)</a:t>
            </a:r>
            <a:endParaRPr lang="en-GB" sz="1700" dirty="0">
              <a:solidFill>
                <a:schemeClr val="tx1"/>
              </a:solidFill>
              <a:latin typeface="Arial" pitchFamily="34" charset="0"/>
              <a:ea typeface="MS PGothic" pitchFamily="34" charset="-128"/>
              <a:cs typeface="Arial" pitchFamily="34" charset="0"/>
            </a:endParaRPr>
          </a:p>
          <a:p>
            <a:pPr marL="361950" indent="-361950">
              <a:spcAft>
                <a:spcPts val="500"/>
              </a:spcAft>
              <a:buFont typeface="+mj-lt"/>
              <a:buAutoNum type="arabicPeriod"/>
            </a:pPr>
            <a:r>
              <a:rPr lang="en-GB" sz="1700" dirty="0" smtClean="0">
                <a:solidFill>
                  <a:schemeClr val="tx1"/>
                </a:solidFill>
                <a:latin typeface="Arial" pitchFamily="34" charset="0"/>
                <a:ea typeface="MS PGothic" pitchFamily="34" charset="-128"/>
                <a:cs typeface="Arial" pitchFamily="34" charset="0"/>
              </a:rPr>
              <a:t>Timing </a:t>
            </a:r>
            <a:r>
              <a:rPr lang="en-GB" sz="1700" dirty="0">
                <a:solidFill>
                  <a:schemeClr val="tx1"/>
                </a:solidFill>
                <a:latin typeface="Arial" pitchFamily="34" charset="0"/>
                <a:ea typeface="MS PGothic" pitchFamily="34" charset="-128"/>
                <a:cs typeface="Arial" pitchFamily="34" charset="0"/>
              </a:rPr>
              <a:t>for the collection of variation </a:t>
            </a:r>
            <a:r>
              <a:rPr lang="en-GB" sz="1700" dirty="0" smtClean="0">
                <a:solidFill>
                  <a:schemeClr val="tx1"/>
                </a:solidFill>
                <a:latin typeface="Arial" pitchFamily="34" charset="0"/>
                <a:ea typeface="MS PGothic" pitchFamily="34" charset="-128"/>
                <a:cs typeface="Arial" pitchFamily="34" charset="0"/>
              </a:rPr>
              <a:t>margin (Art. 1 VM)</a:t>
            </a:r>
            <a:endParaRPr lang="en-GB" sz="1700" dirty="0">
              <a:solidFill>
                <a:schemeClr val="tx1"/>
              </a:solidFill>
              <a:latin typeface="Arial" pitchFamily="34" charset="0"/>
              <a:ea typeface="MS PGothic" pitchFamily="34" charset="-128"/>
              <a:cs typeface="Arial" pitchFamily="34" charset="0"/>
            </a:endParaRPr>
          </a:p>
          <a:p>
            <a:pPr marL="361950" indent="-361950">
              <a:spcAft>
                <a:spcPts val="500"/>
              </a:spcAft>
              <a:buFont typeface="+mj-lt"/>
              <a:buAutoNum type="arabicPeriod"/>
            </a:pPr>
            <a:r>
              <a:rPr lang="en-GB" sz="1700" dirty="0">
                <a:solidFill>
                  <a:schemeClr val="tx1"/>
                </a:solidFill>
                <a:latin typeface="Arial" pitchFamily="34" charset="0"/>
                <a:ea typeface="MS PGothic" pitchFamily="34" charset="-128"/>
                <a:cs typeface="Arial" pitchFamily="34" charset="0"/>
              </a:rPr>
              <a:t>Requirements concerning initial margin </a:t>
            </a:r>
            <a:r>
              <a:rPr lang="en-GB" sz="1700" dirty="0" smtClean="0">
                <a:solidFill>
                  <a:schemeClr val="tx1"/>
                </a:solidFill>
                <a:latin typeface="Arial" pitchFamily="34" charset="0"/>
                <a:ea typeface="MS PGothic" pitchFamily="34" charset="-128"/>
                <a:cs typeface="Arial" pitchFamily="34" charset="0"/>
              </a:rPr>
              <a:t>models (Art. 1 – 5 MRM)</a:t>
            </a:r>
            <a:endParaRPr lang="en-GB" sz="1700" dirty="0">
              <a:solidFill>
                <a:schemeClr val="tx1"/>
              </a:solidFill>
              <a:latin typeface="Arial" pitchFamily="34" charset="0"/>
              <a:ea typeface="MS PGothic" pitchFamily="34" charset="-128"/>
              <a:cs typeface="Arial" pitchFamily="34" charset="0"/>
            </a:endParaRPr>
          </a:p>
          <a:p>
            <a:pPr marL="361950" indent="-361950">
              <a:spcAft>
                <a:spcPts val="500"/>
              </a:spcAft>
              <a:buFont typeface="+mj-lt"/>
              <a:buAutoNum type="arabicPeriod"/>
            </a:pPr>
            <a:r>
              <a:rPr lang="en-GB" sz="1700" dirty="0">
                <a:solidFill>
                  <a:schemeClr val="tx1"/>
                </a:solidFill>
                <a:latin typeface="Arial" pitchFamily="34" charset="0"/>
                <a:ea typeface="MS PGothic" pitchFamily="34" charset="-128"/>
                <a:cs typeface="Arial" pitchFamily="34" charset="0"/>
              </a:rPr>
              <a:t>Alignment of </a:t>
            </a:r>
            <a:r>
              <a:rPr lang="en-GB" sz="1700" dirty="0" smtClean="0">
                <a:solidFill>
                  <a:schemeClr val="tx1"/>
                </a:solidFill>
                <a:latin typeface="Arial" pitchFamily="34" charset="0"/>
                <a:ea typeface="MS PGothic" pitchFamily="34" charset="-128"/>
                <a:cs typeface="Arial" pitchFamily="34" charset="0"/>
              </a:rPr>
              <a:t>minimum </a:t>
            </a:r>
            <a:r>
              <a:rPr lang="en-GB" sz="1700" dirty="0">
                <a:solidFill>
                  <a:schemeClr val="tx1"/>
                </a:solidFill>
                <a:latin typeface="Arial" pitchFamily="34" charset="0"/>
                <a:ea typeface="MS PGothic" pitchFamily="34" charset="-128"/>
                <a:cs typeface="Arial" pitchFamily="34" charset="0"/>
              </a:rPr>
              <a:t>CQS for collateral between IRB and </a:t>
            </a:r>
            <a:r>
              <a:rPr lang="en-GB" sz="1700" dirty="0" smtClean="0">
                <a:solidFill>
                  <a:schemeClr val="tx1"/>
                </a:solidFill>
                <a:latin typeface="Arial" pitchFamily="34" charset="0"/>
                <a:ea typeface="MS PGothic" pitchFamily="34" charset="-128"/>
                <a:cs typeface="Arial" pitchFamily="34" charset="0"/>
              </a:rPr>
              <a:t>ECAI ratings (Art. 3 LEC)</a:t>
            </a:r>
            <a:endParaRPr lang="en-GB" sz="1700" dirty="0">
              <a:solidFill>
                <a:schemeClr val="tx1"/>
              </a:solidFill>
              <a:latin typeface="Arial" pitchFamily="34" charset="0"/>
              <a:ea typeface="MS PGothic" pitchFamily="34" charset="-128"/>
              <a:cs typeface="Arial" pitchFamily="34" charset="0"/>
            </a:endParaRPr>
          </a:p>
          <a:p>
            <a:pPr marL="361950" indent="-361950">
              <a:spcAft>
                <a:spcPts val="500"/>
              </a:spcAft>
              <a:buFont typeface="+mj-lt"/>
              <a:buAutoNum type="arabicPeriod"/>
            </a:pPr>
            <a:r>
              <a:rPr lang="en-GB" sz="1700" dirty="0" smtClean="0">
                <a:solidFill>
                  <a:schemeClr val="tx1"/>
                </a:solidFill>
                <a:latin typeface="Arial" pitchFamily="34" charset="0"/>
                <a:ea typeface="MS PGothic" pitchFamily="34" charset="-128"/>
                <a:cs typeface="Arial" pitchFamily="34" charset="0"/>
              </a:rPr>
              <a:t>Concentration limits (Art. 7 LEC)</a:t>
            </a:r>
            <a:endParaRPr lang="en-GB" sz="1700" dirty="0">
              <a:solidFill>
                <a:schemeClr val="tx1"/>
              </a:solidFill>
              <a:latin typeface="Arial" pitchFamily="34" charset="0"/>
              <a:ea typeface="MS PGothic" pitchFamily="34" charset="-128"/>
              <a:cs typeface="Arial" pitchFamily="34" charset="0"/>
            </a:endParaRPr>
          </a:p>
          <a:p>
            <a:pPr marL="361950" indent="-361950">
              <a:spcAft>
                <a:spcPts val="500"/>
              </a:spcAft>
              <a:buFont typeface="+mj-lt"/>
              <a:buAutoNum type="arabicPeriod"/>
            </a:pPr>
            <a:r>
              <a:rPr lang="en-GB" sz="1700" dirty="0">
                <a:solidFill>
                  <a:schemeClr val="tx1"/>
                </a:solidFill>
                <a:latin typeface="Arial" pitchFamily="34" charset="0"/>
                <a:ea typeface="MS PGothic" pitchFamily="34" charset="-128"/>
                <a:cs typeface="Arial" pitchFamily="34" charset="0"/>
              </a:rPr>
              <a:t>Haircut for FX </a:t>
            </a:r>
            <a:r>
              <a:rPr lang="en-GB" sz="1700" dirty="0" smtClean="0">
                <a:solidFill>
                  <a:schemeClr val="tx1"/>
                </a:solidFill>
                <a:latin typeface="Arial" pitchFamily="34" charset="0"/>
                <a:ea typeface="MS PGothic" pitchFamily="34" charset="-128"/>
                <a:cs typeface="Arial" pitchFamily="34" charset="0"/>
              </a:rPr>
              <a:t>mismatch (Art. 1 HC and Annex II)</a:t>
            </a:r>
            <a:endParaRPr lang="en-GB" sz="1700" dirty="0">
              <a:solidFill>
                <a:schemeClr val="tx1"/>
              </a:solidFill>
              <a:latin typeface="Arial" pitchFamily="34" charset="0"/>
              <a:ea typeface="MS PGothic" pitchFamily="34" charset="-128"/>
              <a:cs typeface="Arial" pitchFamily="34" charset="0"/>
            </a:endParaRPr>
          </a:p>
          <a:p>
            <a:pPr marL="361950" indent="-361950">
              <a:spcAft>
                <a:spcPts val="500"/>
              </a:spcAft>
              <a:buFont typeface="+mj-lt"/>
              <a:buAutoNum type="arabicPeriod"/>
            </a:pPr>
            <a:r>
              <a:rPr lang="en-GB" sz="1700" dirty="0" smtClean="0">
                <a:solidFill>
                  <a:schemeClr val="tx1"/>
                </a:solidFill>
                <a:latin typeface="Arial" pitchFamily="34" charset="0"/>
                <a:ea typeface="MS PGothic" pitchFamily="34" charset="-128"/>
                <a:cs typeface="Arial" pitchFamily="34" charset="0"/>
              </a:rPr>
              <a:t>Trading documentation (Art. 2 OPD)</a:t>
            </a:r>
            <a:endParaRPr lang="en-GB" sz="1700" dirty="0">
              <a:solidFill>
                <a:schemeClr val="tx1"/>
              </a:solidFill>
              <a:latin typeface="Arial" pitchFamily="34" charset="0"/>
              <a:ea typeface="MS PGothic" pitchFamily="34" charset="-128"/>
              <a:cs typeface="Arial" pitchFamily="34" charset="0"/>
            </a:endParaRPr>
          </a:p>
          <a:p>
            <a:pPr marL="361950" indent="-361950">
              <a:spcAft>
                <a:spcPts val="500"/>
              </a:spcAft>
              <a:buFont typeface="+mj-lt"/>
              <a:buAutoNum type="arabicPeriod"/>
            </a:pPr>
            <a:r>
              <a:rPr lang="en-GB" sz="1700" dirty="0" smtClean="0">
                <a:solidFill>
                  <a:schemeClr val="tx1"/>
                </a:solidFill>
                <a:latin typeface="Arial" pitchFamily="34" charset="0"/>
                <a:ea typeface="MS PGothic" pitchFamily="34" charset="-128"/>
                <a:cs typeface="Arial" pitchFamily="34" charset="0"/>
              </a:rPr>
              <a:t>Re-use </a:t>
            </a:r>
            <a:r>
              <a:rPr lang="en-GB" sz="1700" dirty="0">
                <a:solidFill>
                  <a:schemeClr val="tx1"/>
                </a:solidFill>
                <a:latin typeface="Arial" pitchFamily="34" charset="0"/>
                <a:ea typeface="MS PGothic" pitchFamily="34" charset="-128"/>
                <a:cs typeface="Arial" pitchFamily="34" charset="0"/>
              </a:rPr>
              <a:t>and re-hypothecation </a:t>
            </a:r>
            <a:r>
              <a:rPr lang="en-GB" sz="1700" dirty="0" smtClean="0">
                <a:solidFill>
                  <a:schemeClr val="tx1"/>
                </a:solidFill>
                <a:latin typeface="Arial" pitchFamily="34" charset="0"/>
                <a:ea typeface="MS PGothic" pitchFamily="34" charset="-128"/>
                <a:cs typeface="Arial" pitchFamily="34" charset="0"/>
              </a:rPr>
              <a:t>(treatment </a:t>
            </a:r>
            <a:r>
              <a:rPr lang="en-GB" sz="1700" dirty="0">
                <a:solidFill>
                  <a:schemeClr val="tx1"/>
                </a:solidFill>
                <a:latin typeface="Arial" pitchFamily="34" charset="0"/>
                <a:ea typeface="MS PGothic" pitchFamily="34" charset="-128"/>
                <a:cs typeface="Arial" pitchFamily="34" charset="0"/>
              </a:rPr>
              <a:t>of cash collateral for </a:t>
            </a:r>
            <a:r>
              <a:rPr lang="en-GB" sz="1700" dirty="0" smtClean="0">
                <a:solidFill>
                  <a:schemeClr val="tx1"/>
                </a:solidFill>
                <a:latin typeface="Arial" pitchFamily="34" charset="0"/>
                <a:ea typeface="MS PGothic" pitchFamily="34" charset="-128"/>
                <a:cs typeface="Arial" pitchFamily="34" charset="0"/>
              </a:rPr>
              <a:t>IM) (Art. 1 REU)</a:t>
            </a:r>
            <a:endParaRPr lang="en-GB" sz="1700" dirty="0">
              <a:solidFill>
                <a:schemeClr val="tx1"/>
              </a:solidFill>
              <a:latin typeface="Arial" pitchFamily="34" charset="0"/>
              <a:ea typeface="MS PGothic" pitchFamily="34" charset="-128"/>
              <a:cs typeface="Arial" pitchFamily="34" charset="0"/>
            </a:endParaRPr>
          </a:p>
          <a:p>
            <a:pPr marL="361950" indent="-361950">
              <a:spcAft>
                <a:spcPts val="500"/>
              </a:spcAft>
              <a:buFont typeface="+mj-lt"/>
              <a:buAutoNum type="arabicPeriod"/>
            </a:pPr>
            <a:r>
              <a:rPr lang="en-GB" sz="1700" dirty="0" smtClean="0">
                <a:solidFill>
                  <a:schemeClr val="tx1"/>
                </a:solidFill>
                <a:latin typeface="Arial" pitchFamily="34" charset="0"/>
                <a:ea typeface="MS PGothic" pitchFamily="34" charset="-128"/>
                <a:cs typeface="Arial" pitchFamily="34" charset="0"/>
              </a:rPr>
              <a:t>Intragroup </a:t>
            </a:r>
            <a:r>
              <a:rPr lang="en-GB" sz="1700" dirty="0">
                <a:solidFill>
                  <a:schemeClr val="tx1"/>
                </a:solidFill>
                <a:latin typeface="Arial" pitchFamily="34" charset="0"/>
                <a:ea typeface="MS PGothic" pitchFamily="34" charset="-128"/>
                <a:cs typeface="Arial" pitchFamily="34" charset="0"/>
              </a:rPr>
              <a:t>exemptions: definition of practical and legal </a:t>
            </a:r>
            <a:r>
              <a:rPr lang="en-GB" sz="1700" dirty="0" smtClean="0">
                <a:solidFill>
                  <a:schemeClr val="tx1"/>
                </a:solidFill>
                <a:latin typeface="Arial" pitchFamily="34" charset="0"/>
                <a:ea typeface="MS PGothic" pitchFamily="34" charset="-128"/>
                <a:cs typeface="Arial" pitchFamily="34" charset="0"/>
              </a:rPr>
              <a:t>impediments (Art. 3 and 4 IGT)</a:t>
            </a:r>
            <a:endParaRPr lang="en-GB" sz="1700" dirty="0">
              <a:solidFill>
                <a:schemeClr val="tx1"/>
              </a:solidFill>
              <a:latin typeface="Arial" pitchFamily="34" charset="0"/>
              <a:ea typeface="MS PGothic" pitchFamily="34" charset="-128"/>
              <a:cs typeface="Arial" pitchFamily="34" charset="0"/>
            </a:endParaRPr>
          </a:p>
          <a:p>
            <a:pPr marL="361950" indent="-361950">
              <a:spcAft>
                <a:spcPts val="500"/>
              </a:spcAft>
              <a:buFont typeface="+mj-lt"/>
              <a:buAutoNum type="arabicPeriod"/>
            </a:pPr>
            <a:r>
              <a:rPr lang="en-GB" sz="1700" dirty="0" smtClean="0">
                <a:solidFill>
                  <a:schemeClr val="tx1"/>
                </a:solidFill>
                <a:latin typeface="Arial" pitchFamily="34" charset="0"/>
                <a:ea typeface="MS PGothic" pitchFamily="34" charset="-128"/>
                <a:cs typeface="Arial" pitchFamily="34" charset="0"/>
              </a:rPr>
              <a:t>Amended </a:t>
            </a:r>
            <a:r>
              <a:rPr lang="en-GB" sz="1700" dirty="0">
                <a:solidFill>
                  <a:schemeClr val="tx1"/>
                </a:solidFill>
                <a:latin typeface="Arial" pitchFamily="34" charset="0"/>
                <a:ea typeface="MS PGothic" pitchFamily="34" charset="-128"/>
                <a:cs typeface="Arial" pitchFamily="34" charset="0"/>
              </a:rPr>
              <a:t>IM and VM </a:t>
            </a:r>
            <a:r>
              <a:rPr lang="en-GB" sz="1700" dirty="0" smtClean="0">
                <a:solidFill>
                  <a:schemeClr val="tx1"/>
                </a:solidFill>
                <a:latin typeface="Arial" pitchFamily="34" charset="0"/>
                <a:ea typeface="MS PGothic" pitchFamily="34" charset="-128"/>
                <a:cs typeface="Arial" pitchFamily="34" charset="0"/>
              </a:rPr>
              <a:t>phase-in</a:t>
            </a:r>
            <a:r>
              <a:rPr lang="en-GB" sz="1700" dirty="0">
                <a:solidFill>
                  <a:schemeClr val="tx1"/>
                </a:solidFill>
                <a:latin typeface="Arial" pitchFamily="34" charset="0"/>
                <a:ea typeface="MS PGothic" pitchFamily="34" charset="-128"/>
                <a:cs typeface="Arial" pitchFamily="34" charset="0"/>
              </a:rPr>
              <a:t> </a:t>
            </a:r>
            <a:r>
              <a:rPr lang="en-GB" sz="1700" dirty="0" smtClean="0">
                <a:solidFill>
                  <a:schemeClr val="tx1"/>
                </a:solidFill>
                <a:latin typeface="Arial" pitchFamily="34" charset="0"/>
                <a:ea typeface="MS PGothic" pitchFamily="34" charset="-128"/>
                <a:cs typeface="Arial" pitchFamily="34" charset="0"/>
              </a:rPr>
              <a:t>(Art. 1 FP)</a:t>
            </a:r>
            <a:endParaRPr lang="en-GB" sz="17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7</a:t>
            </a:fld>
            <a:endParaRPr lang="en-US"/>
          </a:p>
        </p:txBody>
      </p:sp>
    </p:spTree>
    <p:extLst>
      <p:ext uri="{BB962C8B-B14F-4D97-AF65-F5344CB8AC3E}">
        <p14:creationId xmlns:p14="http://schemas.microsoft.com/office/powerpoint/2010/main" val="926779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1) Treatment </a:t>
            </a:r>
            <a:r>
              <a:rPr lang="en-GB" dirty="0"/>
              <a:t>of non-EU non-financial counterparties (Art. 2 GEN)</a:t>
            </a:r>
            <a:endParaRPr lang="en-US" dirty="0"/>
          </a:p>
        </p:txBody>
      </p:sp>
      <p:sp>
        <p:nvSpPr>
          <p:cNvPr id="3" name="Content Placeholder 2"/>
          <p:cNvSpPr>
            <a:spLocks noGrp="1"/>
          </p:cNvSpPr>
          <p:nvPr>
            <p:ph idx="1"/>
          </p:nvPr>
        </p:nvSpPr>
        <p:spPr>
          <a:xfrm>
            <a:off x="449262" y="1043627"/>
            <a:ext cx="8354495" cy="2282773"/>
          </a:xfrm>
        </p:spPr>
        <p:txBody>
          <a:bodyPr>
            <a:normAutofit/>
          </a:bodyPr>
          <a:lstStyle/>
          <a:p>
            <a:pPr marL="360363" indent="-360363">
              <a:spcAft>
                <a:spcPts val="500"/>
              </a:spcAft>
              <a:buClr>
                <a:schemeClr val="accent6"/>
              </a:buClr>
              <a:buFont typeface="Wingdings" panose="05000000000000000000" pitchFamily="2" charset="2"/>
              <a:buChar char="q"/>
            </a:pPr>
            <a:r>
              <a:rPr lang="en-GB" sz="1800" b="1" dirty="0" smtClean="0">
                <a:solidFill>
                  <a:schemeClr val="tx1"/>
                </a:solidFill>
                <a:latin typeface="Arial" pitchFamily="34" charset="0"/>
                <a:ea typeface="MS PGothic" pitchFamily="34" charset="-128"/>
                <a:cs typeface="Arial" pitchFamily="34" charset="0"/>
              </a:rPr>
              <a:t>Third </a:t>
            </a:r>
            <a:r>
              <a:rPr lang="en-GB" sz="1800" b="1" dirty="0">
                <a:solidFill>
                  <a:schemeClr val="tx1"/>
                </a:solidFill>
                <a:latin typeface="Arial" pitchFamily="34" charset="0"/>
                <a:ea typeface="MS PGothic" pitchFamily="34" charset="-128"/>
                <a:cs typeface="Arial" pitchFamily="34" charset="0"/>
              </a:rPr>
              <a:t>countries non-financial counterparties</a:t>
            </a:r>
            <a:r>
              <a:rPr lang="en-GB" sz="1800" dirty="0">
                <a:solidFill>
                  <a:schemeClr val="tx1"/>
                </a:solidFill>
                <a:latin typeface="Arial" pitchFamily="34" charset="0"/>
                <a:ea typeface="MS PGothic" pitchFamily="34" charset="-128"/>
                <a:cs typeface="Arial" pitchFamily="34" charset="0"/>
              </a:rPr>
              <a:t> below the clearing threshold (NFC-) should be treated as EU NFC- </a:t>
            </a:r>
            <a:endParaRPr lang="en-GB" sz="1800" dirty="0" smtClean="0">
              <a:solidFill>
                <a:schemeClr val="tx1"/>
              </a:solidFill>
              <a:latin typeface="Arial" pitchFamily="34" charset="0"/>
              <a:ea typeface="MS PGothic" pitchFamily="34" charset="-128"/>
              <a:cs typeface="Arial" pitchFamily="34" charset="0"/>
            </a:endParaRPr>
          </a:p>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The identification of the status of a non-financial counterparty and whether that counterparty is above/below the clearing threshold is left </a:t>
            </a:r>
            <a:r>
              <a:rPr lang="en-GB" sz="1800" dirty="0">
                <a:solidFill>
                  <a:schemeClr val="tx1"/>
                </a:solidFill>
                <a:latin typeface="Arial" pitchFamily="34" charset="0"/>
                <a:ea typeface="MS PGothic" pitchFamily="34" charset="-128"/>
                <a:cs typeface="Arial" pitchFamily="34" charset="0"/>
              </a:rPr>
              <a:t>to the European Counterparty.</a:t>
            </a:r>
            <a:endParaRPr lang="en-GB" sz="1600" dirty="0">
              <a:solidFill>
                <a:schemeClr val="tx1"/>
              </a:solidFill>
              <a:latin typeface="Arial" pitchFamily="34" charset="0"/>
              <a:ea typeface="MS PGothic" pitchFamily="34" charset="-128"/>
              <a:cs typeface="Arial" pitchFamily="34" charset="0"/>
            </a:endParaRPr>
          </a:p>
          <a:p>
            <a:pPr marL="0" indent="0">
              <a:spcAft>
                <a:spcPts val="500"/>
              </a:spcAft>
              <a:buClr>
                <a:schemeClr val="accent6"/>
              </a:buClr>
              <a:buNone/>
            </a:pPr>
            <a:endParaRPr lang="en-GB" sz="1600" dirty="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8</a:t>
            </a:fld>
            <a:endParaRPr lang="en-US"/>
          </a:p>
        </p:txBody>
      </p:sp>
    </p:spTree>
    <p:extLst>
      <p:ext uri="{BB962C8B-B14F-4D97-AF65-F5344CB8AC3E}">
        <p14:creationId xmlns:p14="http://schemas.microsoft.com/office/powerpoint/2010/main" val="1462387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2) Exchange </a:t>
            </a:r>
            <a:r>
              <a:rPr lang="en-GB" dirty="0"/>
              <a:t>of margins with third </a:t>
            </a:r>
            <a:r>
              <a:rPr lang="en-GB" dirty="0" smtClean="0"/>
              <a:t>country </a:t>
            </a:r>
            <a:r>
              <a:rPr lang="en-GB" dirty="0"/>
              <a:t>entities (Art. </a:t>
            </a:r>
            <a:r>
              <a:rPr lang="en-GB" dirty="0" smtClean="0"/>
              <a:t>3 </a:t>
            </a:r>
            <a:r>
              <a:rPr lang="en-GB" dirty="0"/>
              <a:t>GEN) (</a:t>
            </a:r>
            <a:r>
              <a:rPr lang="en-GB" dirty="0" smtClean="0"/>
              <a:t>1/2)</a:t>
            </a:r>
            <a:endParaRPr lang="en-US" dirty="0"/>
          </a:p>
        </p:txBody>
      </p:sp>
      <p:sp>
        <p:nvSpPr>
          <p:cNvPr id="3" name="Content Placeholder 2"/>
          <p:cNvSpPr>
            <a:spLocks noGrp="1"/>
          </p:cNvSpPr>
          <p:nvPr>
            <p:ph idx="1"/>
          </p:nvPr>
        </p:nvSpPr>
        <p:spPr>
          <a:xfrm>
            <a:off x="449262" y="921227"/>
            <a:ext cx="8354495" cy="5046065"/>
          </a:xfrm>
        </p:spPr>
        <p:txBody>
          <a:bodyPr>
            <a:normAutofit/>
          </a:bodyPr>
          <a:lstStyle/>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In </a:t>
            </a:r>
            <a:r>
              <a:rPr lang="en-GB" sz="1800" dirty="0">
                <a:solidFill>
                  <a:schemeClr val="tx1"/>
                </a:solidFill>
                <a:latin typeface="Arial" pitchFamily="34" charset="0"/>
                <a:ea typeface="MS PGothic" pitchFamily="34" charset="-128"/>
                <a:cs typeface="Arial" pitchFamily="34" charset="0"/>
              </a:rPr>
              <a:t>the first consultation paper, the RTS were developed on the concept that </a:t>
            </a:r>
            <a:r>
              <a:rPr lang="en-GB" sz="1800" dirty="0" smtClean="0">
                <a:solidFill>
                  <a:schemeClr val="tx1"/>
                </a:solidFill>
                <a:latin typeface="Arial" pitchFamily="34" charset="0"/>
                <a:ea typeface="MS PGothic" pitchFamily="34" charset="-128"/>
                <a:cs typeface="Arial" pitchFamily="34" charset="0"/>
              </a:rPr>
              <a:t>EU counterparties are </a:t>
            </a:r>
            <a:r>
              <a:rPr lang="en-GB" sz="1800" dirty="0">
                <a:solidFill>
                  <a:schemeClr val="tx1"/>
                </a:solidFill>
                <a:latin typeface="Arial" pitchFamily="34" charset="0"/>
                <a:ea typeface="MS PGothic" pitchFamily="34" charset="-128"/>
                <a:cs typeface="Arial" pitchFamily="34" charset="0"/>
              </a:rPr>
              <a:t>required to collect </a:t>
            </a:r>
            <a:r>
              <a:rPr lang="en-GB" sz="1800" dirty="0" smtClean="0">
                <a:solidFill>
                  <a:schemeClr val="tx1"/>
                </a:solidFill>
                <a:latin typeface="Arial" pitchFamily="34" charset="0"/>
                <a:ea typeface="MS PGothic" pitchFamily="34" charset="-128"/>
                <a:cs typeface="Arial" pitchFamily="34" charset="0"/>
              </a:rPr>
              <a:t>margins (‘collect only’)</a:t>
            </a:r>
          </a:p>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The implicit assumption was </a:t>
            </a:r>
            <a:r>
              <a:rPr lang="en-GB" sz="1800" dirty="0">
                <a:solidFill>
                  <a:schemeClr val="tx1"/>
                </a:solidFill>
                <a:latin typeface="Arial" pitchFamily="34" charset="0"/>
                <a:ea typeface="MS PGothic" pitchFamily="34" charset="-128"/>
                <a:cs typeface="Arial" pitchFamily="34" charset="0"/>
              </a:rPr>
              <a:t>that  the same </a:t>
            </a:r>
            <a:r>
              <a:rPr lang="en-GB" sz="1800" dirty="0" smtClean="0">
                <a:solidFill>
                  <a:schemeClr val="tx1"/>
                </a:solidFill>
                <a:latin typeface="Arial" pitchFamily="34" charset="0"/>
                <a:ea typeface="MS PGothic" pitchFamily="34" charset="-128"/>
                <a:cs typeface="Arial" pitchFamily="34" charset="0"/>
              </a:rPr>
              <a:t>entities that are in the scope of the EMIR and BCBS-IOSCO framework would also be covered by the margin rules in third countries.</a:t>
            </a:r>
          </a:p>
          <a:p>
            <a:pPr marL="360363" indent="-360363">
              <a:spcAft>
                <a:spcPts val="500"/>
              </a:spcAft>
              <a:buClr>
                <a:schemeClr val="accent6"/>
              </a:buClr>
              <a:buFont typeface="Wingdings" panose="05000000000000000000" pitchFamily="2" charset="2"/>
              <a:buChar char="q"/>
            </a:pPr>
            <a:r>
              <a:rPr lang="en-GB" sz="1800" dirty="0" smtClean="0">
                <a:solidFill>
                  <a:schemeClr val="tx1"/>
                </a:solidFill>
                <a:latin typeface="Arial" pitchFamily="34" charset="0"/>
                <a:ea typeface="MS PGothic" pitchFamily="34" charset="-128"/>
                <a:cs typeface="Arial" pitchFamily="34" charset="0"/>
              </a:rPr>
              <a:t>As this is not the case, the requirement for the EU counterparties to only collect margins has been extended to also post margins.</a:t>
            </a:r>
          </a:p>
          <a:p>
            <a:pPr marL="0" indent="0" algn="just">
              <a:spcAft>
                <a:spcPts val="500"/>
              </a:spcAft>
              <a:buClr>
                <a:schemeClr val="accent6"/>
              </a:buClr>
              <a:buNone/>
            </a:pPr>
            <a:endParaRPr lang="en-GB" sz="1800" dirty="0" smtClean="0"/>
          </a:p>
          <a:p>
            <a:pPr marL="360363" indent="-360363" algn="just">
              <a:spcAft>
                <a:spcPts val="500"/>
              </a:spcAft>
              <a:buClr>
                <a:schemeClr val="accent6"/>
              </a:buClr>
              <a:buFont typeface="Wingdings" panose="05000000000000000000" pitchFamily="2" charset="2"/>
              <a:buChar char="q"/>
            </a:pPr>
            <a:r>
              <a:rPr lang="en-GB" sz="1800" dirty="0" smtClean="0">
                <a:solidFill>
                  <a:schemeClr val="tx1"/>
                </a:solidFill>
              </a:rPr>
              <a:t>Art. 3 GEN “Where </a:t>
            </a:r>
            <a:r>
              <a:rPr lang="en-GB" sz="1800" dirty="0">
                <a:solidFill>
                  <a:schemeClr val="tx1"/>
                </a:solidFill>
              </a:rPr>
              <a:t>a counterparty referred to in Article 1(1) GEN, which is established in the Union enters into a OTC derivative contract </a:t>
            </a:r>
            <a:r>
              <a:rPr lang="en-GB" sz="1800" b="1" dirty="0">
                <a:solidFill>
                  <a:schemeClr val="tx1"/>
                </a:solidFill>
              </a:rPr>
              <a:t>with a counterparty </a:t>
            </a:r>
            <a:r>
              <a:rPr lang="en-GB" sz="1800" dirty="0">
                <a:solidFill>
                  <a:schemeClr val="tx1"/>
                </a:solidFill>
              </a:rPr>
              <a:t>that is </a:t>
            </a:r>
            <a:r>
              <a:rPr lang="en-GB" sz="1800" b="1" dirty="0">
                <a:solidFill>
                  <a:schemeClr val="tx1"/>
                </a:solidFill>
              </a:rPr>
              <a:t>established in a third country </a:t>
            </a:r>
            <a:r>
              <a:rPr lang="en-GB" sz="1800" dirty="0">
                <a:solidFill>
                  <a:schemeClr val="tx1"/>
                </a:solidFill>
              </a:rPr>
              <a:t>and </a:t>
            </a:r>
            <a:r>
              <a:rPr lang="en-GB" sz="1800" b="1" dirty="0">
                <a:solidFill>
                  <a:schemeClr val="tx1"/>
                </a:solidFill>
              </a:rPr>
              <a:t>would be subject to the requirements of this Regulation if it was established in the Union</a:t>
            </a:r>
            <a:r>
              <a:rPr lang="en-GB" sz="1800" dirty="0">
                <a:solidFill>
                  <a:schemeClr val="tx1"/>
                </a:solidFill>
              </a:rPr>
              <a:t>, the risk management procedures shall include that initial and variation margin are </a:t>
            </a:r>
            <a:r>
              <a:rPr lang="en-GB" sz="1800" b="1" dirty="0">
                <a:solidFill>
                  <a:schemeClr val="tx1"/>
                </a:solidFill>
              </a:rPr>
              <a:t>exchanged </a:t>
            </a:r>
            <a:r>
              <a:rPr lang="en-GB" sz="1800" dirty="0">
                <a:solidFill>
                  <a:schemeClr val="tx1"/>
                </a:solidFill>
              </a:rPr>
              <a:t>between the counterparties and that the collateral is maintained and protected, </a:t>
            </a:r>
            <a:r>
              <a:rPr lang="en-GB" sz="1800" b="1" dirty="0">
                <a:solidFill>
                  <a:schemeClr val="tx1"/>
                </a:solidFill>
              </a:rPr>
              <a:t>in accordance with this </a:t>
            </a:r>
            <a:r>
              <a:rPr lang="en-GB" sz="1800" b="1" dirty="0" smtClean="0">
                <a:solidFill>
                  <a:schemeClr val="tx1"/>
                </a:solidFill>
              </a:rPr>
              <a:t>Regulation</a:t>
            </a:r>
            <a:r>
              <a:rPr lang="en-GB" sz="1800" dirty="0" smtClean="0">
                <a:solidFill>
                  <a:schemeClr val="tx1"/>
                </a:solidFill>
              </a:rPr>
              <a:t>”. </a:t>
            </a:r>
            <a:endParaRPr lang="en-GB" sz="1800" dirty="0" smtClean="0">
              <a:solidFill>
                <a:schemeClr val="tx1"/>
              </a:solidFill>
              <a:latin typeface="Arial" pitchFamily="34" charset="0"/>
              <a:ea typeface="MS PGothic" pitchFamily="34" charset="-128"/>
              <a:cs typeface="Arial" pitchFamily="34" charset="0"/>
            </a:endParaRPr>
          </a:p>
        </p:txBody>
      </p:sp>
      <p:sp>
        <p:nvSpPr>
          <p:cNvPr id="6" name="Slide Number Placeholder 5"/>
          <p:cNvSpPr>
            <a:spLocks noGrp="1"/>
          </p:cNvSpPr>
          <p:nvPr>
            <p:ph type="sldNum" sz="quarter" idx="12"/>
          </p:nvPr>
        </p:nvSpPr>
        <p:spPr/>
        <p:txBody>
          <a:bodyPr/>
          <a:lstStyle/>
          <a:p>
            <a:fld id="{03930D90-B5AE-694C-AF4D-B5392C99196C}" type="slidenum">
              <a:rPr lang="en-US" smtClean="0"/>
              <a:pPr/>
              <a:t>9</a:t>
            </a:fld>
            <a:endParaRPr lang="en-US"/>
          </a:p>
        </p:txBody>
      </p:sp>
    </p:spTree>
    <p:extLst>
      <p:ext uri="{BB962C8B-B14F-4D97-AF65-F5344CB8AC3E}">
        <p14:creationId xmlns:p14="http://schemas.microsoft.com/office/powerpoint/2010/main" val="190869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JC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JC PowerPoint Template</Template>
  <TotalTime>83</TotalTime>
  <Words>2509</Words>
  <Application>Microsoft Office PowerPoint</Application>
  <PresentationFormat>On-screen Show (4:3)</PresentationFormat>
  <Paragraphs>245</Paragraphs>
  <Slides>28</Slides>
  <Notes>24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JC PowerPoint Template</vt:lpstr>
      <vt:lpstr>Second Consultation paper on the draft regulatory technical standards on risk-mitigation techniques for  OTC-derivative contracts not cleared by a CCP under Article 11(15) of Regulation (EU) No 648/2012</vt:lpstr>
      <vt:lpstr>Content</vt:lpstr>
      <vt:lpstr>Introduction</vt:lpstr>
      <vt:lpstr>International and legal framework </vt:lpstr>
      <vt:lpstr>Next steps</vt:lpstr>
      <vt:lpstr>Structure of the draft RTS in the 2nd consultation paper</vt:lpstr>
      <vt:lpstr>Main changes from the first Consultation Paper</vt:lpstr>
      <vt:lpstr>1) Treatment of non-EU non-financial counterparties (Art. 2 GEN)</vt:lpstr>
      <vt:lpstr>2) Exchange of margins with third country entities (Art. 3 GEN) (1/2)</vt:lpstr>
      <vt:lpstr>2) Exchange of margins with third country entities (Art. 3 GEN) (2/2)</vt:lpstr>
      <vt:lpstr>3) Treatment of derivatives associated to covered bonds swaps  for hedging purposes (Art. 8 GEN)</vt:lpstr>
      <vt:lpstr>Treatment of swaps related securitisation vehicles</vt:lpstr>
      <vt:lpstr>4) Timing for the collection of variation margin (Art. 1 VM) (1/2)</vt:lpstr>
      <vt:lpstr>4) Timing for the collection of variation margin (Art. 1 VM) (2/2)</vt:lpstr>
      <vt:lpstr>5) Requirements concerning initial margin models (Art. 1 – 5 MRM)</vt:lpstr>
      <vt:lpstr>6) Alignment of the CQS between IRB and ECAIs (Art. 3 LEC)</vt:lpstr>
      <vt:lpstr>7) Concentration limits (Art. 7 LEC)</vt:lpstr>
      <vt:lpstr>8) Haircut for FX mismatch (Art. 1 HC and Annex II)</vt:lpstr>
      <vt:lpstr>9) Trading documentation (Art. 2 OPD)</vt:lpstr>
      <vt:lpstr>10) Re-use and re-hypothecation (treatment of cash collateral for initial margin) (Art. 1 REU)</vt:lpstr>
      <vt:lpstr>11) Intragroup exemptions: practical and legal impediments (Art. 3 and 4 IGT) (1/2) </vt:lpstr>
      <vt:lpstr>11) Intragroup exemptions: practical and legal impediments (Art. 3 and 4 IGT) (2/2)</vt:lpstr>
      <vt:lpstr>12) Amended IM and VM phase-in (Art. 1 FP)</vt:lpstr>
      <vt:lpstr>Most significant aspects unchanged from first consultation paper (1/2)</vt:lpstr>
      <vt:lpstr>Most significant aspects unchanged from first consultation paper (2/2)</vt:lpstr>
      <vt:lpstr>Annexes</vt:lpstr>
      <vt:lpstr>The mandate under Article 11(15) of the EMIR </vt:lpstr>
      <vt:lpstr>References</vt:lpstr>
    </vt:vector>
  </TitlesOfParts>
  <Company>EBA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EBAGC</dc:creator>
  <cp:lastModifiedBy>EBAGC</cp:lastModifiedBy>
  <cp:revision>2965</cp:revision>
  <cp:lastPrinted>2015-06-17T09:27:57Z</cp:lastPrinted>
  <dcterms:created xsi:type="dcterms:W3CDTF">2013-11-07T16:33:38Z</dcterms:created>
  <dcterms:modified xsi:type="dcterms:W3CDTF">2015-06-18T15:53:02Z</dcterms:modified>
</cp:coreProperties>
</file>