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008" r:id="rId1"/>
  </p:sldMasterIdLst>
  <p:notesMasterIdLst>
    <p:notesMasterId r:id="rId10"/>
  </p:notesMasterIdLst>
  <p:handoutMasterIdLst>
    <p:handoutMasterId r:id="rId11"/>
  </p:handoutMasterIdLst>
  <p:sldIdLst>
    <p:sldId id="256" r:id="rId2"/>
    <p:sldId id="257" r:id="rId3"/>
    <p:sldId id="264" r:id="rId4"/>
    <p:sldId id="265" r:id="rId5"/>
    <p:sldId id="266" r:id="rId6"/>
    <p:sldId id="267" r:id="rId7"/>
    <p:sldId id="268" r:id="rId8"/>
    <p:sldId id="263" r:id="rId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51" autoAdjust="0"/>
  </p:normalViewPr>
  <p:slideViewPr>
    <p:cSldViewPr snapToGrid="0" snapToObjects="1">
      <p:cViewPr varScale="1">
        <p:scale>
          <a:sx n="152" d="100"/>
          <a:sy n="152" d="100"/>
        </p:scale>
        <p:origin x="426" y="1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9" d="100"/>
          <a:sy n="109" d="100"/>
        </p:scale>
        <p:origin x="-4304"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46A159-0676-45BD-9EED-65DB0EA748E9}" type="doc">
      <dgm:prSet loTypeId="urn:microsoft.com/office/officeart/2005/8/layout/hProcess11" loCatId="process" qsTypeId="urn:microsoft.com/office/officeart/2005/8/quickstyle/simple2" qsCatId="simple" csTypeId="urn:microsoft.com/office/officeart/2005/8/colors/accent2_3" csCatId="accent2" phldr="1"/>
      <dgm:spPr/>
      <dgm:t>
        <a:bodyPr/>
        <a:lstStyle/>
        <a:p>
          <a:endParaRPr lang="en-US"/>
        </a:p>
      </dgm:t>
    </dgm:pt>
    <dgm:pt modelId="{CAD6BCA8-0BAA-4704-9E86-41CE6CE8BF47}">
      <dgm:prSet phldrT="[Text]" custT="1"/>
      <dgm:spPr/>
      <dgm:t>
        <a:bodyPr/>
        <a:lstStyle/>
        <a:p>
          <a:r>
            <a:rPr lang="en-US" sz="800" dirty="0" smtClean="0"/>
            <a:t>02/05/2019 </a:t>
          </a:r>
        </a:p>
        <a:p>
          <a:r>
            <a:rPr lang="en-US" sz="800" dirty="0" smtClean="0"/>
            <a:t>-</a:t>
          </a:r>
        </a:p>
        <a:p>
          <a:r>
            <a:rPr lang="en-US" sz="800" dirty="0" smtClean="0"/>
            <a:t> EBA published CP on draft RTS on key aspects for the implementation of the  on SA-CCR</a:t>
          </a:r>
          <a:endParaRPr lang="en-US" sz="800" dirty="0"/>
        </a:p>
      </dgm:t>
    </dgm:pt>
    <dgm:pt modelId="{97C60CE0-C3DF-4EA3-B2F0-49D0A134DCA0}" type="parTrans" cxnId="{66FEE38D-2CED-43E9-830A-949B5A4672C9}">
      <dgm:prSet/>
      <dgm:spPr/>
      <dgm:t>
        <a:bodyPr/>
        <a:lstStyle/>
        <a:p>
          <a:endParaRPr lang="en-US"/>
        </a:p>
      </dgm:t>
    </dgm:pt>
    <dgm:pt modelId="{D38ECFB1-F8A5-4F65-825F-6FB49FCB59DB}" type="sibTrans" cxnId="{66FEE38D-2CED-43E9-830A-949B5A4672C9}">
      <dgm:prSet/>
      <dgm:spPr/>
      <dgm:t>
        <a:bodyPr/>
        <a:lstStyle/>
        <a:p>
          <a:endParaRPr lang="en-US"/>
        </a:p>
      </dgm:t>
    </dgm:pt>
    <dgm:pt modelId="{585C8286-30B9-4868-8C8B-8784A8DAA37C}">
      <dgm:prSet phldrT="[Text]" custT="1"/>
      <dgm:spPr/>
      <dgm:t>
        <a:bodyPr/>
        <a:lstStyle/>
        <a:p>
          <a:r>
            <a:rPr lang="en-US" sz="800" dirty="0" smtClean="0"/>
            <a:t>EBA published roadmap on new market and counterparty credit risk approaches along with 3 CPs on 11 draft RTS on the IMA under the FRTB</a:t>
          </a:r>
        </a:p>
        <a:p>
          <a:r>
            <a:rPr lang="en-US" sz="800" dirty="0" smtClean="0"/>
            <a:t>-</a:t>
          </a:r>
        </a:p>
        <a:p>
          <a:r>
            <a:rPr lang="en-US" sz="800" dirty="0" smtClean="0"/>
            <a:t>27/06/2019</a:t>
          </a:r>
        </a:p>
      </dgm:t>
    </dgm:pt>
    <dgm:pt modelId="{B69FCD13-4AF7-4563-BCD0-CDB3FE91E1D0}" type="parTrans" cxnId="{8FCC9E53-D6A3-45B4-A8B7-0B8E95B71A7D}">
      <dgm:prSet/>
      <dgm:spPr/>
      <dgm:t>
        <a:bodyPr/>
        <a:lstStyle/>
        <a:p>
          <a:endParaRPr lang="en-US"/>
        </a:p>
      </dgm:t>
    </dgm:pt>
    <dgm:pt modelId="{144D136A-3539-4974-8F6D-29C6A8DCE83C}" type="sibTrans" cxnId="{8FCC9E53-D6A3-45B4-A8B7-0B8E95B71A7D}">
      <dgm:prSet/>
      <dgm:spPr/>
      <dgm:t>
        <a:bodyPr/>
        <a:lstStyle/>
        <a:p>
          <a:endParaRPr lang="en-US"/>
        </a:p>
      </dgm:t>
    </dgm:pt>
    <dgm:pt modelId="{E5E4D760-2E69-4BCB-B2B7-EB13C6E2A5A3}">
      <dgm:prSet phldrT="[Text]" custT="1"/>
      <dgm:spPr/>
      <dgm:t>
        <a:bodyPr/>
        <a:lstStyle/>
        <a:p>
          <a:r>
            <a:rPr lang="en-US" sz="800" dirty="0" smtClean="0"/>
            <a:t>16/10/2019 </a:t>
          </a:r>
        </a:p>
        <a:p>
          <a:r>
            <a:rPr lang="en-US" sz="800" dirty="0" smtClean="0"/>
            <a:t>-</a:t>
          </a:r>
        </a:p>
        <a:p>
          <a:r>
            <a:rPr lang="en-US" sz="800" dirty="0" smtClean="0"/>
            <a:t>EBA published CP on GLs on the treatment of Structural FX positions</a:t>
          </a:r>
          <a:endParaRPr lang="en-US" sz="800" dirty="0"/>
        </a:p>
      </dgm:t>
    </dgm:pt>
    <dgm:pt modelId="{71164762-46BC-4A7C-B551-097A86BC5F42}" type="parTrans" cxnId="{58133CEB-B3A0-4862-A491-F6D46E04B572}">
      <dgm:prSet/>
      <dgm:spPr/>
      <dgm:t>
        <a:bodyPr/>
        <a:lstStyle/>
        <a:p>
          <a:endParaRPr lang="en-US"/>
        </a:p>
      </dgm:t>
    </dgm:pt>
    <dgm:pt modelId="{F3694285-0F4B-40B0-A31E-F729F0BB4AF8}" type="sibTrans" cxnId="{58133CEB-B3A0-4862-A491-F6D46E04B572}">
      <dgm:prSet/>
      <dgm:spPr/>
      <dgm:t>
        <a:bodyPr/>
        <a:lstStyle/>
        <a:p>
          <a:endParaRPr lang="en-US"/>
        </a:p>
      </dgm:t>
    </dgm:pt>
    <dgm:pt modelId="{737FE86C-6B11-41BF-A576-789798B00E5D}">
      <dgm:prSet phldrT="[Text]"/>
      <dgm:spPr/>
      <dgm:t>
        <a:bodyPr/>
        <a:lstStyle/>
        <a:p>
          <a:r>
            <a:rPr lang="en-US" dirty="0" smtClean="0"/>
            <a:t>EBA published final draft RTS on key aspects for the implementation of the SA-CCR</a:t>
          </a:r>
        </a:p>
        <a:p>
          <a:r>
            <a:rPr lang="en-US" dirty="0" smtClean="0"/>
            <a:t>-</a:t>
          </a:r>
        </a:p>
        <a:p>
          <a:r>
            <a:rPr lang="en-US" dirty="0" smtClean="0"/>
            <a:t>18/12/2019 </a:t>
          </a:r>
          <a:endParaRPr lang="en-US" dirty="0"/>
        </a:p>
      </dgm:t>
    </dgm:pt>
    <dgm:pt modelId="{49A8523F-AAC4-47DE-BBBD-ED610E45D0E4}" type="parTrans" cxnId="{13D0E835-6156-4053-8874-05169A2E9166}">
      <dgm:prSet/>
      <dgm:spPr/>
      <dgm:t>
        <a:bodyPr/>
        <a:lstStyle/>
        <a:p>
          <a:endParaRPr lang="en-US"/>
        </a:p>
      </dgm:t>
    </dgm:pt>
    <dgm:pt modelId="{624424C5-0447-4AEC-8408-4706329F1847}" type="sibTrans" cxnId="{13D0E835-6156-4053-8874-05169A2E9166}">
      <dgm:prSet/>
      <dgm:spPr/>
      <dgm:t>
        <a:bodyPr/>
        <a:lstStyle/>
        <a:p>
          <a:endParaRPr lang="en-US"/>
        </a:p>
      </dgm:t>
    </dgm:pt>
    <dgm:pt modelId="{90EFC46F-CD12-4630-A920-2CD02EA8FC58}">
      <dgm:prSet phldrT="[Text]" custT="1"/>
      <dgm:spPr/>
      <dgm:t>
        <a:bodyPr/>
        <a:lstStyle/>
        <a:p>
          <a:r>
            <a:rPr lang="en-GB" sz="800" dirty="0" smtClean="0"/>
            <a:t>13/01/2020 </a:t>
          </a:r>
          <a:br>
            <a:rPr lang="en-GB" sz="800" dirty="0" smtClean="0"/>
          </a:br>
          <a:r>
            <a:rPr lang="en-GB" sz="800" dirty="0" smtClean="0"/>
            <a:t>-</a:t>
          </a:r>
          <a:br>
            <a:rPr lang="en-GB" sz="800" dirty="0" smtClean="0"/>
          </a:br>
          <a:r>
            <a:rPr lang="en-US" sz="800" dirty="0" smtClean="0"/>
            <a:t>EBA published draft RTS on treatment of FX and COM risk in the BB under the FRTB framework</a:t>
          </a:r>
          <a:r>
            <a:rPr lang="en-US" dirty="0" smtClean="0"/>
            <a:t/>
          </a:r>
          <a:br>
            <a:rPr lang="en-US" dirty="0" smtClean="0"/>
          </a:br>
          <a:r>
            <a:rPr lang="en-US" sz="800" dirty="0" smtClean="0"/>
            <a:t> </a:t>
          </a:r>
          <a:endParaRPr lang="en-US" dirty="0" smtClean="0"/>
        </a:p>
      </dgm:t>
    </dgm:pt>
    <dgm:pt modelId="{9B9D5E0B-5364-4470-978D-B4BE361D8A4A}" type="parTrans" cxnId="{B35A0209-539C-42DB-AA91-7B8D7CB9DAFC}">
      <dgm:prSet/>
      <dgm:spPr/>
      <dgm:t>
        <a:bodyPr/>
        <a:lstStyle/>
        <a:p>
          <a:endParaRPr lang="en-US"/>
        </a:p>
      </dgm:t>
    </dgm:pt>
    <dgm:pt modelId="{F8015AF9-57F0-4DC7-9EC7-381D39DA06A6}" type="sibTrans" cxnId="{B35A0209-539C-42DB-AA91-7B8D7CB9DAFC}">
      <dgm:prSet/>
      <dgm:spPr/>
      <dgm:t>
        <a:bodyPr/>
        <a:lstStyle/>
        <a:p>
          <a:endParaRPr lang="en-US"/>
        </a:p>
      </dgm:t>
    </dgm:pt>
    <dgm:pt modelId="{226B7BA2-9CFD-4F78-97AA-5B9F60C17556}" type="pres">
      <dgm:prSet presAssocID="{5846A159-0676-45BD-9EED-65DB0EA748E9}" presName="Name0" presStyleCnt="0">
        <dgm:presLayoutVars>
          <dgm:dir/>
          <dgm:resizeHandles val="exact"/>
        </dgm:presLayoutVars>
      </dgm:prSet>
      <dgm:spPr/>
      <dgm:t>
        <a:bodyPr/>
        <a:lstStyle/>
        <a:p>
          <a:endParaRPr lang="en-US"/>
        </a:p>
      </dgm:t>
    </dgm:pt>
    <dgm:pt modelId="{8C22D4CE-477D-4E99-88A6-50E873125282}" type="pres">
      <dgm:prSet presAssocID="{5846A159-0676-45BD-9EED-65DB0EA748E9}" presName="arrow" presStyleLbl="bgShp" presStyleIdx="0" presStyleCnt="1"/>
      <dgm:spPr/>
    </dgm:pt>
    <dgm:pt modelId="{B15A2968-75F9-4723-9AFA-5EB27D05E3E7}" type="pres">
      <dgm:prSet presAssocID="{5846A159-0676-45BD-9EED-65DB0EA748E9}" presName="points" presStyleCnt="0"/>
      <dgm:spPr/>
    </dgm:pt>
    <dgm:pt modelId="{BF40A41E-AC07-4270-8CD2-FEE2A91E1F03}" type="pres">
      <dgm:prSet presAssocID="{CAD6BCA8-0BAA-4704-9E86-41CE6CE8BF47}" presName="compositeA" presStyleCnt="0"/>
      <dgm:spPr/>
    </dgm:pt>
    <dgm:pt modelId="{4E6C06A1-ED97-4B6B-91F7-34E7787BA7E6}" type="pres">
      <dgm:prSet presAssocID="{CAD6BCA8-0BAA-4704-9E86-41CE6CE8BF47}" presName="textA" presStyleLbl="revTx" presStyleIdx="0" presStyleCnt="5">
        <dgm:presLayoutVars>
          <dgm:bulletEnabled val="1"/>
        </dgm:presLayoutVars>
      </dgm:prSet>
      <dgm:spPr/>
      <dgm:t>
        <a:bodyPr/>
        <a:lstStyle/>
        <a:p>
          <a:endParaRPr lang="en-US"/>
        </a:p>
      </dgm:t>
    </dgm:pt>
    <dgm:pt modelId="{5CA12F30-199F-4508-91C0-34DA20F43812}" type="pres">
      <dgm:prSet presAssocID="{CAD6BCA8-0BAA-4704-9E86-41CE6CE8BF47}" presName="circleA" presStyleLbl="node1" presStyleIdx="0" presStyleCnt="5" custLinFactNeighborX="4656"/>
      <dgm:spPr/>
    </dgm:pt>
    <dgm:pt modelId="{96C0FBEE-C16D-4F14-811C-20C855911608}" type="pres">
      <dgm:prSet presAssocID="{CAD6BCA8-0BAA-4704-9E86-41CE6CE8BF47}" presName="spaceA" presStyleCnt="0"/>
      <dgm:spPr/>
    </dgm:pt>
    <dgm:pt modelId="{6B10E9A0-EE32-4C1B-87DD-C9588C0DA875}" type="pres">
      <dgm:prSet presAssocID="{D38ECFB1-F8A5-4F65-825F-6FB49FCB59DB}" presName="space" presStyleCnt="0"/>
      <dgm:spPr/>
    </dgm:pt>
    <dgm:pt modelId="{7C663031-C5FA-4E9B-AF25-560160B88E0D}" type="pres">
      <dgm:prSet presAssocID="{585C8286-30B9-4868-8C8B-8784A8DAA37C}" presName="compositeB" presStyleCnt="0"/>
      <dgm:spPr/>
    </dgm:pt>
    <dgm:pt modelId="{4A6EEFEA-8B2A-4A71-8FD3-5D4D1DE4B834}" type="pres">
      <dgm:prSet presAssocID="{585C8286-30B9-4868-8C8B-8784A8DAA37C}" presName="textB" presStyleLbl="revTx" presStyleIdx="1" presStyleCnt="5">
        <dgm:presLayoutVars>
          <dgm:bulletEnabled val="1"/>
        </dgm:presLayoutVars>
      </dgm:prSet>
      <dgm:spPr/>
      <dgm:t>
        <a:bodyPr/>
        <a:lstStyle/>
        <a:p>
          <a:endParaRPr lang="en-US"/>
        </a:p>
      </dgm:t>
    </dgm:pt>
    <dgm:pt modelId="{D844E348-EFB4-4C7C-8543-F6ED53C986CE}" type="pres">
      <dgm:prSet presAssocID="{585C8286-30B9-4868-8C8B-8784A8DAA37C}" presName="circleB" presStyleLbl="node1" presStyleIdx="1" presStyleCnt="5"/>
      <dgm:spPr/>
    </dgm:pt>
    <dgm:pt modelId="{420EEEE9-9789-457B-A626-DED930C196C9}" type="pres">
      <dgm:prSet presAssocID="{585C8286-30B9-4868-8C8B-8784A8DAA37C}" presName="spaceB" presStyleCnt="0"/>
      <dgm:spPr/>
    </dgm:pt>
    <dgm:pt modelId="{68363DB5-B9CE-4840-BF02-658C0633258D}" type="pres">
      <dgm:prSet presAssocID="{144D136A-3539-4974-8F6D-29C6A8DCE83C}" presName="space" presStyleCnt="0"/>
      <dgm:spPr/>
    </dgm:pt>
    <dgm:pt modelId="{CC9AEDE9-88C4-416D-B39C-52B7B9D25902}" type="pres">
      <dgm:prSet presAssocID="{E5E4D760-2E69-4BCB-B2B7-EB13C6E2A5A3}" presName="compositeA" presStyleCnt="0"/>
      <dgm:spPr/>
    </dgm:pt>
    <dgm:pt modelId="{40651698-1223-4C6A-869D-091D5A3FD4BE}" type="pres">
      <dgm:prSet presAssocID="{E5E4D760-2E69-4BCB-B2B7-EB13C6E2A5A3}" presName="textA" presStyleLbl="revTx" presStyleIdx="2" presStyleCnt="5" custScaleY="62093" custLinFactNeighborY="29098">
        <dgm:presLayoutVars>
          <dgm:bulletEnabled val="1"/>
        </dgm:presLayoutVars>
      </dgm:prSet>
      <dgm:spPr/>
      <dgm:t>
        <a:bodyPr/>
        <a:lstStyle/>
        <a:p>
          <a:endParaRPr lang="en-US"/>
        </a:p>
      </dgm:t>
    </dgm:pt>
    <dgm:pt modelId="{18B204CB-0EFC-4EFA-A86E-C8875CF686C0}" type="pres">
      <dgm:prSet presAssocID="{E5E4D760-2E69-4BCB-B2B7-EB13C6E2A5A3}" presName="circleA" presStyleLbl="node1" presStyleIdx="2" presStyleCnt="5" custLinFactNeighborY="37235"/>
      <dgm:spPr/>
    </dgm:pt>
    <dgm:pt modelId="{31E80CA8-AF35-4329-BC65-126549AD33F1}" type="pres">
      <dgm:prSet presAssocID="{E5E4D760-2E69-4BCB-B2B7-EB13C6E2A5A3}" presName="spaceA" presStyleCnt="0"/>
      <dgm:spPr/>
    </dgm:pt>
    <dgm:pt modelId="{675AFD5B-6974-46BB-AA63-955A8F5D5D63}" type="pres">
      <dgm:prSet presAssocID="{F3694285-0F4B-40B0-A31E-F729F0BB4AF8}" presName="space" presStyleCnt="0"/>
      <dgm:spPr/>
    </dgm:pt>
    <dgm:pt modelId="{897E881F-109C-4E91-B6A4-A46B7BB8A276}" type="pres">
      <dgm:prSet presAssocID="{737FE86C-6B11-41BF-A576-789798B00E5D}" presName="compositeB" presStyleCnt="0"/>
      <dgm:spPr/>
    </dgm:pt>
    <dgm:pt modelId="{5129D479-6226-4846-8BF0-453FEFE614FD}" type="pres">
      <dgm:prSet presAssocID="{737FE86C-6B11-41BF-A576-789798B00E5D}" presName="textB" presStyleLbl="revTx" presStyleIdx="3" presStyleCnt="5" custScaleY="62093" custLinFactNeighborX="2991" custLinFactNeighborY="-23497">
        <dgm:presLayoutVars>
          <dgm:bulletEnabled val="1"/>
        </dgm:presLayoutVars>
      </dgm:prSet>
      <dgm:spPr/>
      <dgm:t>
        <a:bodyPr/>
        <a:lstStyle/>
        <a:p>
          <a:endParaRPr lang="en-US"/>
        </a:p>
      </dgm:t>
    </dgm:pt>
    <dgm:pt modelId="{9429C99C-6FD5-429B-A5E9-7F501D065F40}" type="pres">
      <dgm:prSet presAssocID="{737FE86C-6B11-41BF-A576-789798B00E5D}" presName="circleB" presStyleLbl="node1" presStyleIdx="3" presStyleCnt="5" custLinFactNeighborY="-40345"/>
      <dgm:spPr/>
    </dgm:pt>
    <dgm:pt modelId="{3218FA0A-648C-489F-AE85-82C6A1BC6C3D}" type="pres">
      <dgm:prSet presAssocID="{737FE86C-6B11-41BF-A576-789798B00E5D}" presName="spaceB" presStyleCnt="0"/>
      <dgm:spPr/>
    </dgm:pt>
    <dgm:pt modelId="{FC3AE68D-8856-4E6E-9E76-98141AE60D9A}" type="pres">
      <dgm:prSet presAssocID="{624424C5-0447-4AEC-8408-4706329F1847}" presName="space" presStyleCnt="0"/>
      <dgm:spPr/>
    </dgm:pt>
    <dgm:pt modelId="{18394332-B401-44AB-ACFD-DC339E3F39FC}" type="pres">
      <dgm:prSet presAssocID="{90EFC46F-CD12-4630-A920-2CD02EA8FC58}" presName="compositeA" presStyleCnt="0"/>
      <dgm:spPr/>
    </dgm:pt>
    <dgm:pt modelId="{24A2B8B9-9D26-4A0E-A643-35A653ABFA80}" type="pres">
      <dgm:prSet presAssocID="{90EFC46F-CD12-4630-A920-2CD02EA8FC58}" presName="textA" presStyleLbl="revTx" presStyleIdx="4" presStyleCnt="5" custScaleY="68302" custLinFactNeighborX="-19668" custLinFactNeighborY="32590">
        <dgm:presLayoutVars>
          <dgm:bulletEnabled val="1"/>
        </dgm:presLayoutVars>
      </dgm:prSet>
      <dgm:spPr/>
      <dgm:t>
        <a:bodyPr/>
        <a:lstStyle/>
        <a:p>
          <a:endParaRPr lang="en-US"/>
        </a:p>
      </dgm:t>
    </dgm:pt>
    <dgm:pt modelId="{DA6CA82A-E5BD-479C-9C4F-77A4E499C381}" type="pres">
      <dgm:prSet presAssocID="{90EFC46F-CD12-4630-A920-2CD02EA8FC58}" presName="circleA" presStyleLbl="node1" presStyleIdx="4" presStyleCnt="5" custLinFactNeighborX="-23276" custLinFactNeighborY="27931"/>
      <dgm:spPr/>
    </dgm:pt>
    <dgm:pt modelId="{C3C2AA6A-03F6-47E5-B36F-1BAE08DA1DC9}" type="pres">
      <dgm:prSet presAssocID="{90EFC46F-CD12-4630-A920-2CD02EA8FC58}" presName="spaceA" presStyleCnt="0"/>
      <dgm:spPr/>
    </dgm:pt>
  </dgm:ptLst>
  <dgm:cxnLst>
    <dgm:cxn modelId="{9EA1D63B-DC51-487B-B776-62DB8BE8E9C3}" type="presOf" srcId="{E5E4D760-2E69-4BCB-B2B7-EB13C6E2A5A3}" destId="{40651698-1223-4C6A-869D-091D5A3FD4BE}" srcOrd="0" destOrd="0" presId="urn:microsoft.com/office/officeart/2005/8/layout/hProcess11"/>
    <dgm:cxn modelId="{AB4EB6D9-BD9A-4813-A300-3D45CA279012}" type="presOf" srcId="{CAD6BCA8-0BAA-4704-9E86-41CE6CE8BF47}" destId="{4E6C06A1-ED97-4B6B-91F7-34E7787BA7E6}" srcOrd="0" destOrd="0" presId="urn:microsoft.com/office/officeart/2005/8/layout/hProcess11"/>
    <dgm:cxn modelId="{D86F20BD-4745-4894-A78A-CAA394E7F887}" type="presOf" srcId="{737FE86C-6B11-41BF-A576-789798B00E5D}" destId="{5129D479-6226-4846-8BF0-453FEFE614FD}" srcOrd="0" destOrd="0" presId="urn:microsoft.com/office/officeart/2005/8/layout/hProcess11"/>
    <dgm:cxn modelId="{DE1F737A-B92B-4C8E-9970-2E363A139E05}" type="presOf" srcId="{5846A159-0676-45BD-9EED-65DB0EA748E9}" destId="{226B7BA2-9CFD-4F78-97AA-5B9F60C17556}" srcOrd="0" destOrd="0" presId="urn:microsoft.com/office/officeart/2005/8/layout/hProcess11"/>
    <dgm:cxn modelId="{58133CEB-B3A0-4862-A491-F6D46E04B572}" srcId="{5846A159-0676-45BD-9EED-65DB0EA748E9}" destId="{E5E4D760-2E69-4BCB-B2B7-EB13C6E2A5A3}" srcOrd="2" destOrd="0" parTransId="{71164762-46BC-4A7C-B551-097A86BC5F42}" sibTransId="{F3694285-0F4B-40B0-A31E-F729F0BB4AF8}"/>
    <dgm:cxn modelId="{B35A0209-539C-42DB-AA91-7B8D7CB9DAFC}" srcId="{5846A159-0676-45BD-9EED-65DB0EA748E9}" destId="{90EFC46F-CD12-4630-A920-2CD02EA8FC58}" srcOrd="4" destOrd="0" parTransId="{9B9D5E0B-5364-4470-978D-B4BE361D8A4A}" sibTransId="{F8015AF9-57F0-4DC7-9EC7-381D39DA06A6}"/>
    <dgm:cxn modelId="{13D0E835-6156-4053-8874-05169A2E9166}" srcId="{5846A159-0676-45BD-9EED-65DB0EA748E9}" destId="{737FE86C-6B11-41BF-A576-789798B00E5D}" srcOrd="3" destOrd="0" parTransId="{49A8523F-AAC4-47DE-BBBD-ED610E45D0E4}" sibTransId="{624424C5-0447-4AEC-8408-4706329F1847}"/>
    <dgm:cxn modelId="{66FEE38D-2CED-43E9-830A-949B5A4672C9}" srcId="{5846A159-0676-45BD-9EED-65DB0EA748E9}" destId="{CAD6BCA8-0BAA-4704-9E86-41CE6CE8BF47}" srcOrd="0" destOrd="0" parTransId="{97C60CE0-C3DF-4EA3-B2F0-49D0A134DCA0}" sibTransId="{D38ECFB1-F8A5-4F65-825F-6FB49FCB59DB}"/>
    <dgm:cxn modelId="{C93CB785-29DD-443B-8643-2C009C50EE47}" type="presOf" srcId="{585C8286-30B9-4868-8C8B-8784A8DAA37C}" destId="{4A6EEFEA-8B2A-4A71-8FD3-5D4D1DE4B834}" srcOrd="0" destOrd="0" presId="urn:microsoft.com/office/officeart/2005/8/layout/hProcess11"/>
    <dgm:cxn modelId="{8FCC9E53-D6A3-45B4-A8B7-0B8E95B71A7D}" srcId="{5846A159-0676-45BD-9EED-65DB0EA748E9}" destId="{585C8286-30B9-4868-8C8B-8784A8DAA37C}" srcOrd="1" destOrd="0" parTransId="{B69FCD13-4AF7-4563-BCD0-CDB3FE91E1D0}" sibTransId="{144D136A-3539-4974-8F6D-29C6A8DCE83C}"/>
    <dgm:cxn modelId="{0CD018D6-7F90-4686-819F-0349B4A43E11}" type="presOf" srcId="{90EFC46F-CD12-4630-A920-2CD02EA8FC58}" destId="{24A2B8B9-9D26-4A0E-A643-35A653ABFA80}" srcOrd="0" destOrd="0" presId="urn:microsoft.com/office/officeart/2005/8/layout/hProcess11"/>
    <dgm:cxn modelId="{1871EAC8-F705-47E7-A800-0FEDB6F29C53}" type="presParOf" srcId="{226B7BA2-9CFD-4F78-97AA-5B9F60C17556}" destId="{8C22D4CE-477D-4E99-88A6-50E873125282}" srcOrd="0" destOrd="0" presId="urn:microsoft.com/office/officeart/2005/8/layout/hProcess11"/>
    <dgm:cxn modelId="{1EECC000-2BDE-4A4C-876F-BA62BFF926C6}" type="presParOf" srcId="{226B7BA2-9CFD-4F78-97AA-5B9F60C17556}" destId="{B15A2968-75F9-4723-9AFA-5EB27D05E3E7}" srcOrd="1" destOrd="0" presId="urn:microsoft.com/office/officeart/2005/8/layout/hProcess11"/>
    <dgm:cxn modelId="{4465AC12-C578-4411-AA91-19397FE385B0}" type="presParOf" srcId="{B15A2968-75F9-4723-9AFA-5EB27D05E3E7}" destId="{BF40A41E-AC07-4270-8CD2-FEE2A91E1F03}" srcOrd="0" destOrd="0" presId="urn:microsoft.com/office/officeart/2005/8/layout/hProcess11"/>
    <dgm:cxn modelId="{0A261A9E-6982-4DD9-892B-938F73E2EC5F}" type="presParOf" srcId="{BF40A41E-AC07-4270-8CD2-FEE2A91E1F03}" destId="{4E6C06A1-ED97-4B6B-91F7-34E7787BA7E6}" srcOrd="0" destOrd="0" presId="urn:microsoft.com/office/officeart/2005/8/layout/hProcess11"/>
    <dgm:cxn modelId="{533BA475-7472-4C30-946A-DA1BC83BCD0F}" type="presParOf" srcId="{BF40A41E-AC07-4270-8CD2-FEE2A91E1F03}" destId="{5CA12F30-199F-4508-91C0-34DA20F43812}" srcOrd="1" destOrd="0" presId="urn:microsoft.com/office/officeart/2005/8/layout/hProcess11"/>
    <dgm:cxn modelId="{2655AF5B-980B-4DDA-ADBF-FFA15C6A8C9C}" type="presParOf" srcId="{BF40A41E-AC07-4270-8CD2-FEE2A91E1F03}" destId="{96C0FBEE-C16D-4F14-811C-20C855911608}" srcOrd="2" destOrd="0" presId="urn:microsoft.com/office/officeart/2005/8/layout/hProcess11"/>
    <dgm:cxn modelId="{8280D963-3145-44C8-877D-F2E35F8A1F01}" type="presParOf" srcId="{B15A2968-75F9-4723-9AFA-5EB27D05E3E7}" destId="{6B10E9A0-EE32-4C1B-87DD-C9588C0DA875}" srcOrd="1" destOrd="0" presId="urn:microsoft.com/office/officeart/2005/8/layout/hProcess11"/>
    <dgm:cxn modelId="{5A70ABE1-76E7-44AE-95E3-A3F236035F74}" type="presParOf" srcId="{B15A2968-75F9-4723-9AFA-5EB27D05E3E7}" destId="{7C663031-C5FA-4E9B-AF25-560160B88E0D}" srcOrd="2" destOrd="0" presId="urn:microsoft.com/office/officeart/2005/8/layout/hProcess11"/>
    <dgm:cxn modelId="{1DE5139C-1A5E-4DB7-ABAA-34B1E0DFFB1E}" type="presParOf" srcId="{7C663031-C5FA-4E9B-AF25-560160B88E0D}" destId="{4A6EEFEA-8B2A-4A71-8FD3-5D4D1DE4B834}" srcOrd="0" destOrd="0" presId="urn:microsoft.com/office/officeart/2005/8/layout/hProcess11"/>
    <dgm:cxn modelId="{75627FED-C888-439D-A864-D14E5631B017}" type="presParOf" srcId="{7C663031-C5FA-4E9B-AF25-560160B88E0D}" destId="{D844E348-EFB4-4C7C-8543-F6ED53C986CE}" srcOrd="1" destOrd="0" presId="urn:microsoft.com/office/officeart/2005/8/layout/hProcess11"/>
    <dgm:cxn modelId="{DC53F988-3431-49F6-9B53-98BCB4A4C034}" type="presParOf" srcId="{7C663031-C5FA-4E9B-AF25-560160B88E0D}" destId="{420EEEE9-9789-457B-A626-DED930C196C9}" srcOrd="2" destOrd="0" presId="urn:microsoft.com/office/officeart/2005/8/layout/hProcess11"/>
    <dgm:cxn modelId="{26EB5A49-ACCC-4746-B179-7A998BD6B6E6}" type="presParOf" srcId="{B15A2968-75F9-4723-9AFA-5EB27D05E3E7}" destId="{68363DB5-B9CE-4840-BF02-658C0633258D}" srcOrd="3" destOrd="0" presId="urn:microsoft.com/office/officeart/2005/8/layout/hProcess11"/>
    <dgm:cxn modelId="{4D8AD170-FEBB-4F34-A354-C73EA14E9292}" type="presParOf" srcId="{B15A2968-75F9-4723-9AFA-5EB27D05E3E7}" destId="{CC9AEDE9-88C4-416D-B39C-52B7B9D25902}" srcOrd="4" destOrd="0" presId="urn:microsoft.com/office/officeart/2005/8/layout/hProcess11"/>
    <dgm:cxn modelId="{20FC0AC3-384B-4809-BB9B-9D74897F80B1}" type="presParOf" srcId="{CC9AEDE9-88C4-416D-B39C-52B7B9D25902}" destId="{40651698-1223-4C6A-869D-091D5A3FD4BE}" srcOrd="0" destOrd="0" presId="urn:microsoft.com/office/officeart/2005/8/layout/hProcess11"/>
    <dgm:cxn modelId="{E07B3B78-13EF-4EA4-AA68-D2B8C476258A}" type="presParOf" srcId="{CC9AEDE9-88C4-416D-B39C-52B7B9D25902}" destId="{18B204CB-0EFC-4EFA-A86E-C8875CF686C0}" srcOrd="1" destOrd="0" presId="urn:microsoft.com/office/officeart/2005/8/layout/hProcess11"/>
    <dgm:cxn modelId="{D0A4C8CE-7E7D-4DC7-821E-C44807F7733F}" type="presParOf" srcId="{CC9AEDE9-88C4-416D-B39C-52B7B9D25902}" destId="{31E80CA8-AF35-4329-BC65-126549AD33F1}" srcOrd="2" destOrd="0" presId="urn:microsoft.com/office/officeart/2005/8/layout/hProcess11"/>
    <dgm:cxn modelId="{45B7814B-76A5-477E-B9E6-08561A5D3865}" type="presParOf" srcId="{B15A2968-75F9-4723-9AFA-5EB27D05E3E7}" destId="{675AFD5B-6974-46BB-AA63-955A8F5D5D63}" srcOrd="5" destOrd="0" presId="urn:microsoft.com/office/officeart/2005/8/layout/hProcess11"/>
    <dgm:cxn modelId="{B2E7EBEF-E69F-4B8A-B755-1BB010E07B36}" type="presParOf" srcId="{B15A2968-75F9-4723-9AFA-5EB27D05E3E7}" destId="{897E881F-109C-4E91-B6A4-A46B7BB8A276}" srcOrd="6" destOrd="0" presId="urn:microsoft.com/office/officeart/2005/8/layout/hProcess11"/>
    <dgm:cxn modelId="{5481BB13-8B7A-489D-8351-D84FD6BCC47D}" type="presParOf" srcId="{897E881F-109C-4E91-B6A4-A46B7BB8A276}" destId="{5129D479-6226-4846-8BF0-453FEFE614FD}" srcOrd="0" destOrd="0" presId="urn:microsoft.com/office/officeart/2005/8/layout/hProcess11"/>
    <dgm:cxn modelId="{ACAD62F4-EFFA-41B4-B185-EFE11E4D21E4}" type="presParOf" srcId="{897E881F-109C-4E91-B6A4-A46B7BB8A276}" destId="{9429C99C-6FD5-429B-A5E9-7F501D065F40}" srcOrd="1" destOrd="0" presId="urn:microsoft.com/office/officeart/2005/8/layout/hProcess11"/>
    <dgm:cxn modelId="{CDCDBDDD-6D43-440A-A5B1-82B1442D465B}" type="presParOf" srcId="{897E881F-109C-4E91-B6A4-A46B7BB8A276}" destId="{3218FA0A-648C-489F-AE85-82C6A1BC6C3D}" srcOrd="2" destOrd="0" presId="urn:microsoft.com/office/officeart/2005/8/layout/hProcess11"/>
    <dgm:cxn modelId="{92AB2E41-9709-4C31-948C-8375426E4977}" type="presParOf" srcId="{B15A2968-75F9-4723-9AFA-5EB27D05E3E7}" destId="{FC3AE68D-8856-4E6E-9E76-98141AE60D9A}" srcOrd="7" destOrd="0" presId="urn:microsoft.com/office/officeart/2005/8/layout/hProcess11"/>
    <dgm:cxn modelId="{C61F04B7-D903-48E0-818F-F72DE0706C1C}" type="presParOf" srcId="{B15A2968-75F9-4723-9AFA-5EB27D05E3E7}" destId="{18394332-B401-44AB-ACFD-DC339E3F39FC}" srcOrd="8" destOrd="0" presId="urn:microsoft.com/office/officeart/2005/8/layout/hProcess11"/>
    <dgm:cxn modelId="{DA74D11B-08BD-4E24-92B0-1BC89D3A12D3}" type="presParOf" srcId="{18394332-B401-44AB-ACFD-DC339E3F39FC}" destId="{24A2B8B9-9D26-4A0E-A643-35A653ABFA80}" srcOrd="0" destOrd="0" presId="urn:microsoft.com/office/officeart/2005/8/layout/hProcess11"/>
    <dgm:cxn modelId="{E34F7A35-797E-4C84-912E-6E0C8451636F}" type="presParOf" srcId="{18394332-B401-44AB-ACFD-DC339E3F39FC}" destId="{DA6CA82A-E5BD-479C-9C4F-77A4E499C381}" srcOrd="1" destOrd="0" presId="urn:microsoft.com/office/officeart/2005/8/layout/hProcess11"/>
    <dgm:cxn modelId="{A09E631A-9190-4602-9855-ABCFCBFB7AB8}" type="presParOf" srcId="{18394332-B401-44AB-ACFD-DC339E3F39FC}" destId="{C3C2AA6A-03F6-47E5-B36F-1BAE08DA1DC9}"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22D4CE-477D-4E99-88A6-50E873125282}">
      <dsp:nvSpPr>
        <dsp:cNvPr id="0" name=""/>
        <dsp:cNvSpPr/>
      </dsp:nvSpPr>
      <dsp:spPr>
        <a:xfrm>
          <a:off x="0" y="1219199"/>
          <a:ext cx="6535333" cy="1625600"/>
        </a:xfrm>
        <a:prstGeom prst="notched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6C06A1-ED97-4B6B-91F7-34E7787BA7E6}">
      <dsp:nvSpPr>
        <dsp:cNvPr id="0" name=""/>
        <dsp:cNvSpPr/>
      </dsp:nvSpPr>
      <dsp:spPr>
        <a:xfrm>
          <a:off x="2584" y="0"/>
          <a:ext cx="113012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02/05/2019 </a:t>
          </a:r>
        </a:p>
        <a:p>
          <a:pPr lvl="0" algn="ctr" defTabSz="355600">
            <a:lnSpc>
              <a:spcPct val="90000"/>
            </a:lnSpc>
            <a:spcBef>
              <a:spcPct val="0"/>
            </a:spcBef>
            <a:spcAft>
              <a:spcPct val="35000"/>
            </a:spcAft>
          </a:pPr>
          <a:r>
            <a:rPr lang="en-US" sz="800" kern="1200" dirty="0" smtClean="0"/>
            <a:t>-</a:t>
          </a:r>
        </a:p>
        <a:p>
          <a:pPr lvl="0" algn="ctr" defTabSz="355600">
            <a:lnSpc>
              <a:spcPct val="90000"/>
            </a:lnSpc>
            <a:spcBef>
              <a:spcPct val="0"/>
            </a:spcBef>
            <a:spcAft>
              <a:spcPct val="35000"/>
            </a:spcAft>
          </a:pPr>
          <a:r>
            <a:rPr lang="en-US" sz="800" kern="1200" dirty="0" smtClean="0"/>
            <a:t> EBA published CP on draft RTS on key aspects for the implementation of the  on SA-CCR</a:t>
          </a:r>
          <a:endParaRPr lang="en-US" sz="800" kern="1200" dirty="0"/>
        </a:p>
      </dsp:txBody>
      <dsp:txXfrm>
        <a:off x="2584" y="0"/>
        <a:ext cx="1130121" cy="1625600"/>
      </dsp:txXfrm>
    </dsp:sp>
    <dsp:sp modelId="{5CA12F30-199F-4508-91C0-34DA20F43812}">
      <dsp:nvSpPr>
        <dsp:cNvPr id="0" name=""/>
        <dsp:cNvSpPr/>
      </dsp:nvSpPr>
      <dsp:spPr>
        <a:xfrm>
          <a:off x="383367" y="1828800"/>
          <a:ext cx="406400" cy="406400"/>
        </a:xfrm>
        <a:prstGeom prst="ellipse">
          <a:avLst/>
        </a:prstGeom>
        <a:solidFill>
          <a:schemeClr val="accent2">
            <a:shade val="8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A6EEFEA-8B2A-4A71-8FD3-5D4D1DE4B834}">
      <dsp:nvSpPr>
        <dsp:cNvPr id="0" name=""/>
        <dsp:cNvSpPr/>
      </dsp:nvSpPr>
      <dsp:spPr>
        <a:xfrm>
          <a:off x="1189212" y="2438399"/>
          <a:ext cx="1130121" cy="1625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EBA published roadmap on new market and counterparty credit risk approaches along with 3 CPs on 11 draft RTS on the IMA under the FRTB</a:t>
          </a:r>
        </a:p>
        <a:p>
          <a:pPr lvl="0" algn="ctr" defTabSz="355600">
            <a:lnSpc>
              <a:spcPct val="90000"/>
            </a:lnSpc>
            <a:spcBef>
              <a:spcPct val="0"/>
            </a:spcBef>
            <a:spcAft>
              <a:spcPct val="35000"/>
            </a:spcAft>
          </a:pPr>
          <a:r>
            <a:rPr lang="en-US" sz="800" kern="1200" dirty="0" smtClean="0"/>
            <a:t>-</a:t>
          </a:r>
        </a:p>
        <a:p>
          <a:pPr lvl="0" algn="ctr" defTabSz="355600">
            <a:lnSpc>
              <a:spcPct val="90000"/>
            </a:lnSpc>
            <a:spcBef>
              <a:spcPct val="0"/>
            </a:spcBef>
            <a:spcAft>
              <a:spcPct val="35000"/>
            </a:spcAft>
          </a:pPr>
          <a:r>
            <a:rPr lang="en-US" sz="800" kern="1200" dirty="0" smtClean="0"/>
            <a:t>27/06/2019</a:t>
          </a:r>
        </a:p>
      </dsp:txBody>
      <dsp:txXfrm>
        <a:off x="1189212" y="2438399"/>
        <a:ext cx="1130121" cy="1625600"/>
      </dsp:txXfrm>
    </dsp:sp>
    <dsp:sp modelId="{D844E348-EFB4-4C7C-8543-F6ED53C986CE}">
      <dsp:nvSpPr>
        <dsp:cNvPr id="0" name=""/>
        <dsp:cNvSpPr/>
      </dsp:nvSpPr>
      <dsp:spPr>
        <a:xfrm>
          <a:off x="1551072" y="1828800"/>
          <a:ext cx="406400" cy="406400"/>
        </a:xfrm>
        <a:prstGeom prst="ellipse">
          <a:avLst/>
        </a:prstGeom>
        <a:solidFill>
          <a:schemeClr val="accent2">
            <a:shade val="80000"/>
            <a:hueOff val="-106996"/>
            <a:satOff val="2418"/>
            <a:lumOff val="6454"/>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40651698-1223-4C6A-869D-091D5A3FD4BE}">
      <dsp:nvSpPr>
        <dsp:cNvPr id="0" name=""/>
        <dsp:cNvSpPr/>
      </dsp:nvSpPr>
      <dsp:spPr>
        <a:xfrm>
          <a:off x="2375839" y="627071"/>
          <a:ext cx="1130121" cy="100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US" sz="800" kern="1200" dirty="0" smtClean="0"/>
            <a:t>16/10/2019 </a:t>
          </a:r>
        </a:p>
        <a:p>
          <a:pPr lvl="0" algn="ctr" defTabSz="355600">
            <a:lnSpc>
              <a:spcPct val="90000"/>
            </a:lnSpc>
            <a:spcBef>
              <a:spcPct val="0"/>
            </a:spcBef>
            <a:spcAft>
              <a:spcPct val="35000"/>
            </a:spcAft>
          </a:pPr>
          <a:r>
            <a:rPr lang="en-US" sz="800" kern="1200" dirty="0" smtClean="0"/>
            <a:t>-</a:t>
          </a:r>
        </a:p>
        <a:p>
          <a:pPr lvl="0" algn="ctr" defTabSz="355600">
            <a:lnSpc>
              <a:spcPct val="90000"/>
            </a:lnSpc>
            <a:spcBef>
              <a:spcPct val="0"/>
            </a:spcBef>
            <a:spcAft>
              <a:spcPct val="35000"/>
            </a:spcAft>
          </a:pPr>
          <a:r>
            <a:rPr lang="en-US" sz="800" kern="1200" dirty="0" smtClean="0"/>
            <a:t>EBA published CP on GLs on the treatment of Structural FX positions</a:t>
          </a:r>
          <a:endParaRPr lang="en-US" sz="800" kern="1200" dirty="0"/>
        </a:p>
      </dsp:txBody>
      <dsp:txXfrm>
        <a:off x="2375839" y="627071"/>
        <a:ext cx="1130121" cy="1009383"/>
      </dsp:txXfrm>
    </dsp:sp>
    <dsp:sp modelId="{18B204CB-0EFC-4EFA-A86E-C8875CF686C0}">
      <dsp:nvSpPr>
        <dsp:cNvPr id="0" name=""/>
        <dsp:cNvSpPr/>
      </dsp:nvSpPr>
      <dsp:spPr>
        <a:xfrm>
          <a:off x="2737699" y="1826068"/>
          <a:ext cx="406400" cy="406400"/>
        </a:xfrm>
        <a:prstGeom prst="ellipse">
          <a:avLst/>
        </a:prstGeom>
        <a:solidFill>
          <a:schemeClr val="accent2">
            <a:shade val="80000"/>
            <a:hueOff val="-213991"/>
            <a:satOff val="4835"/>
            <a:lumOff val="1290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5129D479-6226-4846-8BF0-453FEFE614FD}">
      <dsp:nvSpPr>
        <dsp:cNvPr id="0" name=""/>
        <dsp:cNvSpPr/>
      </dsp:nvSpPr>
      <dsp:spPr>
        <a:xfrm>
          <a:off x="3596268" y="2518594"/>
          <a:ext cx="1130121" cy="100938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t" anchorCtr="0">
          <a:noAutofit/>
        </a:bodyPr>
        <a:lstStyle/>
        <a:p>
          <a:pPr lvl="0" algn="ctr" defTabSz="355600">
            <a:lnSpc>
              <a:spcPct val="90000"/>
            </a:lnSpc>
            <a:spcBef>
              <a:spcPct val="0"/>
            </a:spcBef>
            <a:spcAft>
              <a:spcPct val="35000"/>
            </a:spcAft>
          </a:pPr>
          <a:r>
            <a:rPr lang="en-US" sz="800" kern="1200" dirty="0" smtClean="0"/>
            <a:t>EBA published final draft RTS on key aspects for the implementation of the SA-CCR</a:t>
          </a:r>
        </a:p>
        <a:p>
          <a:pPr lvl="0" algn="ctr" defTabSz="355600">
            <a:lnSpc>
              <a:spcPct val="90000"/>
            </a:lnSpc>
            <a:spcBef>
              <a:spcPct val="0"/>
            </a:spcBef>
            <a:spcAft>
              <a:spcPct val="35000"/>
            </a:spcAft>
          </a:pPr>
          <a:r>
            <a:rPr lang="en-US" sz="800" kern="1200" dirty="0" smtClean="0"/>
            <a:t>-</a:t>
          </a:r>
        </a:p>
        <a:p>
          <a:pPr lvl="0" algn="ctr" defTabSz="355600">
            <a:lnSpc>
              <a:spcPct val="90000"/>
            </a:lnSpc>
            <a:spcBef>
              <a:spcPct val="0"/>
            </a:spcBef>
            <a:spcAft>
              <a:spcPct val="35000"/>
            </a:spcAft>
          </a:pPr>
          <a:r>
            <a:rPr lang="en-US" sz="800" kern="1200" dirty="0" smtClean="0"/>
            <a:t>18/12/2019 </a:t>
          </a:r>
          <a:endParaRPr lang="en-US" sz="800" kern="1200" dirty="0"/>
        </a:p>
      </dsp:txBody>
      <dsp:txXfrm>
        <a:off x="3596268" y="2518594"/>
        <a:ext cx="1130121" cy="1009383"/>
      </dsp:txXfrm>
    </dsp:sp>
    <dsp:sp modelId="{9429C99C-6FD5-429B-A5E9-7F501D065F40}">
      <dsp:nvSpPr>
        <dsp:cNvPr id="0" name=""/>
        <dsp:cNvSpPr/>
      </dsp:nvSpPr>
      <dsp:spPr>
        <a:xfrm>
          <a:off x="3924327" y="1818891"/>
          <a:ext cx="406400" cy="406400"/>
        </a:xfrm>
        <a:prstGeom prst="ellipse">
          <a:avLst/>
        </a:prstGeom>
        <a:solidFill>
          <a:schemeClr val="accent2">
            <a:shade val="80000"/>
            <a:hueOff val="-320987"/>
            <a:satOff val="7253"/>
            <a:lumOff val="19363"/>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24A2B8B9-9D26-4A0E-A643-35A653ABFA80}">
      <dsp:nvSpPr>
        <dsp:cNvPr id="0" name=""/>
        <dsp:cNvSpPr/>
      </dsp:nvSpPr>
      <dsp:spPr>
        <a:xfrm>
          <a:off x="4526821" y="658603"/>
          <a:ext cx="1130121" cy="1110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6896" tIns="56896" rIns="56896" bIns="56896" numCol="1" spcCol="1270" anchor="b" anchorCtr="0">
          <a:noAutofit/>
        </a:bodyPr>
        <a:lstStyle/>
        <a:p>
          <a:pPr lvl="0" algn="ctr" defTabSz="355600">
            <a:lnSpc>
              <a:spcPct val="90000"/>
            </a:lnSpc>
            <a:spcBef>
              <a:spcPct val="0"/>
            </a:spcBef>
            <a:spcAft>
              <a:spcPct val="35000"/>
            </a:spcAft>
          </a:pPr>
          <a:r>
            <a:rPr lang="en-GB" sz="800" kern="1200" dirty="0" smtClean="0"/>
            <a:t>13/01/2020 </a:t>
          </a:r>
          <a:br>
            <a:rPr lang="en-GB" sz="800" kern="1200" dirty="0" smtClean="0"/>
          </a:br>
          <a:r>
            <a:rPr lang="en-GB" sz="800" kern="1200" dirty="0" smtClean="0"/>
            <a:t>-</a:t>
          </a:r>
          <a:br>
            <a:rPr lang="en-GB" sz="800" kern="1200" dirty="0" smtClean="0"/>
          </a:br>
          <a:r>
            <a:rPr lang="en-US" sz="800" kern="1200" dirty="0" smtClean="0"/>
            <a:t>EBA published draft RTS on treatment of FX and COM risk in the BB under the FRTB framework</a:t>
          </a:r>
          <a:r>
            <a:rPr lang="en-US" kern="1200" dirty="0" smtClean="0"/>
            <a:t/>
          </a:r>
          <a:br>
            <a:rPr lang="en-US" kern="1200" dirty="0" smtClean="0"/>
          </a:br>
          <a:r>
            <a:rPr lang="en-US" sz="800" kern="1200" dirty="0" smtClean="0"/>
            <a:t> </a:t>
          </a:r>
          <a:endParaRPr lang="en-US" kern="1200" dirty="0" smtClean="0"/>
        </a:p>
      </dsp:txBody>
      <dsp:txXfrm>
        <a:off x="4526821" y="658603"/>
        <a:ext cx="1130121" cy="1110317"/>
      </dsp:txXfrm>
    </dsp:sp>
    <dsp:sp modelId="{DA6CA82A-E5BD-479C-9C4F-77A4E499C381}">
      <dsp:nvSpPr>
        <dsp:cNvPr id="0" name=""/>
        <dsp:cNvSpPr/>
      </dsp:nvSpPr>
      <dsp:spPr>
        <a:xfrm>
          <a:off x="5016360" y="1813490"/>
          <a:ext cx="406400" cy="406400"/>
        </a:xfrm>
        <a:prstGeom prst="ellipse">
          <a:avLst/>
        </a:prstGeom>
        <a:solidFill>
          <a:schemeClr val="accent2">
            <a:shade val="80000"/>
            <a:hueOff val="-427982"/>
            <a:satOff val="9670"/>
            <a:lumOff val="258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7AFE930-651F-344E-8314-180208C21109}" type="datetime1">
              <a:rPr lang="en-US" smtClean="0"/>
              <a:t>2/10/2020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F22795-F49E-234E-94D2-EFBA1D25E604}" type="slidenum">
              <a:rPr lang="en-US" smtClean="0"/>
              <a:t>‹#›</a:t>
            </a:fld>
            <a:endParaRPr lang="en-US"/>
          </a:p>
        </p:txBody>
      </p:sp>
    </p:spTree>
    <p:extLst>
      <p:ext uri="{BB962C8B-B14F-4D97-AF65-F5344CB8AC3E}">
        <p14:creationId xmlns:p14="http://schemas.microsoft.com/office/powerpoint/2010/main" val="38506482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18CB54-21F8-FC40-B512-B346BF09AF08}" type="datetime1">
              <a:rPr lang="en-US" smtClean="0"/>
              <a:t>2/10/2020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EB767-81C4-2B41-AC6B-7B72DAF6DCF5}" type="slidenum">
              <a:rPr lang="en-US" smtClean="0"/>
              <a:t>‹#›</a:t>
            </a:fld>
            <a:endParaRPr lang="en-US"/>
          </a:p>
        </p:txBody>
      </p:sp>
    </p:spTree>
    <p:extLst>
      <p:ext uri="{BB962C8B-B14F-4D97-AF65-F5344CB8AC3E}">
        <p14:creationId xmlns:p14="http://schemas.microsoft.com/office/powerpoint/2010/main" val="25610597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CFEB767-81C4-2B41-AC6B-7B72DAF6DCF5}" type="slidenum">
              <a:rPr lang="en-US" smtClean="0"/>
              <a:t>2</a:t>
            </a:fld>
            <a:endParaRPr lang="en-US"/>
          </a:p>
        </p:txBody>
      </p:sp>
    </p:spTree>
    <p:extLst>
      <p:ext uri="{BB962C8B-B14F-4D97-AF65-F5344CB8AC3E}">
        <p14:creationId xmlns:p14="http://schemas.microsoft.com/office/powerpoint/2010/main" val="18017481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8105" y="2224726"/>
            <a:ext cx="6512273" cy="933758"/>
          </a:xfrm>
        </p:spPr>
        <p:txBody>
          <a:bodyPr anchor="b">
            <a:normAutofit/>
          </a:bodyPr>
          <a:lstStyle>
            <a:lvl1pPr>
              <a:defRPr sz="2000" b="1" baseline="0">
                <a:solidFill>
                  <a:schemeClr val="bg1"/>
                </a:solidFill>
              </a:defRPr>
            </a:lvl1pPr>
          </a:lstStyle>
          <a:p>
            <a:r>
              <a:rPr lang="en-GB" dirty="0" smtClean="0"/>
              <a:t>CLICK TO ADD TITLE</a:t>
            </a:r>
            <a:endParaRPr lang="en-US" dirty="0"/>
          </a:p>
        </p:txBody>
      </p:sp>
      <p:sp>
        <p:nvSpPr>
          <p:cNvPr id="3" name="Subtitle 2"/>
          <p:cNvSpPr>
            <a:spLocks noGrp="1"/>
          </p:cNvSpPr>
          <p:nvPr>
            <p:ph type="subTitle" idx="1" hasCustomPrompt="1"/>
          </p:nvPr>
        </p:nvSpPr>
        <p:spPr>
          <a:xfrm>
            <a:off x="548105" y="3225390"/>
            <a:ext cx="6512273" cy="697655"/>
          </a:xfrm>
        </p:spPr>
        <p:txBody>
          <a:bodyPr>
            <a:normAutofit/>
          </a:bodyPr>
          <a:lstStyle>
            <a:lvl1pPr marL="0" indent="0" algn="l">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ADD SUBTITLE</a:t>
            </a:r>
            <a:endParaRPr lang="en-US" dirty="0"/>
          </a:p>
        </p:txBody>
      </p:sp>
    </p:spTree>
    <p:extLst>
      <p:ext uri="{BB962C8B-B14F-4D97-AF65-F5344CB8AC3E}">
        <p14:creationId xmlns:p14="http://schemas.microsoft.com/office/powerpoint/2010/main" val="1981811238"/>
      </p:ext>
    </p:extLst>
  </p:cSld>
  <p:clrMapOvr>
    <a:overrideClrMapping bg1="lt1" tx1="dk1" bg2="lt2" tx2="dk2" accent1="accent1" accent2="accent2" accent3="accent3" accent4="accent4" accent5="accent5" accent6="accent6" hlink="hlink" folHlink="folHlink"/>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cSld name="EBA Contac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5" name="TextBox 24"/>
          <p:cNvSpPr txBox="1"/>
          <p:nvPr userDrawn="1"/>
        </p:nvSpPr>
        <p:spPr>
          <a:xfrm>
            <a:off x="511836" y="2353657"/>
            <a:ext cx="4895787" cy="1577355"/>
          </a:xfrm>
          <a:prstGeom prst="rect">
            <a:avLst/>
          </a:prstGeom>
          <a:noFill/>
        </p:spPr>
        <p:txBody>
          <a:bodyPr wrap="square" rtlCol="0">
            <a:spAutoFit/>
          </a:bodyPr>
          <a:lstStyle/>
          <a:p>
            <a:pPr>
              <a:lnSpc>
                <a:spcPts val="1700"/>
              </a:lnSpc>
              <a:spcBef>
                <a:spcPts val="600"/>
              </a:spcBef>
            </a:pPr>
            <a:r>
              <a:rPr lang="en-US" sz="1400" b="1" dirty="0" smtClean="0">
                <a:solidFill>
                  <a:srgbClr val="FFFFFF"/>
                </a:solidFill>
                <a:ea typeface="ＭＳ Ｐゴシック"/>
                <a:cs typeface="Times New Roman"/>
              </a:rPr>
              <a:t>EUROPEAN BANKING AUTHORITY</a:t>
            </a:r>
            <a:endParaRPr lang="en-GB" sz="1400" b="1" dirty="0" smtClean="0">
              <a:solidFill>
                <a:srgbClr val="FFFFFF"/>
              </a:solidFill>
              <a:ea typeface="ＭＳ Ｐゴシック"/>
              <a:cs typeface="Times New Roman"/>
            </a:endParaRPr>
          </a:p>
          <a:p>
            <a:pPr>
              <a:lnSpc>
                <a:spcPts val="1700"/>
              </a:lnSpc>
              <a:spcBef>
                <a:spcPts val="600"/>
              </a:spcBef>
            </a:pPr>
            <a:r>
              <a:rPr lang="en-US" sz="1400" dirty="0" smtClean="0">
                <a:solidFill>
                  <a:prstClr val="white"/>
                </a:solidFill>
              </a:rPr>
              <a:t>Floors 24-27,</a:t>
            </a:r>
            <a:r>
              <a:rPr lang="en-US" sz="1400" baseline="0" dirty="0" smtClean="0">
                <a:solidFill>
                  <a:prstClr val="white"/>
                </a:solidFill>
              </a:rPr>
              <a:t> 20 Av Andr</a:t>
            </a:r>
            <a:r>
              <a:rPr lang="en-US" sz="1400" kern="1200" baseline="0" dirty="0" smtClean="0">
                <a:solidFill>
                  <a:prstClr val="white"/>
                </a:solidFill>
                <a:latin typeface="+mn-lt"/>
                <a:ea typeface="+mn-ea"/>
                <a:cs typeface="+mn-cs"/>
              </a:rPr>
              <a:t>é </a:t>
            </a:r>
            <a:r>
              <a:rPr lang="en-US" sz="1400" kern="1200" baseline="0" dirty="0" err="1" smtClean="0">
                <a:solidFill>
                  <a:prstClr val="white"/>
                </a:solidFill>
                <a:latin typeface="+mn-lt"/>
                <a:ea typeface="+mn-ea"/>
                <a:cs typeface="+mn-cs"/>
              </a:rPr>
              <a:t>Prothin</a:t>
            </a:r>
            <a:r>
              <a:rPr lang="en-US" sz="1400" kern="1200" baseline="0" dirty="0" smtClean="0">
                <a:solidFill>
                  <a:prstClr val="white"/>
                </a:solidFill>
                <a:latin typeface="+mn-lt"/>
                <a:ea typeface="+mn-ea"/>
                <a:cs typeface="+mn-cs"/>
              </a:rPr>
              <a:t>, </a:t>
            </a:r>
            <a:r>
              <a:rPr lang="en-US" sz="1400" baseline="0" dirty="0" smtClean="0">
                <a:solidFill>
                  <a:prstClr val="white"/>
                </a:solidFill>
              </a:rPr>
              <a:t>92927 Paris La </a:t>
            </a:r>
            <a:r>
              <a:rPr lang="en-US" sz="1400" baseline="0" dirty="0" err="1" smtClean="0">
                <a:solidFill>
                  <a:prstClr val="white"/>
                </a:solidFill>
              </a:rPr>
              <a:t>D</a:t>
            </a:r>
            <a:r>
              <a:rPr lang="en-US" sz="1400" kern="1200" baseline="0" dirty="0" err="1" smtClean="0">
                <a:solidFill>
                  <a:prstClr val="white"/>
                </a:solidFill>
                <a:latin typeface="+mn-lt"/>
                <a:ea typeface="+mn-ea"/>
                <a:cs typeface="+mn-cs"/>
              </a:rPr>
              <a:t>éfense</a:t>
            </a:r>
            <a:r>
              <a:rPr lang="en-US" sz="1400" kern="1200" baseline="0" dirty="0" smtClean="0">
                <a:solidFill>
                  <a:prstClr val="white"/>
                </a:solidFill>
                <a:latin typeface="+mn-lt"/>
                <a:ea typeface="+mn-ea"/>
                <a:cs typeface="+mn-cs"/>
              </a:rPr>
              <a:t> </a:t>
            </a:r>
          </a:p>
          <a:p>
            <a:pPr>
              <a:lnSpc>
                <a:spcPts val="1700"/>
              </a:lnSpc>
              <a:spcBef>
                <a:spcPts val="600"/>
              </a:spcBef>
            </a:pPr>
            <a:r>
              <a:rPr lang="en-US" sz="1400" dirty="0" smtClean="0">
                <a:solidFill>
                  <a:prstClr val="white"/>
                </a:solidFill>
                <a:ea typeface="ＭＳ Ｐゴシック"/>
                <a:cs typeface="Times New Roman"/>
              </a:rPr>
              <a:t>Tel: 	+33 1 86 52 7000</a:t>
            </a:r>
            <a:endParaRPr lang="en-GB" sz="1400" dirty="0" smtClean="0">
              <a:solidFill>
                <a:prstClr val="white"/>
              </a:solidFill>
              <a:ea typeface="ＭＳ Ｐゴシック"/>
              <a:cs typeface="Times New Roman"/>
            </a:endParaRPr>
          </a:p>
          <a:p>
            <a:pPr>
              <a:lnSpc>
                <a:spcPts val="1200"/>
              </a:lnSpc>
              <a:spcBef>
                <a:spcPts val="600"/>
              </a:spcBef>
            </a:pPr>
            <a:r>
              <a:rPr lang="en-US" sz="1400" dirty="0" smtClean="0">
                <a:solidFill>
                  <a:srgbClr val="FFFFFF"/>
                </a:solidFill>
                <a:ea typeface="ＭＳ Ｐゴシック"/>
                <a:cs typeface="Times New Roman"/>
              </a:rPr>
              <a:t>E-mail: info@eba.europa.eu</a:t>
            </a:r>
            <a:endParaRPr lang="en-GB" sz="1400" dirty="0" smtClean="0">
              <a:solidFill>
                <a:srgbClr val="000000"/>
              </a:solidFill>
              <a:ea typeface="ＭＳ Ｐゴシック"/>
              <a:cs typeface="Times New Roman"/>
            </a:endParaRPr>
          </a:p>
          <a:p>
            <a:pPr>
              <a:lnSpc>
                <a:spcPts val="1200"/>
              </a:lnSpc>
              <a:spcBef>
                <a:spcPts val="600"/>
              </a:spcBef>
            </a:pPr>
            <a:r>
              <a:rPr lang="en-US" sz="1400" dirty="0" smtClean="0">
                <a:solidFill>
                  <a:srgbClr val="FFFFFF"/>
                </a:solidFill>
                <a:ea typeface="ＭＳ Ｐゴシック"/>
                <a:cs typeface="Times New Roman"/>
              </a:rPr>
              <a:t>http://</a:t>
            </a:r>
            <a:r>
              <a:rPr lang="en-US" sz="1400" dirty="0" err="1" smtClean="0">
                <a:solidFill>
                  <a:srgbClr val="FFFFFF"/>
                </a:solidFill>
                <a:ea typeface="ＭＳ Ｐゴシック"/>
                <a:cs typeface="Times New Roman"/>
              </a:rPr>
              <a:t>www.eba.europa.eu</a:t>
            </a:r>
            <a:endParaRPr lang="en-GB" sz="1400" dirty="0" smtClean="0">
              <a:solidFill>
                <a:srgbClr val="FFFFFF"/>
              </a:solidFill>
              <a:ea typeface="ＭＳ Ｐゴシック"/>
              <a:cs typeface="Times New Roman"/>
            </a:endParaRPr>
          </a:p>
          <a:p>
            <a:endParaRPr lang="en-GB" sz="1400" dirty="0" smtClean="0">
              <a:solidFill>
                <a:srgbClr val="FFFFFF"/>
              </a:solidFill>
              <a:ea typeface="ＭＳ Ｐゴシック"/>
              <a:cs typeface="Times New Roman"/>
            </a:endParaRPr>
          </a:p>
        </p:txBody>
      </p:sp>
      <p:cxnSp>
        <p:nvCxnSpPr>
          <p:cNvPr id="26" name="Straight Connector 25"/>
          <p:cNvCxnSpPr/>
          <p:nvPr userDrawn="1"/>
        </p:nvCxnSpPr>
        <p:spPr>
          <a:xfrm>
            <a:off x="596600" y="2645484"/>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userDrawn="1"/>
        </p:nvCxnSpPr>
        <p:spPr>
          <a:xfrm>
            <a:off x="596600" y="2958870"/>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userDrawn="1"/>
        </p:nvCxnSpPr>
        <p:spPr>
          <a:xfrm>
            <a:off x="596600" y="3220741"/>
            <a:ext cx="4177425" cy="0"/>
          </a:xfrm>
          <a:prstGeom prst="line">
            <a:avLst/>
          </a:prstGeom>
          <a:ln w="15875">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925289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hank you">
    <p:bg>
      <p:bgPr>
        <a:blipFill rotWithShape="1">
          <a:blip r:embed="rId2"/>
          <a:stretch>
            <a:fillRect/>
          </a:stretch>
        </a:blipFill>
        <a:effectLst/>
      </p:bgPr>
    </p:bg>
    <p:spTree>
      <p:nvGrpSpPr>
        <p:cNvPr id="1" name=""/>
        <p:cNvGrpSpPr/>
        <p:nvPr/>
      </p:nvGrpSpPr>
      <p:grpSpPr>
        <a:xfrm>
          <a:off x="0" y="0"/>
          <a:ext cx="0" cy="0"/>
          <a:chOff x="0" y="0"/>
          <a:chExt cx="0" cy="0"/>
        </a:xfrm>
      </p:grpSpPr>
      <p:sp>
        <p:nvSpPr>
          <p:cNvPr id="10" name="TextBox 9"/>
          <p:cNvSpPr txBox="1"/>
          <p:nvPr/>
        </p:nvSpPr>
        <p:spPr>
          <a:xfrm>
            <a:off x="501317" y="2862257"/>
            <a:ext cx="4070710" cy="461665"/>
          </a:xfrm>
          <a:prstGeom prst="rect">
            <a:avLst/>
          </a:prstGeom>
          <a:noFill/>
        </p:spPr>
        <p:txBody>
          <a:bodyPr wrap="square" rtlCol="0">
            <a:spAutoFit/>
          </a:bodyPr>
          <a:lstStyle/>
          <a:p>
            <a:r>
              <a:rPr lang="en-GB" sz="2400" b="0" dirty="0" smtClean="0">
                <a:solidFill>
                  <a:srgbClr val="FFFFFF"/>
                </a:solidFill>
                <a:effectLst/>
                <a:latin typeface="+mn-lt"/>
                <a:ea typeface="ＭＳ Ｐゴシック"/>
                <a:cs typeface="Times New Roman"/>
              </a:rPr>
              <a:t>Thank you!</a:t>
            </a:r>
          </a:p>
        </p:txBody>
      </p:sp>
    </p:spTree>
    <p:extLst>
      <p:ext uri="{BB962C8B-B14F-4D97-AF65-F5344CB8AC3E}">
        <p14:creationId xmlns:p14="http://schemas.microsoft.com/office/powerpoint/2010/main" val="1319423183"/>
      </p:ext>
    </p:extLst>
  </p:cSld>
  <p:clrMapOvr>
    <a:overrideClrMapping bg1="lt1" tx1="dk1" bg2="lt2" tx2="dk2" accent1="accent1" accent2="accent2" accent3="accent3" accent4="accent4" accent5="accent5" accent6="accent6" hlink="hlink" folHlink="folHlink"/>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063827"/>
            <a:ext cx="7062537" cy="3619500"/>
          </a:xfrm>
        </p:spPr>
        <p:txBody>
          <a:bodyPr>
            <a:normAutofit/>
          </a:bodyPr>
          <a:lstStyle>
            <a:lvl1pPr>
              <a:defRPr sz="1400"/>
            </a:lvl1pPr>
            <a:lvl2pPr>
              <a:defRPr sz="1400"/>
            </a:lvl2pPr>
            <a:lvl3pPr>
              <a:defRPr sz="1400"/>
            </a:lvl3pPr>
            <a:lvl4pPr>
              <a:defRPr sz="1400"/>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US" smtClean="0"/>
              <a:t>PRESENTATION TITLE</a:t>
            </a:r>
            <a:endParaRPr lang="en-US" dirty="0"/>
          </a:p>
        </p:txBody>
      </p:sp>
      <p:sp>
        <p:nvSpPr>
          <p:cNvPr id="6" name="Slide Number Placeholder 5"/>
          <p:cNvSpPr>
            <a:spLocks noGrp="1"/>
          </p:cNvSpPr>
          <p:nvPr>
            <p:ph type="sldNum" sz="quarter" idx="12"/>
          </p:nvPr>
        </p:nvSpPr>
        <p:spPr/>
        <p:txBody>
          <a:bodyPr/>
          <a:lstStyle/>
          <a:p>
            <a:fld id="{03930D90-B5AE-694C-AF4D-B5392C99196C}" type="slidenum">
              <a:rPr lang="en-US" smtClean="0"/>
              <a:t>‹#›</a:t>
            </a:fld>
            <a:endParaRPr lang="en-US" dirty="0"/>
          </a:p>
        </p:txBody>
      </p:sp>
    </p:spTree>
    <p:extLst>
      <p:ext uri="{BB962C8B-B14F-4D97-AF65-F5344CB8AC3E}">
        <p14:creationId xmlns:p14="http://schemas.microsoft.com/office/powerpoint/2010/main" val="265881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2777140"/>
            <a:ext cx="7790205" cy="1021556"/>
          </a:xfrm>
        </p:spPr>
        <p:txBody>
          <a:bodyPr anchor="t">
            <a:normAutofit/>
          </a:bodyPr>
          <a:lstStyle>
            <a:lvl1pPr algn="l">
              <a:defRPr sz="2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0" y="1651999"/>
            <a:ext cx="7790205" cy="1125140"/>
          </a:xfrm>
        </p:spPr>
        <p:txBody>
          <a:bodyPr anchor="b">
            <a:normAutofit/>
          </a:bodyPr>
          <a:lstStyle>
            <a:lvl1pPr marL="0" indent="0">
              <a:buNone/>
              <a:defRPr sz="18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r>
              <a:rPr lang="en-US" smtClean="0"/>
              <a:t>PRESENTATION TITLE</a:t>
            </a:r>
            <a:endParaRPr lang="en-US"/>
          </a:p>
        </p:txBody>
      </p:sp>
      <p:sp>
        <p:nvSpPr>
          <p:cNvPr id="6" name="Slide Number Placeholder 5"/>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1072580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058179"/>
            <a:ext cx="4038600" cy="3665483"/>
          </a:xfrm>
        </p:spPr>
        <p:txBody>
          <a:bodyPr>
            <a:normAutofit/>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03930D90-B5AE-694C-AF4D-B5392C99196C}" type="slidenum">
              <a:rPr lang="en-US" smtClean="0"/>
              <a:t>‹#›</a:t>
            </a:fld>
            <a:endParaRPr lang="en-US"/>
          </a:p>
        </p:txBody>
      </p:sp>
      <p:sp>
        <p:nvSpPr>
          <p:cNvPr id="8" name="Content Placeholder 2"/>
          <p:cNvSpPr>
            <a:spLocks noGrp="1"/>
          </p:cNvSpPr>
          <p:nvPr>
            <p:ph sz="half" idx="13"/>
          </p:nvPr>
        </p:nvSpPr>
        <p:spPr>
          <a:xfrm>
            <a:off x="4648200" y="1058179"/>
            <a:ext cx="4038600" cy="3665483"/>
          </a:xfrm>
        </p:spPr>
        <p:txBody>
          <a:bodyPr>
            <a:normAutofit/>
          </a:bodyPr>
          <a:lstStyle>
            <a:lvl1pPr>
              <a:defRPr sz="1400"/>
            </a:lvl1pPr>
            <a:lvl2pPr>
              <a:defRPr sz="1400"/>
            </a:lvl2pPr>
            <a:lvl3pPr>
              <a:defRPr sz="1400"/>
            </a:lvl3pPr>
            <a:lvl4pPr>
              <a:defRPr sz="14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Tree>
    <p:extLst>
      <p:ext uri="{BB962C8B-B14F-4D97-AF65-F5344CB8AC3E}">
        <p14:creationId xmlns:p14="http://schemas.microsoft.com/office/powerpoint/2010/main" val="1168014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003879"/>
            <a:ext cx="4040188" cy="294911"/>
          </a:xfrm>
        </p:spPr>
        <p:txBody>
          <a:bodyPr anchor="b">
            <a:noAutofit/>
          </a:bodyPr>
          <a:lstStyle>
            <a:lvl1pPr marL="0" indent="0">
              <a:buNone/>
              <a:defRPr sz="14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418897"/>
            <a:ext cx="4040188" cy="3284482"/>
          </a:xfrm>
        </p:spPr>
        <p:txBody>
          <a:bodyPr>
            <a:normAutofit/>
          </a:bodyPr>
          <a:lstStyle>
            <a:lvl1pPr>
              <a:defRPr sz="1400"/>
            </a:lvl1pPr>
            <a:lvl2pPr>
              <a:defRPr sz="1400"/>
            </a:lvl2pPr>
            <a:lvl3pPr>
              <a:defRPr sz="1400"/>
            </a:lvl3pPr>
            <a:lvl4pPr>
              <a:defRPr sz="14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5" name="Text Placeholder 4"/>
          <p:cNvSpPr>
            <a:spLocks noGrp="1"/>
          </p:cNvSpPr>
          <p:nvPr>
            <p:ph type="body" sz="quarter" idx="3"/>
          </p:nvPr>
        </p:nvSpPr>
        <p:spPr>
          <a:xfrm>
            <a:off x="4645028" y="1003879"/>
            <a:ext cx="4041775" cy="294911"/>
          </a:xfrm>
        </p:spPr>
        <p:txBody>
          <a:bodyPr anchor="b">
            <a:noAutofit/>
          </a:bodyPr>
          <a:lstStyle>
            <a:lvl1pPr marL="0" indent="0">
              <a:buNone/>
              <a:defRPr sz="1400" b="1" i="0">
                <a:solidFill>
                  <a:schemeClr val="bg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8" y="1418896"/>
            <a:ext cx="4041775" cy="3284482"/>
          </a:xfrm>
        </p:spPr>
        <p:txBody>
          <a:bodyPr>
            <a:normAutofit/>
          </a:bodyPr>
          <a:lstStyle>
            <a:lvl1pPr>
              <a:defRPr sz="1400"/>
            </a:lvl1pPr>
            <a:lvl2pPr>
              <a:defRPr sz="1400"/>
            </a:lvl2pPr>
            <a:lvl3pPr>
              <a:defRPr sz="1400"/>
            </a:lvl3pPr>
            <a:lvl4pPr>
              <a:defRPr sz="14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8" name="Footer Placeholder 7"/>
          <p:cNvSpPr>
            <a:spLocks noGrp="1"/>
          </p:cNvSpPr>
          <p:nvPr>
            <p:ph type="ftr" sz="quarter" idx="11"/>
          </p:nvPr>
        </p:nvSpPr>
        <p:spPr/>
        <p:txBody>
          <a:bodyPr/>
          <a:lstStyle/>
          <a:p>
            <a:r>
              <a:rPr lang="en-US" smtClean="0"/>
              <a:t>PRESENTATION TITLE</a:t>
            </a:r>
            <a:endParaRPr lang="en-US"/>
          </a:p>
        </p:txBody>
      </p:sp>
      <p:sp>
        <p:nvSpPr>
          <p:cNvPr id="9" name="Slide Number Placeholder 8"/>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300669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r>
              <a:rPr lang="en-US" smtClean="0"/>
              <a:t>PRESENTATION TITLE</a:t>
            </a:r>
            <a:endParaRPr lang="en-US"/>
          </a:p>
        </p:txBody>
      </p:sp>
      <p:sp>
        <p:nvSpPr>
          <p:cNvPr id="5" name="Slide Number Placeholder 4"/>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79190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PRESENTATION TITLE</a:t>
            </a:r>
            <a:endParaRPr lang="en-US" dirty="0"/>
          </a:p>
        </p:txBody>
      </p:sp>
      <p:sp>
        <p:nvSpPr>
          <p:cNvPr id="4" name="Slide Number Placeholder 3"/>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309524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499242"/>
            <a:ext cx="3008313" cy="577084"/>
          </a:xfrm>
        </p:spPr>
        <p:txBody>
          <a:bodyPr anchor="b"/>
          <a:lstStyle>
            <a:lvl1pPr algn="l">
              <a:defRPr sz="1600" b="1"/>
            </a:lvl1pPr>
          </a:lstStyle>
          <a:p>
            <a:r>
              <a:rPr lang="en-US" smtClean="0"/>
              <a:t>Click to edit Master title style</a:t>
            </a:r>
            <a:endParaRPr lang="en-US" dirty="0"/>
          </a:p>
        </p:txBody>
      </p:sp>
      <p:sp>
        <p:nvSpPr>
          <p:cNvPr id="3" name="Content Placeholder 2"/>
          <p:cNvSpPr>
            <a:spLocks noGrp="1"/>
          </p:cNvSpPr>
          <p:nvPr>
            <p:ph idx="1"/>
          </p:nvPr>
        </p:nvSpPr>
        <p:spPr>
          <a:xfrm>
            <a:off x="3575050" y="1175845"/>
            <a:ext cx="5111750" cy="3534103"/>
          </a:xfrm>
        </p:spPr>
        <p:txBody>
          <a:bodyPr>
            <a:normAutofit/>
          </a:bodyPr>
          <a:lstStyle>
            <a:lvl1pPr>
              <a:defRPr sz="1400"/>
            </a:lvl1pPr>
            <a:lvl2pPr>
              <a:defRPr sz="1400"/>
            </a:lvl2pPr>
            <a:lvl3pPr>
              <a:defRPr sz="1400"/>
            </a:lvl3pPr>
            <a:lvl4pPr>
              <a:defRPr sz="14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4" name="Text Placeholder 3"/>
          <p:cNvSpPr>
            <a:spLocks noGrp="1"/>
          </p:cNvSpPr>
          <p:nvPr>
            <p:ph type="body" sz="half" idx="2"/>
          </p:nvPr>
        </p:nvSpPr>
        <p:spPr>
          <a:xfrm>
            <a:off x="457203" y="1175845"/>
            <a:ext cx="3008313" cy="35341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PRESENTATION TITLE</a:t>
            </a:r>
            <a:endParaRPr lang="en-US"/>
          </a:p>
        </p:txBody>
      </p:sp>
      <p:sp>
        <p:nvSpPr>
          <p:cNvPr id="7" name="Slide Number Placeholder 6"/>
          <p:cNvSpPr>
            <a:spLocks noGrp="1"/>
          </p:cNvSpPr>
          <p:nvPr>
            <p:ph type="sldNum" sz="quarter" idx="12"/>
          </p:nvPr>
        </p:nvSpPr>
        <p:spPr/>
        <p:txBody>
          <a:bodyPr/>
          <a:lstStyle/>
          <a:p>
            <a:fld id="{03930D90-B5AE-694C-AF4D-B5392C99196C}" type="slidenum">
              <a:rPr lang="en-US" smtClean="0"/>
              <a:t>‹#›</a:t>
            </a:fld>
            <a:endParaRPr lang="en-US"/>
          </a:p>
        </p:txBody>
      </p:sp>
    </p:spTree>
    <p:extLst>
      <p:ext uri="{BB962C8B-B14F-4D97-AF65-F5344CB8AC3E}">
        <p14:creationId xmlns:p14="http://schemas.microsoft.com/office/powerpoint/2010/main" val="2739734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 y="775138"/>
            <a:ext cx="8229600" cy="3455276"/>
          </a:xfrm>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4230415"/>
            <a:ext cx="8229601" cy="26932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r>
              <a:rPr lang="en-US" smtClean="0"/>
              <a:t>PRESENTATION TITLE</a:t>
            </a:r>
            <a:endParaRPr lang="en-US" dirty="0"/>
          </a:p>
        </p:txBody>
      </p:sp>
      <p:sp>
        <p:nvSpPr>
          <p:cNvPr id="7" name="Slide Number Placeholder 6"/>
          <p:cNvSpPr>
            <a:spLocks noGrp="1"/>
          </p:cNvSpPr>
          <p:nvPr>
            <p:ph type="sldNum" sz="quarter" idx="12"/>
          </p:nvPr>
        </p:nvSpPr>
        <p:spPr/>
        <p:txBody>
          <a:bodyPr/>
          <a:lstStyle/>
          <a:p>
            <a:fld id="{03930D90-B5AE-694C-AF4D-B5392C99196C}" type="slidenum">
              <a:rPr lang="en-US" smtClean="0"/>
              <a:pPr/>
              <a:t>‹#›</a:t>
            </a:fld>
            <a:endParaRPr lang="en-US" dirty="0"/>
          </a:p>
        </p:txBody>
      </p:sp>
    </p:spTree>
    <p:extLst>
      <p:ext uri="{BB962C8B-B14F-4D97-AF65-F5344CB8AC3E}">
        <p14:creationId xmlns:p14="http://schemas.microsoft.com/office/powerpoint/2010/main" val="500376445"/>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40122"/>
            <a:ext cx="6663559" cy="416303"/>
          </a:xfrm>
          <a:prstGeom prst="rect">
            <a:avLst/>
          </a:prstGeom>
          <a:ln>
            <a:noFill/>
          </a:ln>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083879"/>
            <a:ext cx="8229600" cy="36195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 </a:t>
            </a:r>
          </a:p>
          <a:p>
            <a:pPr lvl="2"/>
            <a:r>
              <a:rPr lang="en-GB" dirty="0" smtClean="0"/>
              <a:t>Third level</a:t>
            </a:r>
          </a:p>
          <a:p>
            <a:pPr lvl="3"/>
            <a:r>
              <a:rPr lang="en-GB" dirty="0" smtClean="0"/>
              <a:t>Fourth level</a:t>
            </a:r>
          </a:p>
        </p:txBody>
      </p:sp>
      <p:sp>
        <p:nvSpPr>
          <p:cNvPr id="5" name="Footer Placeholder 4"/>
          <p:cNvSpPr>
            <a:spLocks noGrp="1"/>
          </p:cNvSpPr>
          <p:nvPr>
            <p:ph type="ftr" sz="quarter" idx="3"/>
          </p:nvPr>
        </p:nvSpPr>
        <p:spPr>
          <a:xfrm>
            <a:off x="457200" y="4874173"/>
            <a:ext cx="4920593" cy="166934"/>
          </a:xfrm>
          <a:prstGeom prst="rect">
            <a:avLst/>
          </a:prstGeom>
        </p:spPr>
        <p:txBody>
          <a:bodyPr vert="horz" lIns="91440" tIns="45720" rIns="91440" bIns="45720" rtlCol="0" anchor="t" anchorCtr="0"/>
          <a:lstStyle>
            <a:lvl1pPr algn="l">
              <a:defRPr sz="1000">
                <a:solidFill>
                  <a:schemeClr val="tx1">
                    <a:tint val="75000"/>
                  </a:schemeClr>
                </a:solidFill>
              </a:defRPr>
            </a:lvl1pPr>
          </a:lstStyle>
          <a:p>
            <a:r>
              <a:rPr lang="en-US" smtClean="0"/>
              <a:t>PRESENTATION TITLE</a:t>
            </a:r>
            <a:endParaRPr lang="en-US" dirty="0"/>
          </a:p>
        </p:txBody>
      </p:sp>
      <p:sp>
        <p:nvSpPr>
          <p:cNvPr id="6" name="Slide Number Placeholder 5"/>
          <p:cNvSpPr>
            <a:spLocks noGrp="1"/>
          </p:cNvSpPr>
          <p:nvPr>
            <p:ph type="sldNum" sz="quarter" idx="4"/>
          </p:nvPr>
        </p:nvSpPr>
        <p:spPr>
          <a:xfrm>
            <a:off x="8009294" y="4874173"/>
            <a:ext cx="777766" cy="166934"/>
          </a:xfrm>
          <a:prstGeom prst="rect">
            <a:avLst/>
          </a:prstGeom>
        </p:spPr>
        <p:txBody>
          <a:bodyPr vert="horz" lIns="91440" tIns="45720" rIns="91440" bIns="45720" rtlCol="0" anchor="t"/>
          <a:lstStyle>
            <a:lvl1pPr algn="r">
              <a:defRPr sz="1050">
                <a:solidFill>
                  <a:schemeClr val="tx2"/>
                </a:solidFill>
              </a:defRPr>
            </a:lvl1pPr>
          </a:lstStyle>
          <a:p>
            <a:fld id="{03930D90-B5AE-694C-AF4D-B5392C99196C}" type="slidenum">
              <a:rPr lang="en-US" smtClean="0"/>
              <a:pPr/>
              <a:t>‹#›</a:t>
            </a:fld>
            <a:endParaRPr lang="en-US" dirty="0"/>
          </a:p>
        </p:txBody>
      </p:sp>
      <p:pic>
        <p:nvPicPr>
          <p:cNvPr id="8" name="Picture 7"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7" name="Picture 6"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9" name="Picture 8"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10" name="Picture 9" descr="EBA-logo-full-colour.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pic>
        <p:nvPicPr>
          <p:cNvPr id="11" name="Picture 10" descr="EBA-logo-full-colour.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33107" y="428879"/>
            <a:ext cx="1153695" cy="427545"/>
          </a:xfrm>
          <a:prstGeom prst="rect">
            <a:avLst/>
          </a:prstGeom>
        </p:spPr>
      </p:pic>
    </p:spTree>
    <p:extLst>
      <p:ext uri="{BB962C8B-B14F-4D97-AF65-F5344CB8AC3E}">
        <p14:creationId xmlns:p14="http://schemas.microsoft.com/office/powerpoint/2010/main" val="652615172"/>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dt="0"/>
  <p:txStyles>
    <p:titleStyle>
      <a:lvl1pPr algn="l" defTabSz="457200" rtl="0" eaLnBrk="1" latinLnBrk="0" hangingPunct="1">
        <a:spcBef>
          <a:spcPct val="0"/>
        </a:spcBef>
        <a:buNone/>
        <a:defRPr sz="2300" u="none" kern="1200">
          <a:solidFill>
            <a:schemeClr val="tx2"/>
          </a:solidFill>
          <a:latin typeface="+mj-lt"/>
          <a:ea typeface="+mj-ea"/>
          <a:cs typeface="+mj-cs"/>
        </a:defRPr>
      </a:lvl1pPr>
    </p:titleStyle>
    <p:bodyStyle>
      <a:lvl1pPr marL="0" indent="0" algn="l" defTabSz="457200" rtl="0" eaLnBrk="1" latinLnBrk="0" hangingPunct="1">
        <a:lnSpc>
          <a:spcPct val="105000"/>
        </a:lnSpc>
        <a:spcBef>
          <a:spcPts val="1200"/>
        </a:spcBef>
        <a:buFontTx/>
        <a:buNone/>
        <a:defRPr sz="1400" kern="1200" baseline="0">
          <a:solidFill>
            <a:schemeClr val="tx1">
              <a:lumMod val="65000"/>
              <a:lumOff val="35000"/>
            </a:schemeClr>
          </a:solidFill>
          <a:latin typeface="+mn-lt"/>
          <a:ea typeface="+mn-ea"/>
          <a:cs typeface="+mn-cs"/>
        </a:defRPr>
      </a:lvl1pPr>
      <a:lvl2pPr marL="230400" indent="-230400" algn="l" defTabSz="457200" rtl="0" eaLnBrk="1" latinLnBrk="0" hangingPunct="1">
        <a:lnSpc>
          <a:spcPct val="105000"/>
        </a:lnSpc>
        <a:spcBef>
          <a:spcPts val="1200"/>
        </a:spcBef>
        <a:buClr>
          <a:schemeClr val="tx2"/>
        </a:buClr>
        <a:buFont typeface="Wingdings" charset="2"/>
        <a:buChar char="§"/>
        <a:defRPr sz="1400" kern="1200">
          <a:solidFill>
            <a:schemeClr val="tx1">
              <a:lumMod val="65000"/>
              <a:lumOff val="35000"/>
            </a:schemeClr>
          </a:solidFill>
          <a:latin typeface="+mn-lt"/>
          <a:ea typeface="+mn-ea"/>
          <a:cs typeface="+mn-cs"/>
        </a:defRPr>
      </a:lvl2pPr>
      <a:lvl3pPr marL="720000" indent="-228600" algn="l" defTabSz="457200" rtl="0" eaLnBrk="1" latinLnBrk="0" hangingPunct="1">
        <a:spcBef>
          <a:spcPts val="500"/>
        </a:spcBef>
        <a:buClr>
          <a:schemeClr val="tx2"/>
        </a:buClr>
        <a:buFont typeface="Arial"/>
        <a:buChar char="•"/>
        <a:defRPr sz="1400" kern="1200">
          <a:solidFill>
            <a:schemeClr val="tx1">
              <a:lumMod val="65000"/>
              <a:lumOff val="35000"/>
            </a:schemeClr>
          </a:solidFill>
          <a:latin typeface="+mn-lt"/>
          <a:ea typeface="+mn-ea"/>
          <a:cs typeface="+mn-cs"/>
        </a:defRPr>
      </a:lvl3pPr>
      <a:lvl4pPr marL="1080000" indent="-228600" algn="l" defTabSz="457200" rtl="0" eaLnBrk="1" latinLnBrk="0" hangingPunct="1">
        <a:spcBef>
          <a:spcPts val="500"/>
        </a:spcBef>
        <a:buClr>
          <a:schemeClr val="bg2"/>
        </a:buClr>
        <a:buSzPct val="55000"/>
        <a:buFont typeface="Wingdings 3" charset="2"/>
        <a:buChar char=""/>
        <a:defRPr sz="1400" kern="1200">
          <a:solidFill>
            <a:schemeClr val="tx1">
              <a:lumMod val="65000"/>
              <a:lumOff val="35000"/>
            </a:schemeClr>
          </a:solidFill>
          <a:latin typeface="+mn-lt"/>
          <a:ea typeface="+mn-ea"/>
          <a:cs typeface="+mn-cs"/>
        </a:defRPr>
      </a:lvl4pPr>
      <a:lvl5pPr marL="2057400" indent="-228600" algn="l" defTabSz="457200" rtl="0" eaLnBrk="1" latinLnBrk="0" hangingPunct="1">
        <a:spcBef>
          <a:spcPct val="20000"/>
        </a:spcBef>
        <a:buSzPct val="60000"/>
        <a:buFont typeface="Wingdings" charset="2"/>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noFill/>
        </p:spPr>
        <p:txBody>
          <a:bodyPr>
            <a:normAutofit/>
          </a:bodyPr>
          <a:lstStyle/>
          <a:p>
            <a:r>
              <a:rPr lang="en-US" b="0" dirty="0" smtClean="0"/>
              <a:t>Public hearing – CP on draft RTS on the treatment of FX and </a:t>
            </a:r>
            <a:r>
              <a:rPr lang="en-US" b="0" dirty="0" smtClean="0"/>
              <a:t>Commodity </a:t>
            </a:r>
            <a:r>
              <a:rPr lang="en-US" b="0" dirty="0" smtClean="0"/>
              <a:t>risk in the BB</a:t>
            </a:r>
            <a:endParaRPr lang="en-US" sz="2000" b="0" dirty="0"/>
          </a:p>
        </p:txBody>
      </p:sp>
      <p:sp>
        <p:nvSpPr>
          <p:cNvPr id="3" name="Subtitle 2"/>
          <p:cNvSpPr>
            <a:spLocks noGrp="1"/>
          </p:cNvSpPr>
          <p:nvPr>
            <p:ph type="subTitle" idx="1"/>
          </p:nvPr>
        </p:nvSpPr>
        <p:spPr/>
        <p:txBody>
          <a:bodyPr>
            <a:normAutofit/>
          </a:bodyPr>
          <a:lstStyle/>
          <a:p>
            <a:r>
              <a:rPr lang="en-US" dirty="0" smtClean="0"/>
              <a:t>Paris – 11 February 2020</a:t>
            </a:r>
            <a:endParaRPr lang="en-US" sz="1400" dirty="0"/>
          </a:p>
        </p:txBody>
      </p:sp>
    </p:spTree>
    <p:extLst>
      <p:ext uri="{BB962C8B-B14F-4D97-AF65-F5344CB8AC3E}">
        <p14:creationId xmlns:p14="http://schemas.microsoft.com/office/powerpoint/2010/main" val="733512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971"/>
            <a:ext cx="6663559" cy="847530"/>
          </a:xfrm>
        </p:spPr>
        <p:txBody>
          <a:bodyPr>
            <a:noAutofit/>
          </a:bodyPr>
          <a:lstStyle/>
          <a:p>
            <a:r>
              <a:rPr lang="en-GB" sz="2000" dirty="0" smtClean="0"/>
              <a:t>Introduction: recent cycle of EBA regulatory products under market and counterparty credit risk </a:t>
            </a:r>
            <a:endParaRPr lang="en-US" sz="2000" dirty="0"/>
          </a:p>
        </p:txBody>
      </p:sp>
      <p:sp>
        <p:nvSpPr>
          <p:cNvPr id="6" name="Slide Number Placeholder 5"/>
          <p:cNvSpPr>
            <a:spLocks noGrp="1"/>
          </p:cNvSpPr>
          <p:nvPr>
            <p:ph type="sldNum" sz="quarter" idx="12"/>
          </p:nvPr>
        </p:nvSpPr>
        <p:spPr/>
        <p:txBody>
          <a:bodyPr/>
          <a:lstStyle/>
          <a:p>
            <a:fld id="{03930D90-B5AE-694C-AF4D-B5392C99196C}" type="slidenum">
              <a:rPr lang="en-US" smtClean="0"/>
              <a:t>2</a:t>
            </a:fld>
            <a:endParaRPr lang="en-US"/>
          </a:p>
        </p:txBody>
      </p:sp>
      <p:graphicFrame>
        <p:nvGraphicFramePr>
          <p:cNvPr id="9" name="Diagram 8"/>
          <p:cNvGraphicFramePr/>
          <p:nvPr>
            <p:extLst>
              <p:ext uri="{D42A27DB-BD31-4B8C-83A1-F6EECF244321}">
                <p14:modId xmlns:p14="http://schemas.microsoft.com/office/powerpoint/2010/main" val="33080775"/>
              </p:ext>
            </p:extLst>
          </p:nvPr>
        </p:nvGraphicFramePr>
        <p:xfrm>
          <a:off x="952237" y="1079500"/>
          <a:ext cx="653533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1853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 y="246992"/>
            <a:ext cx="6663559" cy="467841"/>
          </a:xfrm>
        </p:spPr>
        <p:txBody>
          <a:bodyPr/>
          <a:lstStyle/>
          <a:p>
            <a:r>
              <a:rPr lang="en-GB" sz="2000" dirty="0" smtClean="0"/>
              <a:t>CP on draft RTS on the treatment of FX and COM risk in the BB </a:t>
            </a:r>
            <a:endParaRPr lang="en-GB" sz="2000" dirty="0"/>
          </a:p>
        </p:txBody>
      </p:sp>
      <p:sp>
        <p:nvSpPr>
          <p:cNvPr id="5" name="Slide Number Placeholder 4"/>
          <p:cNvSpPr>
            <a:spLocks noGrp="1"/>
          </p:cNvSpPr>
          <p:nvPr>
            <p:ph type="sldNum" sz="quarter" idx="12"/>
          </p:nvPr>
        </p:nvSpPr>
        <p:spPr/>
        <p:txBody>
          <a:bodyPr/>
          <a:lstStyle/>
          <a:p>
            <a:fld id="{03930D90-B5AE-694C-AF4D-B5392C99196C}" type="slidenum">
              <a:rPr lang="en-US" smtClean="0"/>
              <a:t>3</a:t>
            </a:fld>
            <a:endParaRPr lang="en-US" dirty="0"/>
          </a:p>
        </p:txBody>
      </p:sp>
      <p:sp>
        <p:nvSpPr>
          <p:cNvPr id="6" name="TextBox 5"/>
          <p:cNvSpPr txBox="1"/>
          <p:nvPr/>
        </p:nvSpPr>
        <p:spPr>
          <a:xfrm>
            <a:off x="410314" y="968316"/>
            <a:ext cx="7384158" cy="3046988"/>
          </a:xfrm>
          <a:prstGeom prst="rect">
            <a:avLst/>
          </a:prstGeom>
          <a:noFill/>
        </p:spPr>
        <p:txBody>
          <a:bodyPr wrap="square" rtlCol="0">
            <a:spAutoFit/>
          </a:bodyPr>
          <a:lstStyle/>
          <a:p>
            <a:pPr marL="171450" indent="-171450" algn="just">
              <a:buFont typeface="Wingdings" panose="05000000000000000000" pitchFamily="2" charset="2"/>
              <a:buChar char="Ø"/>
            </a:pPr>
            <a:r>
              <a:rPr lang="en-US" sz="1200" dirty="0" smtClean="0">
                <a:solidFill>
                  <a:schemeClr val="tx1">
                    <a:lumMod val="65000"/>
                    <a:lumOff val="35000"/>
                  </a:schemeClr>
                </a:solidFill>
              </a:rPr>
              <a:t>Article 325(9) of the CRR2 requires the EBA to develop RTS on how institutions are to calculate the own funds requirements for </a:t>
            </a:r>
            <a:r>
              <a:rPr lang="en-US" sz="1200" dirty="0">
                <a:solidFill>
                  <a:schemeClr val="tx1">
                    <a:lumMod val="65000"/>
                    <a:lumOff val="35000"/>
                  </a:schemeClr>
                </a:solidFill>
              </a:rPr>
              <a:t>non-trading book positions subject to FX or commodity </a:t>
            </a:r>
            <a:r>
              <a:rPr lang="en-US" sz="1200" dirty="0" smtClean="0">
                <a:solidFill>
                  <a:schemeClr val="tx1">
                    <a:lumMod val="65000"/>
                    <a:lumOff val="35000"/>
                  </a:schemeClr>
                </a:solidFill>
              </a:rPr>
              <a:t>risk</a:t>
            </a:r>
          </a:p>
          <a:p>
            <a:pPr marL="171450" indent="-171450">
              <a:buFont typeface="Wingdings" panose="05000000000000000000" pitchFamily="2" charset="2"/>
              <a:buChar char="Ø"/>
            </a:pPr>
            <a:endParaRPr lang="en-US" sz="1200" dirty="0" smtClean="0">
              <a:solidFill>
                <a:schemeClr val="tx1">
                  <a:lumMod val="65000"/>
                  <a:lumOff val="35000"/>
                </a:schemeClr>
              </a:solidFill>
            </a:endParaRPr>
          </a:p>
          <a:p>
            <a:pPr marL="171450" indent="-171450">
              <a:buFont typeface="Wingdings" panose="05000000000000000000" pitchFamily="2" charset="2"/>
              <a:buChar char="Ø"/>
            </a:pPr>
            <a:r>
              <a:rPr lang="en-US" sz="1200" dirty="0" smtClean="0">
                <a:solidFill>
                  <a:schemeClr val="tx1">
                    <a:lumMod val="65000"/>
                    <a:lumOff val="35000"/>
                  </a:schemeClr>
                </a:solidFill>
              </a:rPr>
              <a:t>The draft RTS: </a:t>
            </a:r>
          </a:p>
          <a:p>
            <a:endParaRPr lang="en-US" sz="1200" dirty="0">
              <a:solidFill>
                <a:schemeClr val="tx1">
                  <a:lumMod val="65000"/>
                  <a:lumOff val="35000"/>
                </a:schemeClr>
              </a:solidFill>
            </a:endParaRPr>
          </a:p>
          <a:p>
            <a:pPr marL="628650" lvl="1" indent="-171450" algn="just">
              <a:buFont typeface="Arial" panose="020B0604020202020204" pitchFamily="34" charset="0"/>
              <a:buChar char="•"/>
            </a:pPr>
            <a:r>
              <a:rPr lang="en-US" sz="1200" dirty="0" smtClean="0">
                <a:solidFill>
                  <a:schemeClr val="tx1">
                    <a:lumMod val="65000"/>
                    <a:lumOff val="35000"/>
                  </a:schemeClr>
                </a:solidFill>
              </a:rPr>
              <a:t>Specify the </a:t>
            </a:r>
            <a:r>
              <a:rPr lang="en-US" sz="1200" dirty="0">
                <a:solidFill>
                  <a:schemeClr val="tx1">
                    <a:lumMod val="65000"/>
                    <a:lumOff val="35000"/>
                  </a:schemeClr>
                </a:solidFill>
              </a:rPr>
              <a:t>value of non-trading book positions that institutions should use when computing the own funds requirements for market risk for those </a:t>
            </a:r>
            <a:r>
              <a:rPr lang="en-US" sz="1200" dirty="0" smtClean="0">
                <a:solidFill>
                  <a:schemeClr val="tx1">
                    <a:lumMod val="65000"/>
                    <a:lumOff val="35000"/>
                  </a:schemeClr>
                </a:solidFill>
              </a:rPr>
              <a:t>positions</a:t>
            </a:r>
          </a:p>
          <a:p>
            <a:pPr lvl="1" algn="just"/>
            <a:endParaRPr lang="en-US" sz="1200" dirty="0" smtClean="0">
              <a:solidFill>
                <a:schemeClr val="tx1">
                  <a:lumMod val="65000"/>
                  <a:lumOff val="35000"/>
                </a:schemeClr>
              </a:solidFill>
            </a:endParaRPr>
          </a:p>
          <a:p>
            <a:pPr marL="628650" lvl="1" indent="-171450" algn="just">
              <a:buFont typeface="Arial" panose="020B0604020202020204" pitchFamily="34" charset="0"/>
              <a:buChar char="•"/>
            </a:pPr>
            <a:r>
              <a:rPr lang="en-US" sz="1200" dirty="0" smtClean="0">
                <a:solidFill>
                  <a:schemeClr val="tx1">
                    <a:lumMod val="65000"/>
                    <a:lumOff val="35000"/>
                  </a:schemeClr>
                </a:solidFill>
              </a:rPr>
              <a:t>Define the calculation </a:t>
            </a:r>
            <a:r>
              <a:rPr lang="en-US" sz="1200" dirty="0">
                <a:solidFill>
                  <a:schemeClr val="tx1">
                    <a:lumMod val="65000"/>
                    <a:lumOff val="35000"/>
                  </a:schemeClr>
                </a:solidFill>
              </a:rPr>
              <a:t>of the own funds requirements for market risk of non-monetary items held at historical cost that may be impaired due to changes in the foreign-exchange </a:t>
            </a:r>
            <a:r>
              <a:rPr lang="en-US" sz="1200" dirty="0" smtClean="0">
                <a:solidFill>
                  <a:schemeClr val="tx1">
                    <a:lumMod val="65000"/>
                    <a:lumOff val="35000"/>
                  </a:schemeClr>
                </a:solidFill>
              </a:rPr>
              <a:t>rate</a:t>
            </a:r>
          </a:p>
          <a:p>
            <a:pPr lvl="1" algn="just"/>
            <a:endParaRPr lang="en-US" sz="1200" dirty="0" smtClean="0">
              <a:solidFill>
                <a:schemeClr val="tx1">
                  <a:lumMod val="65000"/>
                  <a:lumOff val="35000"/>
                </a:schemeClr>
              </a:solidFill>
            </a:endParaRPr>
          </a:p>
          <a:p>
            <a:pPr marL="628650" lvl="1" indent="-171450" algn="just">
              <a:buFont typeface="Arial" panose="020B0604020202020204" pitchFamily="34" charset="0"/>
              <a:buChar char="•"/>
            </a:pPr>
            <a:r>
              <a:rPr lang="en-US" sz="1200" dirty="0" smtClean="0">
                <a:solidFill>
                  <a:schemeClr val="tx1">
                    <a:lumMod val="65000"/>
                    <a:lumOff val="35000"/>
                  </a:schemeClr>
                </a:solidFill>
              </a:rPr>
              <a:t>Introduce an </a:t>
            </a:r>
            <a:r>
              <a:rPr lang="en-US" sz="1200" dirty="0">
                <a:solidFill>
                  <a:schemeClr val="tx1">
                    <a:lumMod val="65000"/>
                    <a:lumOff val="35000"/>
                  </a:schemeClr>
                </a:solidFill>
              </a:rPr>
              <a:t>ad-hoc treatment with respect to the calculation of the actual and hypothetical changes associated to non-trading book positions for the purpose of the backtesting and the profit and loss attribution </a:t>
            </a:r>
            <a:r>
              <a:rPr lang="en-US" sz="1200" dirty="0" smtClean="0">
                <a:solidFill>
                  <a:schemeClr val="tx1">
                    <a:lumMod val="65000"/>
                    <a:lumOff val="35000"/>
                  </a:schemeClr>
                </a:solidFill>
              </a:rPr>
              <a:t>requirements</a:t>
            </a:r>
          </a:p>
          <a:p>
            <a:pPr lvl="1" algn="just"/>
            <a:endParaRPr lang="en-US" sz="1200" dirty="0">
              <a:solidFill>
                <a:schemeClr val="tx1">
                  <a:lumMod val="65000"/>
                  <a:lumOff val="35000"/>
                </a:schemeClr>
              </a:solidFill>
            </a:endParaRPr>
          </a:p>
          <a:p>
            <a:pPr marL="171450" indent="-171450" algn="just">
              <a:buFont typeface="Wingdings" panose="05000000000000000000" pitchFamily="2" charset="2"/>
              <a:buChar char="Ø"/>
            </a:pPr>
            <a:r>
              <a:rPr lang="en-US" sz="1200" dirty="0" smtClean="0">
                <a:solidFill>
                  <a:schemeClr val="tx1">
                    <a:lumMod val="65000"/>
                    <a:lumOff val="35000"/>
                  </a:schemeClr>
                </a:solidFill>
              </a:rPr>
              <a:t>The </a:t>
            </a:r>
            <a:r>
              <a:rPr lang="en-US" sz="1200" dirty="0">
                <a:solidFill>
                  <a:schemeClr val="tx1">
                    <a:lumMod val="65000"/>
                    <a:lumOff val="35000"/>
                  </a:schemeClr>
                </a:solidFill>
              </a:rPr>
              <a:t>RTS were drafted in light of the feedback received on the EBA DP on the EU implementation of the </a:t>
            </a:r>
            <a:r>
              <a:rPr lang="en-US" sz="1200" dirty="0" smtClean="0">
                <a:solidFill>
                  <a:schemeClr val="tx1">
                    <a:lumMod val="65000"/>
                    <a:lumOff val="35000"/>
                  </a:schemeClr>
                </a:solidFill>
              </a:rPr>
              <a:t>FRTB</a:t>
            </a:r>
            <a:endParaRPr lang="en-US" sz="1200" dirty="0">
              <a:solidFill>
                <a:schemeClr val="tx1">
                  <a:lumMod val="65000"/>
                  <a:lumOff val="35000"/>
                </a:schemeClr>
              </a:solidFill>
            </a:endParaRPr>
          </a:p>
        </p:txBody>
      </p:sp>
    </p:spTree>
    <p:extLst>
      <p:ext uri="{BB962C8B-B14F-4D97-AF65-F5344CB8AC3E}">
        <p14:creationId xmlns:p14="http://schemas.microsoft.com/office/powerpoint/2010/main" val="29448328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90086" y="173964"/>
            <a:ext cx="6663559" cy="416303"/>
          </a:xfrm>
        </p:spPr>
        <p:txBody>
          <a:bodyPr/>
          <a:lstStyle/>
          <a:p>
            <a:r>
              <a:rPr lang="en-GB" dirty="0" smtClean="0"/>
              <a:t>Value to use where computing the OFR for market risk </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t>4</a:t>
            </a:fld>
            <a:endParaRPr lang="en-US" dirty="0"/>
          </a:p>
        </p:txBody>
      </p:sp>
      <p:sp>
        <p:nvSpPr>
          <p:cNvPr id="6" name="TextBox 5"/>
          <p:cNvSpPr txBox="1"/>
          <p:nvPr/>
        </p:nvSpPr>
        <p:spPr>
          <a:xfrm>
            <a:off x="346299" y="726532"/>
            <a:ext cx="8298970" cy="1815882"/>
          </a:xfrm>
          <a:prstGeom prst="rect">
            <a:avLst/>
          </a:prstGeom>
          <a:noFill/>
        </p:spPr>
        <p:txBody>
          <a:bodyPr wrap="square" rtlCol="0">
            <a:spAutoFit/>
          </a:bodyPr>
          <a:lstStyle/>
          <a:p>
            <a:pPr marL="285750" indent="-285750">
              <a:buFont typeface="Arial" panose="020B0604020202020204" pitchFamily="34" charset="0"/>
              <a:buChar char="•"/>
            </a:pPr>
            <a:r>
              <a:rPr lang="en-GB" sz="1400" dirty="0" smtClean="0">
                <a:solidFill>
                  <a:schemeClr val="tx1">
                    <a:lumMod val="65000"/>
                    <a:lumOff val="35000"/>
                  </a:schemeClr>
                </a:solidFill>
              </a:rPr>
              <a:t>For items attracting FX risk: </a:t>
            </a:r>
          </a:p>
          <a:p>
            <a:endParaRPr lang="en-GB" sz="1400" dirty="0" smtClean="0">
              <a:solidFill>
                <a:schemeClr val="tx1">
                  <a:lumMod val="65000"/>
                  <a:lumOff val="35000"/>
                </a:schemeClr>
              </a:solidFill>
            </a:endParaRPr>
          </a:p>
          <a:p>
            <a:pPr marL="742950" lvl="1" indent="-285750">
              <a:buFont typeface="Wingdings" panose="05000000000000000000" pitchFamily="2" charset="2"/>
              <a:buChar char="Ø"/>
            </a:pPr>
            <a:r>
              <a:rPr lang="en-GB" sz="1400" dirty="0" smtClean="0">
                <a:solidFill>
                  <a:schemeClr val="tx1">
                    <a:lumMod val="65000"/>
                    <a:lumOff val="35000"/>
                  </a:schemeClr>
                </a:solidFill>
              </a:rPr>
              <a:t>banks free to use either the accounting or the fair value (as long as the same approach is used for all items) as a basis for computing the OFR for FX-risk </a:t>
            </a:r>
          </a:p>
          <a:p>
            <a:pPr marL="742950" lvl="1" indent="-285750">
              <a:buFont typeface="Wingdings" panose="05000000000000000000" pitchFamily="2" charset="2"/>
              <a:buChar char="Ø"/>
            </a:pPr>
            <a:r>
              <a:rPr lang="en-GB" sz="1400" dirty="0" smtClean="0">
                <a:solidFill>
                  <a:schemeClr val="tx1">
                    <a:lumMod val="65000"/>
                    <a:lumOff val="35000"/>
                  </a:schemeClr>
                </a:solidFill>
              </a:rPr>
              <a:t>banks required to update the FX component on a daily basis</a:t>
            </a:r>
          </a:p>
          <a:p>
            <a:pPr lvl="1"/>
            <a:endParaRPr lang="en-GB" sz="1400" dirty="0" smtClean="0">
              <a:solidFill>
                <a:schemeClr val="tx1">
                  <a:lumMod val="65000"/>
                  <a:lumOff val="35000"/>
                </a:schemeClr>
              </a:solidFill>
            </a:endParaRPr>
          </a:p>
          <a:p>
            <a:pPr marL="285750" indent="-285750">
              <a:buFont typeface="Arial" panose="020B0604020202020204" pitchFamily="34" charset="0"/>
              <a:buChar char="•"/>
            </a:pPr>
            <a:r>
              <a:rPr lang="en-GB" sz="1400" dirty="0" smtClean="0">
                <a:solidFill>
                  <a:schemeClr val="tx1">
                    <a:lumMod val="65000"/>
                    <a:lumOff val="35000"/>
                  </a:schemeClr>
                </a:solidFill>
              </a:rPr>
              <a:t>For items attracting COM risk: banks are required to fair value those items on a daily basis </a:t>
            </a:r>
          </a:p>
          <a:p>
            <a:pPr marL="285750" indent="-285750">
              <a:buFont typeface="Arial" panose="020B0604020202020204" pitchFamily="34" charset="0"/>
              <a:buChar char="•"/>
            </a:pPr>
            <a:endParaRPr lang="en-GB" sz="1400" dirty="0">
              <a:solidFill>
                <a:schemeClr val="tx1">
                  <a:lumMod val="65000"/>
                  <a:lumOff val="35000"/>
                </a:schemeClr>
              </a:solidFill>
            </a:endParaRPr>
          </a:p>
        </p:txBody>
      </p:sp>
      <p:sp>
        <p:nvSpPr>
          <p:cNvPr id="7" name="Rectangle 6"/>
          <p:cNvSpPr/>
          <p:nvPr/>
        </p:nvSpPr>
        <p:spPr>
          <a:xfrm>
            <a:off x="148295" y="2642562"/>
            <a:ext cx="8496974" cy="235449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050" b="1" dirty="0">
                <a:solidFill>
                  <a:schemeClr val="tx1">
                    <a:lumMod val="75000"/>
                    <a:lumOff val="25000"/>
                  </a:schemeClr>
                </a:solidFill>
                <a:latin typeface="Calibri" panose="020F0502020204030204" pitchFamily="34" charset="0"/>
              </a:rPr>
              <a:t>Q1. </a:t>
            </a:r>
            <a:r>
              <a:rPr lang="en-US" sz="1050" dirty="0">
                <a:solidFill>
                  <a:schemeClr val="tx1">
                    <a:lumMod val="75000"/>
                    <a:lumOff val="25000"/>
                  </a:schemeClr>
                </a:solidFill>
                <a:latin typeface="Calibri" panose="020F0502020204030204" pitchFamily="34" charset="0"/>
              </a:rPr>
              <a:t>Do you agree with the approach in relation to the use of the accounting value and alternatively the fair value as a basis for computing the own funds requirements for foreign exchange risk, or do you think that institutions should be requested to use e.g. only the accounting value? Please elaborate. </a:t>
            </a:r>
            <a:endParaRPr lang="en-US" sz="1050" dirty="0" smtClean="0">
              <a:solidFill>
                <a:schemeClr val="tx1">
                  <a:lumMod val="75000"/>
                  <a:lumOff val="25000"/>
                </a:schemeClr>
              </a:solidFill>
              <a:latin typeface="Calibri" panose="020F0502020204030204" pitchFamily="34" charset="0"/>
            </a:endParaRPr>
          </a:p>
          <a:p>
            <a:endParaRPr lang="en-US" sz="1050" dirty="0">
              <a:solidFill>
                <a:schemeClr val="tx1">
                  <a:lumMod val="75000"/>
                  <a:lumOff val="25000"/>
                </a:schemeClr>
              </a:solidFill>
              <a:latin typeface="Calibri" panose="020F0502020204030204" pitchFamily="34" charset="0"/>
            </a:endParaRPr>
          </a:p>
          <a:p>
            <a:r>
              <a:rPr lang="en-US" sz="1050" b="1" dirty="0">
                <a:solidFill>
                  <a:schemeClr val="tx1">
                    <a:lumMod val="75000"/>
                    <a:lumOff val="25000"/>
                  </a:schemeClr>
                </a:solidFill>
                <a:latin typeface="Calibri" panose="020F0502020204030204" pitchFamily="34" charset="0"/>
              </a:rPr>
              <a:t>Q2. </a:t>
            </a:r>
            <a:r>
              <a:rPr lang="en-US" sz="1050" dirty="0">
                <a:solidFill>
                  <a:schemeClr val="tx1">
                    <a:lumMod val="75000"/>
                    <a:lumOff val="25000"/>
                  </a:schemeClr>
                </a:solidFill>
                <a:latin typeface="Calibri" panose="020F0502020204030204" pitchFamily="34" charset="0"/>
              </a:rPr>
              <a:t>Do you agree that institutions should be requested to update on a daily basis only the foreign-exchange risk component of banking book instruments? Please elaborate. </a:t>
            </a:r>
            <a:endParaRPr lang="en-US" sz="1050" dirty="0" smtClean="0">
              <a:solidFill>
                <a:schemeClr val="tx1">
                  <a:lumMod val="75000"/>
                  <a:lumOff val="25000"/>
                </a:schemeClr>
              </a:solidFill>
              <a:latin typeface="Calibri" panose="020F0502020204030204" pitchFamily="34" charset="0"/>
            </a:endParaRPr>
          </a:p>
          <a:p>
            <a:endParaRPr lang="en-US" sz="1050" dirty="0">
              <a:solidFill>
                <a:schemeClr val="tx1">
                  <a:lumMod val="75000"/>
                  <a:lumOff val="25000"/>
                </a:schemeClr>
              </a:solidFill>
              <a:latin typeface="Calibri" panose="020F0502020204030204" pitchFamily="34" charset="0"/>
            </a:endParaRPr>
          </a:p>
          <a:p>
            <a:r>
              <a:rPr lang="en-US" sz="1050" b="1" dirty="0">
                <a:solidFill>
                  <a:schemeClr val="tx1">
                    <a:lumMod val="75000"/>
                    <a:lumOff val="25000"/>
                  </a:schemeClr>
                </a:solidFill>
                <a:latin typeface="Calibri" panose="020F0502020204030204" pitchFamily="34" charset="0"/>
              </a:rPr>
              <a:t>Q3. </a:t>
            </a:r>
            <a:r>
              <a:rPr lang="en-US" sz="1050" dirty="0">
                <a:solidFill>
                  <a:schemeClr val="tx1">
                    <a:lumMod val="75000"/>
                    <a:lumOff val="25000"/>
                  </a:schemeClr>
                </a:solidFill>
                <a:latin typeface="Calibri" panose="020F0502020204030204" pitchFamily="34" charset="0"/>
              </a:rPr>
              <a:t>Could you please describe the current risk-management practices that institutions use for managing the foreign-exchange risk stemming from banking book </a:t>
            </a:r>
            <a:r>
              <a:rPr lang="en-US" sz="1050" dirty="0" smtClean="0">
                <a:solidFill>
                  <a:schemeClr val="tx1">
                    <a:lumMod val="75000"/>
                    <a:lumOff val="25000"/>
                  </a:schemeClr>
                </a:solidFill>
                <a:latin typeface="Calibri" panose="020F0502020204030204" pitchFamily="34" charset="0"/>
              </a:rPr>
              <a:t>positions (e.g</a:t>
            </a:r>
            <a:r>
              <a:rPr lang="en-US" sz="1050" dirty="0">
                <a:solidFill>
                  <a:schemeClr val="tx1">
                    <a:lumMod val="75000"/>
                    <a:lumOff val="25000"/>
                  </a:schemeClr>
                </a:solidFill>
                <a:latin typeface="Calibri" panose="020F0502020204030204" pitchFamily="34" charset="0"/>
              </a:rPr>
              <a:t>. </a:t>
            </a:r>
            <a:r>
              <a:rPr lang="en-US" sz="1050" dirty="0" smtClean="0">
                <a:solidFill>
                  <a:schemeClr val="tx1">
                    <a:lumMod val="75000"/>
                    <a:lumOff val="25000"/>
                  </a:schemeClr>
                </a:solidFill>
                <a:latin typeface="Calibri" panose="020F0502020204030204" pitchFamily="34" charset="0"/>
              </a:rPr>
              <a:t>frequency </a:t>
            </a:r>
            <a:r>
              <a:rPr lang="en-US" sz="1050" dirty="0">
                <a:solidFill>
                  <a:schemeClr val="tx1">
                    <a:lumMod val="75000"/>
                    <a:lumOff val="25000"/>
                  </a:schemeClr>
                </a:solidFill>
                <a:latin typeface="Calibri" panose="020F0502020204030204" pitchFamily="34" charset="0"/>
              </a:rPr>
              <a:t>at which banking book positions are fully revalued</a:t>
            </a:r>
            <a:r>
              <a:rPr lang="en-US" sz="1050" dirty="0" smtClean="0">
                <a:solidFill>
                  <a:schemeClr val="tx1">
                    <a:lumMod val="75000"/>
                    <a:lumOff val="25000"/>
                  </a:schemeClr>
                </a:solidFill>
                <a:latin typeface="Calibri" panose="020F0502020204030204" pitchFamily="34" charset="0"/>
              </a:rPr>
              <a:t>,...)? </a:t>
            </a:r>
          </a:p>
          <a:p>
            <a:endParaRPr lang="en-US" sz="1050" dirty="0" smtClean="0">
              <a:solidFill>
                <a:schemeClr val="tx1">
                  <a:lumMod val="75000"/>
                  <a:lumOff val="25000"/>
                </a:schemeClr>
              </a:solidFill>
              <a:latin typeface="Calibri" panose="020F0502020204030204" pitchFamily="34" charset="0"/>
            </a:endParaRPr>
          </a:p>
          <a:p>
            <a:r>
              <a:rPr lang="en-US" sz="1050" b="1" dirty="0">
                <a:solidFill>
                  <a:schemeClr val="tx1">
                    <a:lumMod val="75000"/>
                    <a:lumOff val="25000"/>
                  </a:schemeClr>
                </a:solidFill>
              </a:rPr>
              <a:t>Q7. </a:t>
            </a:r>
            <a:r>
              <a:rPr lang="en-US" sz="1050" dirty="0">
                <a:solidFill>
                  <a:schemeClr val="tx1">
                    <a:lumMod val="75000"/>
                    <a:lumOff val="25000"/>
                  </a:schemeClr>
                </a:solidFill>
              </a:rPr>
              <a:t>Do you think there are any exceptional cases where institutions are not able to meet the requirement to daily fair-value commodity positions? Would these exceptional cases occur only for commodity positions held in the banking book or also for commodity positions held in the trading book</a:t>
            </a:r>
            <a:r>
              <a:rPr lang="en-US" sz="1050" dirty="0" smtClean="0">
                <a:solidFill>
                  <a:schemeClr val="tx1">
                    <a:lumMod val="75000"/>
                    <a:lumOff val="25000"/>
                  </a:schemeClr>
                </a:solidFill>
              </a:rPr>
              <a:t>?</a:t>
            </a:r>
          </a:p>
          <a:p>
            <a:r>
              <a:rPr lang="en-US" sz="1050" dirty="0" smtClean="0">
                <a:solidFill>
                  <a:schemeClr val="tx1">
                    <a:lumMod val="75000"/>
                    <a:lumOff val="25000"/>
                  </a:schemeClr>
                </a:solidFill>
              </a:rPr>
              <a:t> </a:t>
            </a:r>
          </a:p>
          <a:p>
            <a:r>
              <a:rPr lang="en-US" sz="1050" b="1" dirty="0">
                <a:solidFill>
                  <a:schemeClr val="tx1">
                    <a:lumMod val="75000"/>
                    <a:lumOff val="25000"/>
                  </a:schemeClr>
                </a:solidFill>
              </a:rPr>
              <a:t>Q8. </a:t>
            </a:r>
            <a:r>
              <a:rPr lang="en-US" sz="1050" dirty="0">
                <a:solidFill>
                  <a:schemeClr val="tx1">
                    <a:lumMod val="75000"/>
                    <a:lumOff val="25000"/>
                  </a:schemeClr>
                </a:solidFill>
              </a:rPr>
              <a:t>Do you agree </a:t>
            </a:r>
            <a:r>
              <a:rPr lang="en-US" sz="1050" dirty="0" smtClean="0">
                <a:solidFill>
                  <a:schemeClr val="tx1">
                    <a:lumMod val="75000"/>
                    <a:lumOff val="25000"/>
                  </a:schemeClr>
                </a:solidFill>
              </a:rPr>
              <a:t>that </a:t>
            </a:r>
            <a:r>
              <a:rPr lang="en-US" sz="1050" dirty="0">
                <a:solidFill>
                  <a:schemeClr val="tx1">
                    <a:lumMod val="75000"/>
                    <a:lumOff val="25000"/>
                  </a:schemeClr>
                </a:solidFill>
              </a:rPr>
              <a:t>with respect to the valuation of </a:t>
            </a:r>
            <a:r>
              <a:rPr lang="en-US" sz="1050" dirty="0" smtClean="0">
                <a:solidFill>
                  <a:schemeClr val="tx1">
                    <a:lumMod val="75000"/>
                    <a:lumOff val="25000"/>
                  </a:schemeClr>
                </a:solidFill>
              </a:rPr>
              <a:t>FX </a:t>
            </a:r>
            <a:r>
              <a:rPr lang="en-US" sz="1050" dirty="0">
                <a:solidFill>
                  <a:schemeClr val="tx1">
                    <a:lumMod val="75000"/>
                    <a:lumOff val="25000"/>
                  </a:schemeClr>
                </a:solidFill>
              </a:rPr>
              <a:t>and commodity positions held in the </a:t>
            </a:r>
            <a:r>
              <a:rPr lang="en-US" sz="1050" dirty="0" smtClean="0">
                <a:solidFill>
                  <a:schemeClr val="tx1">
                    <a:lumMod val="75000"/>
                    <a:lumOff val="25000"/>
                  </a:schemeClr>
                </a:solidFill>
              </a:rPr>
              <a:t>BB, </a:t>
            </a:r>
            <a:r>
              <a:rPr lang="en-US" sz="1050" dirty="0">
                <a:solidFill>
                  <a:schemeClr val="tx1">
                    <a:lumMod val="75000"/>
                    <a:lumOff val="25000"/>
                  </a:schemeClr>
                </a:solidFill>
              </a:rPr>
              <a:t>the provisions applicable in the context of the </a:t>
            </a:r>
            <a:r>
              <a:rPr lang="en-US" sz="1050" dirty="0" smtClean="0">
                <a:solidFill>
                  <a:schemeClr val="tx1">
                    <a:lumMod val="75000"/>
                    <a:lumOff val="25000"/>
                  </a:schemeClr>
                </a:solidFill>
              </a:rPr>
              <a:t>SA should </a:t>
            </a:r>
            <a:r>
              <a:rPr lang="en-US" sz="1050" dirty="0">
                <a:solidFill>
                  <a:schemeClr val="tx1">
                    <a:lumMod val="75000"/>
                    <a:lumOff val="25000"/>
                  </a:schemeClr>
                </a:solidFill>
              </a:rPr>
              <a:t>also apply in the context of </a:t>
            </a:r>
            <a:r>
              <a:rPr lang="en-US" sz="1050" dirty="0" smtClean="0">
                <a:solidFill>
                  <a:schemeClr val="tx1">
                    <a:lumMod val="75000"/>
                    <a:lumOff val="25000"/>
                  </a:schemeClr>
                </a:solidFill>
              </a:rPr>
              <a:t>the IMA? Please </a:t>
            </a:r>
            <a:r>
              <a:rPr lang="en-US" sz="1050" dirty="0">
                <a:solidFill>
                  <a:schemeClr val="tx1">
                    <a:lumMod val="75000"/>
                    <a:lumOff val="25000"/>
                  </a:schemeClr>
                </a:solidFill>
              </a:rPr>
              <a:t>elaborate. </a:t>
            </a:r>
            <a:endParaRPr lang="en-GB" sz="1050" dirty="0">
              <a:solidFill>
                <a:schemeClr val="tx1">
                  <a:lumMod val="75000"/>
                  <a:lumOff val="25000"/>
                </a:schemeClr>
              </a:solidFill>
            </a:endParaRPr>
          </a:p>
        </p:txBody>
      </p:sp>
      <p:sp>
        <p:nvSpPr>
          <p:cNvPr id="8" name="TextBox 7"/>
          <p:cNvSpPr txBox="1"/>
          <p:nvPr/>
        </p:nvSpPr>
        <p:spPr>
          <a:xfrm>
            <a:off x="148295" y="2357282"/>
            <a:ext cx="1722344" cy="261610"/>
          </a:xfrm>
          <a:prstGeom prst="rect">
            <a:avLst/>
          </a:prstGeom>
          <a:noFill/>
        </p:spPr>
        <p:txBody>
          <a:bodyPr wrap="square" rtlCol="0">
            <a:spAutoFit/>
          </a:bodyPr>
          <a:lstStyle/>
          <a:p>
            <a:r>
              <a:rPr lang="en-GB" sz="1100" dirty="0" smtClean="0">
                <a:solidFill>
                  <a:schemeClr val="accent2">
                    <a:lumMod val="75000"/>
                  </a:schemeClr>
                </a:solidFill>
              </a:rPr>
              <a:t>Questions for consultation </a:t>
            </a:r>
            <a:endParaRPr lang="en-GB" sz="1100" dirty="0">
              <a:solidFill>
                <a:schemeClr val="accent2">
                  <a:lumMod val="75000"/>
                </a:schemeClr>
              </a:solidFill>
            </a:endParaRPr>
          </a:p>
        </p:txBody>
      </p:sp>
    </p:spTree>
    <p:extLst>
      <p:ext uri="{BB962C8B-B14F-4D97-AF65-F5344CB8AC3E}">
        <p14:creationId xmlns:p14="http://schemas.microsoft.com/office/powerpoint/2010/main" val="20087580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930D90-B5AE-694C-AF4D-B5392C99196C}" type="slidenum">
              <a:rPr lang="en-US" smtClean="0"/>
              <a:t>5</a:t>
            </a:fld>
            <a:endParaRPr lang="en-US" dirty="0"/>
          </a:p>
        </p:txBody>
      </p:sp>
      <p:sp>
        <p:nvSpPr>
          <p:cNvPr id="6" name="Title 1"/>
          <p:cNvSpPr>
            <a:spLocks noGrp="1"/>
          </p:cNvSpPr>
          <p:nvPr>
            <p:ph type="title"/>
          </p:nvPr>
        </p:nvSpPr>
        <p:spPr/>
        <p:txBody>
          <a:bodyPr/>
          <a:lstStyle/>
          <a:p>
            <a:r>
              <a:rPr lang="en-GB" dirty="0" smtClean="0"/>
              <a:t>Treatment of non-monetary items at HC (1)</a:t>
            </a:r>
            <a:endParaRPr lang="en-GB" dirty="0"/>
          </a:p>
        </p:txBody>
      </p:sp>
      <p:sp>
        <p:nvSpPr>
          <p:cNvPr id="10" name="TextBox 9"/>
          <p:cNvSpPr txBox="1"/>
          <p:nvPr/>
        </p:nvSpPr>
        <p:spPr>
          <a:xfrm>
            <a:off x="211392" y="1045197"/>
            <a:ext cx="2106505" cy="307777"/>
          </a:xfrm>
          <a:prstGeom prst="rect">
            <a:avLst/>
          </a:prstGeom>
          <a:noFill/>
        </p:spPr>
        <p:txBody>
          <a:bodyPr wrap="square" rtlCol="0">
            <a:spAutoFit/>
          </a:bodyPr>
          <a:lstStyle/>
          <a:p>
            <a:r>
              <a:rPr lang="en-GB" sz="1400" dirty="0">
                <a:solidFill>
                  <a:schemeClr val="bg2">
                    <a:lumMod val="50000"/>
                  </a:schemeClr>
                </a:solidFill>
              </a:rPr>
              <a:t>Treatment </a:t>
            </a:r>
            <a:r>
              <a:rPr lang="en-GB" sz="1400" dirty="0" smtClean="0">
                <a:solidFill>
                  <a:schemeClr val="bg2">
                    <a:lumMod val="50000"/>
                  </a:schemeClr>
                </a:solidFill>
              </a:rPr>
              <a:t>under </a:t>
            </a:r>
            <a:r>
              <a:rPr lang="en-GB" sz="1400" dirty="0">
                <a:solidFill>
                  <a:schemeClr val="bg2">
                    <a:lumMod val="50000"/>
                  </a:schemeClr>
                </a:solidFill>
              </a:rPr>
              <a:t>the SA</a:t>
            </a:r>
          </a:p>
        </p:txBody>
      </p:sp>
      <p:sp>
        <p:nvSpPr>
          <p:cNvPr id="11" name="TextBox 10"/>
          <p:cNvSpPr txBox="1"/>
          <p:nvPr/>
        </p:nvSpPr>
        <p:spPr>
          <a:xfrm>
            <a:off x="211393" y="1421840"/>
            <a:ext cx="8313175" cy="523220"/>
          </a:xfrm>
          <a:prstGeom prst="rect">
            <a:avLst/>
          </a:prstGeom>
          <a:noFill/>
        </p:spPr>
        <p:txBody>
          <a:bodyPr wrap="square" rtlCol="0">
            <a:spAutoFit/>
          </a:bodyPr>
          <a:lstStyle/>
          <a:p>
            <a:pPr marL="285750" indent="-285750">
              <a:buFont typeface="Wingdings" panose="05000000000000000000" pitchFamily="2" charset="2"/>
              <a:buChar char="Ø"/>
            </a:pPr>
            <a:r>
              <a:rPr lang="en-GB" sz="1400" dirty="0" smtClean="0">
                <a:solidFill>
                  <a:schemeClr val="tx1">
                    <a:lumMod val="65000"/>
                    <a:lumOff val="35000"/>
                  </a:schemeClr>
                </a:solidFill>
              </a:rPr>
              <a:t>non-monetary </a:t>
            </a:r>
            <a:r>
              <a:rPr lang="en-GB" sz="1400" dirty="0">
                <a:solidFill>
                  <a:schemeClr val="tx1">
                    <a:lumMod val="65000"/>
                    <a:lumOff val="35000"/>
                  </a:schemeClr>
                </a:solidFill>
              </a:rPr>
              <a:t>items at HC that may be subject to impairment due to a sharp movement in the FX-rate are treated as </a:t>
            </a:r>
            <a:r>
              <a:rPr lang="en-GB" sz="1400" dirty="0" smtClean="0">
                <a:solidFill>
                  <a:schemeClr val="tx1">
                    <a:lumMod val="65000"/>
                    <a:lumOff val="35000"/>
                  </a:schemeClr>
                </a:solidFill>
              </a:rPr>
              <a:t>delta-1 products </a:t>
            </a:r>
            <a:r>
              <a:rPr lang="en-GB" sz="1400" dirty="0">
                <a:solidFill>
                  <a:schemeClr val="tx1">
                    <a:lumMod val="65000"/>
                    <a:lumOff val="35000"/>
                  </a:schemeClr>
                </a:solidFill>
              </a:rPr>
              <a:t>in the </a:t>
            </a:r>
            <a:r>
              <a:rPr lang="en-GB" sz="1400" dirty="0" smtClean="0">
                <a:solidFill>
                  <a:schemeClr val="tx1">
                    <a:lumMod val="65000"/>
                    <a:lumOff val="35000"/>
                  </a:schemeClr>
                </a:solidFill>
              </a:rPr>
              <a:t>FX-rate</a:t>
            </a:r>
            <a:endParaRPr lang="en-GB" sz="1400" dirty="0">
              <a:solidFill>
                <a:schemeClr val="tx1">
                  <a:lumMod val="65000"/>
                  <a:lumOff val="35000"/>
                </a:schemeClr>
              </a:solidFill>
            </a:endParaRPr>
          </a:p>
        </p:txBody>
      </p:sp>
      <p:sp>
        <p:nvSpPr>
          <p:cNvPr id="15" name="Rectangle 14"/>
          <p:cNvSpPr/>
          <p:nvPr/>
        </p:nvSpPr>
        <p:spPr>
          <a:xfrm>
            <a:off x="299734" y="2411960"/>
            <a:ext cx="8376164" cy="24622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dirty="0">
                <a:solidFill>
                  <a:schemeClr val="tx1">
                    <a:lumMod val="75000"/>
                    <a:lumOff val="25000"/>
                  </a:schemeClr>
                </a:solidFill>
                <a:latin typeface="Calibri" panose="020F0502020204030204" pitchFamily="34" charset="0"/>
              </a:rPr>
              <a:t>Q4. </a:t>
            </a:r>
            <a:r>
              <a:rPr lang="en-US" sz="1400" dirty="0">
                <a:solidFill>
                  <a:schemeClr val="tx1">
                    <a:lumMod val="75000"/>
                    <a:lumOff val="25000"/>
                  </a:schemeClr>
                </a:solidFill>
                <a:latin typeface="Calibri" panose="020F0502020204030204" pitchFamily="34" charset="0"/>
              </a:rPr>
              <a:t>Do you agree with the proposed methodology for capturing the </a:t>
            </a:r>
            <a:r>
              <a:rPr lang="en-US" sz="1400" dirty="0" smtClean="0">
                <a:solidFill>
                  <a:schemeClr val="tx1">
                    <a:lumMod val="75000"/>
                    <a:lumOff val="25000"/>
                  </a:schemeClr>
                </a:solidFill>
                <a:latin typeface="Calibri" panose="020F0502020204030204" pitchFamily="34" charset="0"/>
              </a:rPr>
              <a:t>FX </a:t>
            </a:r>
            <a:r>
              <a:rPr lang="en-US" sz="1400" dirty="0">
                <a:solidFill>
                  <a:schemeClr val="tx1">
                    <a:lumMod val="75000"/>
                    <a:lumOff val="25000"/>
                  </a:schemeClr>
                </a:solidFill>
                <a:latin typeface="Calibri" panose="020F0502020204030204" pitchFamily="34" charset="0"/>
              </a:rPr>
              <a:t>risk stemming from non-monetary items at </a:t>
            </a:r>
            <a:r>
              <a:rPr lang="en-US" sz="1400" dirty="0" smtClean="0">
                <a:solidFill>
                  <a:schemeClr val="tx1">
                    <a:lumMod val="75000"/>
                    <a:lumOff val="25000"/>
                  </a:schemeClr>
                </a:solidFill>
                <a:latin typeface="Calibri" panose="020F0502020204030204" pitchFamily="34" charset="0"/>
              </a:rPr>
              <a:t>HC under </a:t>
            </a:r>
            <a:r>
              <a:rPr lang="en-US" sz="1400" dirty="0">
                <a:solidFill>
                  <a:schemeClr val="tx1">
                    <a:lumMod val="75000"/>
                    <a:lumOff val="25000"/>
                  </a:schemeClr>
                </a:solidFill>
                <a:latin typeface="Calibri" panose="020F0502020204030204" pitchFamily="34" charset="0"/>
              </a:rPr>
              <a:t>the </a:t>
            </a:r>
            <a:r>
              <a:rPr lang="en-US" sz="1400" dirty="0" smtClean="0">
                <a:solidFill>
                  <a:schemeClr val="tx1">
                    <a:lumMod val="75000"/>
                    <a:lumOff val="25000"/>
                  </a:schemeClr>
                </a:solidFill>
                <a:latin typeface="Calibri" panose="020F0502020204030204" pitchFamily="34" charset="0"/>
              </a:rPr>
              <a:t>SA? </a:t>
            </a:r>
            <a:r>
              <a:rPr lang="en-US" sz="1400" dirty="0">
                <a:solidFill>
                  <a:schemeClr val="tx1">
                    <a:lumMod val="75000"/>
                    <a:lumOff val="25000"/>
                  </a:schemeClr>
                </a:solidFill>
                <a:latin typeface="Calibri" panose="020F0502020204030204" pitchFamily="34" charset="0"/>
              </a:rPr>
              <a:t>Do you have any other proposal for capturing </a:t>
            </a:r>
            <a:r>
              <a:rPr lang="en-US" sz="1400" dirty="0" smtClean="0">
                <a:solidFill>
                  <a:schemeClr val="tx1">
                    <a:lumMod val="75000"/>
                    <a:lumOff val="25000"/>
                  </a:schemeClr>
                </a:solidFill>
                <a:latin typeface="Calibri" panose="020F0502020204030204" pitchFamily="34" charset="0"/>
              </a:rPr>
              <a:t>the FX risk </a:t>
            </a:r>
            <a:r>
              <a:rPr lang="en-US" sz="1400" dirty="0">
                <a:solidFill>
                  <a:schemeClr val="tx1">
                    <a:lumMod val="75000"/>
                    <a:lumOff val="25000"/>
                  </a:schemeClr>
                </a:solidFill>
                <a:latin typeface="Calibri" panose="020F0502020204030204" pitchFamily="34" charset="0"/>
              </a:rPr>
              <a:t>stemming from non-monetary items at </a:t>
            </a:r>
            <a:r>
              <a:rPr lang="en-US" sz="1400" dirty="0" smtClean="0">
                <a:solidFill>
                  <a:schemeClr val="tx1">
                    <a:lumMod val="75000"/>
                    <a:lumOff val="25000"/>
                  </a:schemeClr>
                </a:solidFill>
                <a:latin typeface="Calibri" panose="020F0502020204030204" pitchFamily="34" charset="0"/>
              </a:rPr>
              <a:t>HC that </a:t>
            </a:r>
            <a:r>
              <a:rPr lang="en-US" sz="1400" dirty="0">
                <a:solidFill>
                  <a:schemeClr val="tx1">
                    <a:lumMod val="75000"/>
                    <a:lumOff val="25000"/>
                  </a:schemeClr>
                </a:solidFill>
                <a:latin typeface="Calibri" panose="020F0502020204030204" pitchFamily="34" charset="0"/>
              </a:rPr>
              <a:t>would be prudentially sound while fitting within the standardised approach framework? </a:t>
            </a:r>
            <a:endParaRPr lang="en-US" sz="1400" dirty="0" smtClean="0">
              <a:solidFill>
                <a:schemeClr val="tx1">
                  <a:lumMod val="75000"/>
                  <a:lumOff val="25000"/>
                </a:schemeClr>
              </a:solidFill>
              <a:latin typeface="Calibri" panose="020F0502020204030204" pitchFamily="34" charset="0"/>
            </a:endParaRPr>
          </a:p>
          <a:p>
            <a:endParaRPr lang="en-US" sz="1400" dirty="0">
              <a:solidFill>
                <a:schemeClr val="tx1">
                  <a:lumMod val="75000"/>
                  <a:lumOff val="25000"/>
                </a:schemeClr>
              </a:solidFill>
              <a:latin typeface="Calibri" panose="020F0502020204030204" pitchFamily="34" charset="0"/>
            </a:endParaRPr>
          </a:p>
          <a:p>
            <a:r>
              <a:rPr lang="en-US" sz="1400" b="1" dirty="0">
                <a:solidFill>
                  <a:schemeClr val="tx1">
                    <a:lumMod val="75000"/>
                    <a:lumOff val="25000"/>
                  </a:schemeClr>
                </a:solidFill>
                <a:latin typeface="Calibri" panose="020F0502020204030204" pitchFamily="34" charset="0"/>
              </a:rPr>
              <a:t>Q5. </a:t>
            </a:r>
            <a:r>
              <a:rPr lang="en-US" sz="1400" dirty="0">
                <a:solidFill>
                  <a:schemeClr val="tx1">
                    <a:lumMod val="75000"/>
                    <a:lumOff val="25000"/>
                  </a:schemeClr>
                </a:solidFill>
                <a:latin typeface="Calibri" panose="020F0502020204030204" pitchFamily="34" charset="0"/>
              </a:rPr>
              <a:t>How are you currently treating, from a prudential perspective, non-monetary items at historical cost that may be subject to an impairment due to a sharp movement in the foreign-exchange rate? In which currency are those items treated from an accounting perspective? </a:t>
            </a:r>
            <a:endParaRPr lang="en-US" sz="1400" dirty="0" smtClean="0">
              <a:solidFill>
                <a:schemeClr val="tx1">
                  <a:lumMod val="75000"/>
                  <a:lumOff val="25000"/>
                </a:schemeClr>
              </a:solidFill>
              <a:latin typeface="Calibri" panose="020F0502020204030204" pitchFamily="34" charset="0"/>
            </a:endParaRPr>
          </a:p>
          <a:p>
            <a:endParaRPr lang="en-US" sz="1400" dirty="0">
              <a:solidFill>
                <a:schemeClr val="tx1">
                  <a:lumMod val="75000"/>
                  <a:lumOff val="25000"/>
                </a:schemeClr>
              </a:solidFill>
              <a:latin typeface="Calibri" panose="020F0502020204030204" pitchFamily="34" charset="0"/>
            </a:endParaRPr>
          </a:p>
          <a:p>
            <a:r>
              <a:rPr lang="en-US" sz="1400" b="1" dirty="0">
                <a:solidFill>
                  <a:schemeClr val="tx1">
                    <a:lumMod val="75000"/>
                    <a:lumOff val="25000"/>
                  </a:schemeClr>
                </a:solidFill>
                <a:latin typeface="Calibri" panose="020F0502020204030204" pitchFamily="34" charset="0"/>
              </a:rPr>
              <a:t>Q6. </a:t>
            </a:r>
            <a:r>
              <a:rPr lang="en-US" sz="1400" dirty="0">
                <a:solidFill>
                  <a:schemeClr val="tx1">
                    <a:lumMod val="75000"/>
                    <a:lumOff val="25000"/>
                  </a:schemeClr>
                </a:solidFill>
                <a:latin typeface="Calibri" panose="020F0502020204030204" pitchFamily="34" charset="0"/>
              </a:rPr>
              <a:t>Could you please provide an estimate of the materiality of non-monetary items that are held at historical cost for your institution (e.g. size of the non-monetary items at historical cost with respect to the institution’s balance sheet)? </a:t>
            </a:r>
            <a:endParaRPr lang="en-GB" sz="1400" dirty="0">
              <a:solidFill>
                <a:schemeClr val="tx1">
                  <a:lumMod val="75000"/>
                  <a:lumOff val="25000"/>
                </a:schemeClr>
              </a:solidFill>
            </a:endParaRPr>
          </a:p>
        </p:txBody>
      </p:sp>
      <p:sp>
        <p:nvSpPr>
          <p:cNvPr id="16" name="TextBox 15"/>
          <p:cNvSpPr txBox="1"/>
          <p:nvPr/>
        </p:nvSpPr>
        <p:spPr>
          <a:xfrm>
            <a:off x="148295" y="2087804"/>
            <a:ext cx="1722344" cy="261610"/>
          </a:xfrm>
          <a:prstGeom prst="rect">
            <a:avLst/>
          </a:prstGeom>
          <a:noFill/>
        </p:spPr>
        <p:txBody>
          <a:bodyPr wrap="square" rtlCol="0">
            <a:spAutoFit/>
          </a:bodyPr>
          <a:lstStyle/>
          <a:p>
            <a:r>
              <a:rPr lang="en-GB" sz="1100" dirty="0" smtClean="0">
                <a:solidFill>
                  <a:schemeClr val="accent2">
                    <a:lumMod val="75000"/>
                  </a:schemeClr>
                </a:solidFill>
              </a:rPr>
              <a:t>Questions for consultation </a:t>
            </a:r>
            <a:endParaRPr lang="en-GB" sz="1100" dirty="0">
              <a:solidFill>
                <a:schemeClr val="accent2">
                  <a:lumMod val="75000"/>
                </a:schemeClr>
              </a:solidFill>
            </a:endParaRPr>
          </a:p>
        </p:txBody>
      </p:sp>
    </p:spTree>
    <p:extLst>
      <p:ext uri="{BB962C8B-B14F-4D97-AF65-F5344CB8AC3E}">
        <p14:creationId xmlns:p14="http://schemas.microsoft.com/office/powerpoint/2010/main" val="6310162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3930D90-B5AE-694C-AF4D-B5392C99196C}" type="slidenum">
              <a:rPr lang="en-US" smtClean="0"/>
              <a:t>6</a:t>
            </a:fld>
            <a:endParaRPr lang="en-US" dirty="0"/>
          </a:p>
        </p:txBody>
      </p:sp>
      <p:sp>
        <p:nvSpPr>
          <p:cNvPr id="6" name="TextBox 5"/>
          <p:cNvSpPr txBox="1"/>
          <p:nvPr/>
        </p:nvSpPr>
        <p:spPr>
          <a:xfrm>
            <a:off x="307086" y="891308"/>
            <a:ext cx="2063974" cy="307777"/>
          </a:xfrm>
          <a:prstGeom prst="rect">
            <a:avLst/>
          </a:prstGeom>
          <a:noFill/>
        </p:spPr>
        <p:txBody>
          <a:bodyPr wrap="square" rtlCol="0">
            <a:spAutoFit/>
          </a:bodyPr>
          <a:lstStyle/>
          <a:p>
            <a:r>
              <a:rPr lang="en-GB" sz="1400" dirty="0">
                <a:solidFill>
                  <a:schemeClr val="bg2">
                    <a:lumMod val="50000"/>
                  </a:schemeClr>
                </a:solidFill>
              </a:rPr>
              <a:t>Treatment </a:t>
            </a:r>
            <a:r>
              <a:rPr lang="en-GB" sz="1400" dirty="0" smtClean="0">
                <a:solidFill>
                  <a:schemeClr val="bg2">
                    <a:lumMod val="50000"/>
                  </a:schemeClr>
                </a:solidFill>
              </a:rPr>
              <a:t>under </a:t>
            </a:r>
            <a:r>
              <a:rPr lang="en-GB" sz="1400" dirty="0">
                <a:solidFill>
                  <a:schemeClr val="bg2">
                    <a:lumMod val="50000"/>
                  </a:schemeClr>
                </a:solidFill>
              </a:rPr>
              <a:t>the </a:t>
            </a:r>
            <a:r>
              <a:rPr lang="en-GB" sz="1400" dirty="0" smtClean="0">
                <a:solidFill>
                  <a:schemeClr val="bg2">
                    <a:lumMod val="50000"/>
                  </a:schemeClr>
                </a:solidFill>
              </a:rPr>
              <a:t>IMA</a:t>
            </a:r>
            <a:endParaRPr lang="en-GB" sz="1400" dirty="0">
              <a:solidFill>
                <a:schemeClr val="bg2">
                  <a:lumMod val="50000"/>
                </a:schemeClr>
              </a:solidFill>
            </a:endParaRPr>
          </a:p>
        </p:txBody>
      </p:sp>
      <p:sp>
        <p:nvSpPr>
          <p:cNvPr id="7" name="Title 1"/>
          <p:cNvSpPr>
            <a:spLocks noGrp="1"/>
          </p:cNvSpPr>
          <p:nvPr>
            <p:ph type="title"/>
          </p:nvPr>
        </p:nvSpPr>
        <p:spPr>
          <a:xfrm>
            <a:off x="191386" y="344429"/>
            <a:ext cx="6663559" cy="416303"/>
          </a:xfrm>
        </p:spPr>
        <p:txBody>
          <a:bodyPr/>
          <a:lstStyle/>
          <a:p>
            <a:r>
              <a:rPr lang="en-GB" dirty="0" smtClean="0"/>
              <a:t>Treatment of non-monetary items at HC (2)</a:t>
            </a:r>
            <a:endParaRPr lang="en-GB" dirty="0"/>
          </a:p>
        </p:txBody>
      </p:sp>
      <p:sp>
        <p:nvSpPr>
          <p:cNvPr id="8" name="Rectangle 7"/>
          <p:cNvSpPr/>
          <p:nvPr/>
        </p:nvSpPr>
        <p:spPr>
          <a:xfrm>
            <a:off x="414670" y="2438811"/>
            <a:ext cx="8372390" cy="246221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dirty="0">
                <a:solidFill>
                  <a:schemeClr val="tx1">
                    <a:lumMod val="75000"/>
                    <a:lumOff val="25000"/>
                  </a:schemeClr>
                </a:solidFill>
                <a:latin typeface="Calibri" panose="020F0502020204030204" pitchFamily="34" charset="0"/>
              </a:rPr>
              <a:t>Q9. </a:t>
            </a:r>
            <a:r>
              <a:rPr lang="en-US" sz="1400" dirty="0">
                <a:solidFill>
                  <a:schemeClr val="tx1">
                    <a:lumMod val="75000"/>
                    <a:lumOff val="25000"/>
                  </a:schemeClr>
                </a:solidFill>
                <a:latin typeface="Calibri" panose="020F0502020204030204" pitchFamily="34" charset="0"/>
              </a:rPr>
              <a:t>Do you agree with the provision requiring institutions to model the risk that non-monetary items at historical cost are impaired due to changes in the relevant exchange rate or do you think that the RTS should be more prescribing in this respect? Please elaborate</a:t>
            </a:r>
            <a:r>
              <a:rPr lang="en-US" sz="1400" dirty="0" smtClean="0">
                <a:solidFill>
                  <a:schemeClr val="tx1">
                    <a:lumMod val="75000"/>
                    <a:lumOff val="25000"/>
                  </a:schemeClr>
                </a:solidFill>
                <a:latin typeface="Calibri" panose="020F0502020204030204" pitchFamily="34" charset="0"/>
              </a:rPr>
              <a:t>.</a:t>
            </a:r>
          </a:p>
          <a:p>
            <a:r>
              <a:rPr lang="en-US" sz="1400" dirty="0" smtClean="0">
                <a:solidFill>
                  <a:schemeClr val="tx1">
                    <a:lumMod val="75000"/>
                    <a:lumOff val="25000"/>
                  </a:schemeClr>
                </a:solidFill>
                <a:latin typeface="Calibri" panose="020F0502020204030204" pitchFamily="34" charset="0"/>
              </a:rPr>
              <a:t> </a:t>
            </a:r>
            <a:endParaRPr lang="en-US" sz="1400" dirty="0">
              <a:solidFill>
                <a:schemeClr val="tx1">
                  <a:lumMod val="75000"/>
                  <a:lumOff val="25000"/>
                </a:schemeClr>
              </a:solidFill>
              <a:latin typeface="Calibri" panose="020F0502020204030204" pitchFamily="34" charset="0"/>
            </a:endParaRPr>
          </a:p>
          <a:p>
            <a:r>
              <a:rPr lang="en-US" sz="1400" b="1" dirty="0">
                <a:solidFill>
                  <a:schemeClr val="tx1">
                    <a:lumMod val="75000"/>
                    <a:lumOff val="25000"/>
                  </a:schemeClr>
                </a:solidFill>
                <a:latin typeface="Calibri" panose="020F0502020204030204" pitchFamily="34" charset="0"/>
              </a:rPr>
              <a:t>Q10.</a:t>
            </a:r>
            <a:r>
              <a:rPr lang="en-US" sz="1400" dirty="0">
                <a:solidFill>
                  <a:schemeClr val="tx1">
                    <a:lumMod val="75000"/>
                    <a:lumOff val="25000"/>
                  </a:schemeClr>
                </a:solidFill>
                <a:latin typeface="Calibri" panose="020F0502020204030204" pitchFamily="34" charset="0"/>
              </a:rPr>
              <a:t>How institutions would capture the risk of an impairment in their risk-measurement model? Would the definition of impairment used in the internal model be identical to the one proposed in the accounting standards? Please elaborate. </a:t>
            </a:r>
            <a:endParaRPr lang="en-US" sz="1400" dirty="0" smtClean="0">
              <a:solidFill>
                <a:schemeClr val="tx1">
                  <a:lumMod val="75000"/>
                  <a:lumOff val="25000"/>
                </a:schemeClr>
              </a:solidFill>
              <a:latin typeface="Calibri" panose="020F0502020204030204" pitchFamily="34" charset="0"/>
            </a:endParaRPr>
          </a:p>
          <a:p>
            <a:endParaRPr lang="en-US" sz="1400" dirty="0">
              <a:solidFill>
                <a:schemeClr val="tx1">
                  <a:lumMod val="75000"/>
                  <a:lumOff val="25000"/>
                </a:schemeClr>
              </a:solidFill>
              <a:latin typeface="Calibri" panose="020F0502020204030204" pitchFamily="34" charset="0"/>
            </a:endParaRPr>
          </a:p>
          <a:p>
            <a:r>
              <a:rPr lang="en-US" sz="1400" b="1" dirty="0">
                <a:solidFill>
                  <a:schemeClr val="tx1">
                    <a:lumMod val="75000"/>
                    <a:lumOff val="25000"/>
                  </a:schemeClr>
                </a:solidFill>
                <a:latin typeface="Calibri" panose="020F0502020204030204" pitchFamily="34" charset="0"/>
              </a:rPr>
              <a:t>Q11. </a:t>
            </a:r>
            <a:r>
              <a:rPr lang="en-US" sz="1400" dirty="0">
                <a:solidFill>
                  <a:schemeClr val="tx1">
                    <a:lumMod val="75000"/>
                    <a:lumOff val="25000"/>
                  </a:schemeClr>
                </a:solidFill>
                <a:latin typeface="Calibri" panose="020F0502020204030204" pitchFamily="34" charset="0"/>
              </a:rPr>
              <a:t>Do you think that the requirement to capture the impairment risk in the risk-measurement model for institutions using the internal model approach is less or more conservative than the requirement proposed for institutions using the standardised approach? Please elaborate. </a:t>
            </a:r>
            <a:endParaRPr lang="en-GB" sz="1400" dirty="0">
              <a:solidFill>
                <a:schemeClr val="tx1">
                  <a:lumMod val="75000"/>
                  <a:lumOff val="25000"/>
                </a:schemeClr>
              </a:solidFill>
              <a:latin typeface="Calibri" panose="020F0502020204030204" pitchFamily="34" charset="0"/>
            </a:endParaRPr>
          </a:p>
        </p:txBody>
      </p:sp>
      <p:sp>
        <p:nvSpPr>
          <p:cNvPr id="9" name="TextBox 8"/>
          <p:cNvSpPr txBox="1"/>
          <p:nvPr/>
        </p:nvSpPr>
        <p:spPr>
          <a:xfrm>
            <a:off x="148295" y="2087804"/>
            <a:ext cx="1722344" cy="261610"/>
          </a:xfrm>
          <a:prstGeom prst="rect">
            <a:avLst/>
          </a:prstGeom>
          <a:noFill/>
        </p:spPr>
        <p:txBody>
          <a:bodyPr wrap="square" rtlCol="0">
            <a:spAutoFit/>
          </a:bodyPr>
          <a:lstStyle/>
          <a:p>
            <a:r>
              <a:rPr lang="en-GB" sz="1100" dirty="0" smtClean="0">
                <a:solidFill>
                  <a:schemeClr val="accent2">
                    <a:lumMod val="75000"/>
                  </a:schemeClr>
                </a:solidFill>
              </a:rPr>
              <a:t>Questions for consultation </a:t>
            </a:r>
            <a:endParaRPr lang="en-GB" sz="1100" dirty="0">
              <a:solidFill>
                <a:schemeClr val="accent2">
                  <a:lumMod val="75000"/>
                </a:schemeClr>
              </a:solidFill>
            </a:endParaRPr>
          </a:p>
        </p:txBody>
      </p:sp>
      <p:sp>
        <p:nvSpPr>
          <p:cNvPr id="10" name="TextBox 9"/>
          <p:cNvSpPr txBox="1"/>
          <p:nvPr/>
        </p:nvSpPr>
        <p:spPr>
          <a:xfrm>
            <a:off x="410089" y="1329661"/>
            <a:ext cx="8313175" cy="523220"/>
          </a:xfrm>
          <a:prstGeom prst="rect">
            <a:avLst/>
          </a:prstGeom>
          <a:noFill/>
        </p:spPr>
        <p:txBody>
          <a:bodyPr wrap="square" rtlCol="0">
            <a:spAutoFit/>
          </a:bodyPr>
          <a:lstStyle/>
          <a:p>
            <a:pPr marL="285750" indent="-285750">
              <a:buFont typeface="Wingdings" panose="05000000000000000000" pitchFamily="2" charset="2"/>
              <a:buChar char="Ø"/>
            </a:pPr>
            <a:r>
              <a:rPr lang="en-GB" sz="1400" dirty="0" smtClean="0">
                <a:solidFill>
                  <a:schemeClr val="tx1">
                    <a:lumMod val="65000"/>
                    <a:lumOff val="35000"/>
                  </a:schemeClr>
                </a:solidFill>
              </a:rPr>
              <a:t>institutions </a:t>
            </a:r>
            <a:r>
              <a:rPr lang="en-US" sz="1400" dirty="0" smtClean="0">
                <a:solidFill>
                  <a:schemeClr val="tx1">
                    <a:lumMod val="65000"/>
                    <a:lumOff val="35000"/>
                  </a:schemeClr>
                </a:solidFill>
              </a:rPr>
              <a:t>are required to capture </a:t>
            </a:r>
            <a:r>
              <a:rPr lang="en-US" sz="1400" dirty="0">
                <a:solidFill>
                  <a:schemeClr val="tx1">
                    <a:lumMod val="65000"/>
                    <a:lumOff val="35000"/>
                  </a:schemeClr>
                </a:solidFill>
              </a:rPr>
              <a:t>in their risk-measurement model the risk that </a:t>
            </a:r>
            <a:r>
              <a:rPr lang="en-US" sz="1400" dirty="0" smtClean="0">
                <a:solidFill>
                  <a:schemeClr val="tx1">
                    <a:lumMod val="65000"/>
                    <a:lumOff val="35000"/>
                  </a:schemeClr>
                </a:solidFill>
              </a:rPr>
              <a:t>non-monetary items at historical cost are </a:t>
            </a:r>
            <a:r>
              <a:rPr lang="en-US" sz="1400" dirty="0">
                <a:solidFill>
                  <a:schemeClr val="tx1">
                    <a:lumMod val="65000"/>
                    <a:lumOff val="35000"/>
                  </a:schemeClr>
                </a:solidFill>
              </a:rPr>
              <a:t>impaired due to changes in </a:t>
            </a:r>
            <a:r>
              <a:rPr lang="en-US" sz="1400" dirty="0" smtClean="0">
                <a:solidFill>
                  <a:schemeClr val="tx1">
                    <a:lumMod val="65000"/>
                    <a:lumOff val="35000"/>
                  </a:schemeClr>
                </a:solidFill>
              </a:rPr>
              <a:t>the exchange rate</a:t>
            </a:r>
            <a:endParaRPr lang="en-GB" sz="1400" dirty="0">
              <a:solidFill>
                <a:schemeClr val="tx1">
                  <a:lumMod val="65000"/>
                  <a:lumOff val="35000"/>
                </a:schemeClr>
              </a:solidFill>
            </a:endParaRPr>
          </a:p>
        </p:txBody>
      </p:sp>
    </p:spTree>
    <p:extLst>
      <p:ext uri="{BB962C8B-B14F-4D97-AF65-F5344CB8AC3E}">
        <p14:creationId xmlns:p14="http://schemas.microsoft.com/office/powerpoint/2010/main" val="172612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HPL and APL of BB positions </a:t>
            </a:r>
            <a:endParaRPr lang="en-GB" dirty="0"/>
          </a:p>
        </p:txBody>
      </p:sp>
      <p:sp>
        <p:nvSpPr>
          <p:cNvPr id="5" name="Slide Number Placeholder 4"/>
          <p:cNvSpPr>
            <a:spLocks noGrp="1"/>
          </p:cNvSpPr>
          <p:nvPr>
            <p:ph type="sldNum" sz="quarter" idx="12"/>
          </p:nvPr>
        </p:nvSpPr>
        <p:spPr/>
        <p:txBody>
          <a:bodyPr/>
          <a:lstStyle/>
          <a:p>
            <a:fld id="{03930D90-B5AE-694C-AF4D-B5392C99196C}" type="slidenum">
              <a:rPr lang="en-US" smtClean="0"/>
              <a:t>7</a:t>
            </a:fld>
            <a:endParaRPr lang="en-US" dirty="0"/>
          </a:p>
        </p:txBody>
      </p:sp>
      <p:sp>
        <p:nvSpPr>
          <p:cNvPr id="6" name="Rectangle 5"/>
          <p:cNvSpPr/>
          <p:nvPr/>
        </p:nvSpPr>
        <p:spPr>
          <a:xfrm>
            <a:off x="18232" y="1214864"/>
            <a:ext cx="8920716" cy="738664"/>
          </a:xfrm>
          <a:prstGeom prst="rect">
            <a:avLst/>
          </a:prstGeom>
        </p:spPr>
        <p:txBody>
          <a:bodyPr wrap="square">
            <a:spAutoFit/>
          </a:bodyPr>
          <a:lstStyle/>
          <a:p>
            <a:pPr algn="just"/>
            <a:r>
              <a:rPr lang="en-US" sz="1400" dirty="0">
                <a:solidFill>
                  <a:schemeClr val="tx1">
                    <a:lumMod val="65000"/>
                    <a:lumOff val="35000"/>
                  </a:schemeClr>
                </a:solidFill>
              </a:rPr>
              <a:t>I</a:t>
            </a:r>
            <a:r>
              <a:rPr lang="en-US" sz="1400" dirty="0" smtClean="0">
                <a:solidFill>
                  <a:schemeClr val="tx1">
                    <a:lumMod val="65000"/>
                    <a:lumOff val="35000"/>
                  </a:schemeClr>
                </a:solidFill>
              </a:rPr>
              <a:t>f </a:t>
            </a:r>
            <a:r>
              <a:rPr lang="en-US" sz="1400" dirty="0">
                <a:solidFill>
                  <a:schemeClr val="tx1">
                    <a:lumMod val="65000"/>
                    <a:lumOff val="35000"/>
                  </a:schemeClr>
                </a:solidFill>
              </a:rPr>
              <a:t>at the time 𝑡 the institution is </a:t>
            </a:r>
            <a:r>
              <a:rPr lang="en-US" sz="1400" dirty="0" smtClean="0">
                <a:solidFill>
                  <a:schemeClr val="tx1">
                    <a:lumMod val="65000"/>
                    <a:lumOff val="35000"/>
                  </a:schemeClr>
                </a:solidFill>
              </a:rPr>
              <a:t>fully revaluing </a:t>
            </a:r>
            <a:r>
              <a:rPr lang="en-US" sz="1400" dirty="0">
                <a:solidFill>
                  <a:schemeClr val="tx1">
                    <a:lumMod val="65000"/>
                    <a:lumOff val="35000"/>
                  </a:schemeClr>
                </a:solidFill>
              </a:rPr>
              <a:t>its banking book positions, then where calculating the APL/HPL </a:t>
            </a:r>
            <a:r>
              <a:rPr lang="en-US" sz="1400" dirty="0" smtClean="0">
                <a:solidFill>
                  <a:schemeClr val="tx1">
                    <a:lumMod val="65000"/>
                    <a:lumOff val="35000"/>
                  </a:schemeClr>
                </a:solidFill>
              </a:rPr>
              <a:t>= 𝑉</a:t>
            </a:r>
            <a:r>
              <a:rPr lang="en-US" sz="1000" dirty="0" smtClean="0">
                <a:solidFill>
                  <a:schemeClr val="tx1">
                    <a:lumMod val="65000"/>
                    <a:lumOff val="35000"/>
                  </a:schemeClr>
                </a:solidFill>
              </a:rPr>
              <a:t>𝑡</a:t>
            </a:r>
            <a:r>
              <a:rPr lang="en-US" sz="1400" dirty="0" smtClean="0">
                <a:solidFill>
                  <a:schemeClr val="tx1">
                    <a:lumMod val="65000"/>
                    <a:lumOff val="35000"/>
                  </a:schemeClr>
                </a:solidFill>
              </a:rPr>
              <a:t>−𝑉</a:t>
            </a:r>
            <a:r>
              <a:rPr lang="en-US" sz="1000" dirty="0" smtClean="0">
                <a:solidFill>
                  <a:schemeClr val="tx1">
                    <a:lumMod val="65000"/>
                    <a:lumOff val="35000"/>
                  </a:schemeClr>
                </a:solidFill>
              </a:rPr>
              <a:t>𝑡</a:t>
            </a:r>
            <a:r>
              <a:rPr lang="en-US" sz="1000" i="1" dirty="0" smtClean="0">
                <a:solidFill>
                  <a:schemeClr val="tx1">
                    <a:lumMod val="65000"/>
                    <a:lumOff val="35000"/>
                  </a:schemeClr>
                </a:solidFill>
              </a:rPr>
              <a:t>-1 </a:t>
            </a:r>
            <a:r>
              <a:rPr lang="en-US" sz="1400" dirty="0" smtClean="0">
                <a:solidFill>
                  <a:schemeClr val="tx1">
                    <a:lumMod val="65000"/>
                    <a:lumOff val="35000"/>
                  </a:schemeClr>
                </a:solidFill>
              </a:rPr>
              <a:t>for </a:t>
            </a:r>
            <a:r>
              <a:rPr lang="en-US" sz="1400" dirty="0">
                <a:solidFill>
                  <a:schemeClr val="tx1">
                    <a:lumMod val="65000"/>
                    <a:lumOff val="35000"/>
                  </a:schemeClr>
                </a:solidFill>
              </a:rPr>
              <a:t>the purpose of backtesting </a:t>
            </a:r>
            <a:r>
              <a:rPr lang="en-US" sz="1400" dirty="0" smtClean="0">
                <a:solidFill>
                  <a:schemeClr val="tx1">
                    <a:lumMod val="65000"/>
                    <a:lumOff val="35000"/>
                  </a:schemeClr>
                </a:solidFill>
              </a:rPr>
              <a:t>𝑉𝑎𝑅</a:t>
            </a:r>
            <a:r>
              <a:rPr lang="en-US" sz="1000" i="1" dirty="0" smtClean="0">
                <a:solidFill>
                  <a:schemeClr val="tx1">
                    <a:lumMod val="65000"/>
                    <a:lumOff val="35000"/>
                  </a:schemeClr>
                </a:solidFill>
              </a:rPr>
              <a:t>t−</a:t>
            </a:r>
            <a:r>
              <a:rPr lang="en-US" sz="1000" i="1" dirty="0">
                <a:solidFill>
                  <a:schemeClr val="tx1">
                    <a:lumMod val="65000"/>
                    <a:lumOff val="35000"/>
                  </a:schemeClr>
                </a:solidFill>
              </a:rPr>
              <a:t>1</a:t>
            </a:r>
            <a:r>
              <a:rPr lang="en-US" sz="1400" dirty="0">
                <a:solidFill>
                  <a:schemeClr val="tx1">
                    <a:lumMod val="65000"/>
                    <a:lumOff val="35000"/>
                  </a:schemeClr>
                </a:solidFill>
              </a:rPr>
              <a:t>, the value of the portfolio in 𝑡 (i.e</a:t>
            </a:r>
            <a:r>
              <a:rPr lang="en-US" sz="1400" dirty="0" smtClean="0">
                <a:solidFill>
                  <a:schemeClr val="tx1">
                    <a:lumMod val="65000"/>
                    <a:lumOff val="35000"/>
                  </a:schemeClr>
                </a:solidFill>
              </a:rPr>
              <a:t>. </a:t>
            </a:r>
            <a:r>
              <a:rPr lang="en-US" sz="1400" dirty="0">
                <a:solidFill>
                  <a:schemeClr val="tx1">
                    <a:lumMod val="65000"/>
                    <a:lumOff val="35000"/>
                  </a:schemeClr>
                </a:solidFill>
              </a:rPr>
              <a:t>𝑉</a:t>
            </a:r>
            <a:r>
              <a:rPr lang="en-US" sz="1000" dirty="0">
                <a:solidFill>
                  <a:schemeClr val="tx1">
                    <a:lumMod val="65000"/>
                    <a:lumOff val="35000"/>
                  </a:schemeClr>
                </a:solidFill>
              </a:rPr>
              <a:t>𝑡</a:t>
            </a:r>
            <a:r>
              <a:rPr lang="en-US" sz="1400" dirty="0" smtClean="0">
                <a:solidFill>
                  <a:schemeClr val="tx1">
                    <a:lumMod val="65000"/>
                    <a:lumOff val="35000"/>
                  </a:schemeClr>
                </a:solidFill>
              </a:rPr>
              <a:t>) </a:t>
            </a:r>
            <a:r>
              <a:rPr lang="en-US" sz="1400" dirty="0">
                <a:solidFill>
                  <a:schemeClr val="tx1">
                    <a:lumMod val="65000"/>
                    <a:lumOff val="35000"/>
                  </a:schemeClr>
                </a:solidFill>
              </a:rPr>
              <a:t>is calculated ignoring that in 𝑡 a complete </a:t>
            </a:r>
            <a:r>
              <a:rPr lang="en-US" sz="1400" dirty="0" smtClean="0">
                <a:solidFill>
                  <a:schemeClr val="tx1">
                    <a:lumMod val="65000"/>
                    <a:lumOff val="35000"/>
                  </a:schemeClr>
                </a:solidFill>
              </a:rPr>
              <a:t>revaluation </a:t>
            </a:r>
            <a:r>
              <a:rPr lang="en-US" sz="1400" dirty="0">
                <a:solidFill>
                  <a:schemeClr val="tx1">
                    <a:lumMod val="65000"/>
                    <a:lumOff val="35000"/>
                  </a:schemeClr>
                </a:solidFill>
              </a:rPr>
              <a:t>of the banking book positions has been performed. </a:t>
            </a:r>
            <a:endParaRPr lang="en-GB" sz="1400" dirty="0">
              <a:solidFill>
                <a:schemeClr val="tx1">
                  <a:lumMod val="65000"/>
                  <a:lumOff val="35000"/>
                </a:schemeClr>
              </a:solidFill>
            </a:endParaRPr>
          </a:p>
        </p:txBody>
      </p:sp>
      <p:sp>
        <p:nvSpPr>
          <p:cNvPr id="10" name="Down Arrow 9"/>
          <p:cNvSpPr/>
          <p:nvPr/>
        </p:nvSpPr>
        <p:spPr>
          <a:xfrm>
            <a:off x="4125153" y="2031280"/>
            <a:ext cx="319536" cy="740495"/>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1" name="TextBox 10"/>
          <p:cNvSpPr txBox="1"/>
          <p:nvPr/>
        </p:nvSpPr>
        <p:spPr>
          <a:xfrm>
            <a:off x="1360968" y="2849527"/>
            <a:ext cx="5847906" cy="307777"/>
          </a:xfrm>
          <a:prstGeom prst="rect">
            <a:avLst/>
          </a:prstGeom>
          <a:noFill/>
        </p:spPr>
        <p:txBody>
          <a:bodyPr wrap="square" rtlCol="0">
            <a:spAutoFit/>
          </a:bodyPr>
          <a:lstStyle/>
          <a:p>
            <a:r>
              <a:rPr lang="en-GB" sz="1400" dirty="0">
                <a:solidFill>
                  <a:schemeClr val="tx1">
                    <a:lumMod val="65000"/>
                    <a:lumOff val="35000"/>
                  </a:schemeClr>
                </a:solidFill>
              </a:rPr>
              <a:t>No bumps in P&amp;L due to other reasons than </a:t>
            </a:r>
            <a:r>
              <a:rPr lang="en-GB" sz="1400" dirty="0" smtClean="0">
                <a:solidFill>
                  <a:schemeClr val="tx1">
                    <a:lumMod val="65000"/>
                    <a:lumOff val="35000"/>
                  </a:schemeClr>
                </a:solidFill>
              </a:rPr>
              <a:t>changes </a:t>
            </a:r>
            <a:r>
              <a:rPr lang="en-GB" sz="1400" dirty="0">
                <a:solidFill>
                  <a:schemeClr val="tx1">
                    <a:lumMod val="65000"/>
                    <a:lumOff val="35000"/>
                  </a:schemeClr>
                </a:solidFill>
              </a:rPr>
              <a:t>in the exchange rate </a:t>
            </a:r>
          </a:p>
        </p:txBody>
      </p:sp>
      <p:sp>
        <p:nvSpPr>
          <p:cNvPr id="13" name="Rectangle 12"/>
          <p:cNvSpPr/>
          <p:nvPr/>
        </p:nvSpPr>
        <p:spPr>
          <a:xfrm>
            <a:off x="170121" y="3887133"/>
            <a:ext cx="8616939" cy="52322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400" b="1" dirty="0">
                <a:solidFill>
                  <a:schemeClr val="tx1">
                    <a:lumMod val="65000"/>
                    <a:lumOff val="35000"/>
                  </a:schemeClr>
                </a:solidFill>
              </a:rPr>
              <a:t>Q12. </a:t>
            </a:r>
            <a:r>
              <a:rPr lang="en-US" sz="1400" dirty="0">
                <a:solidFill>
                  <a:schemeClr val="tx1">
                    <a:lumMod val="65000"/>
                    <a:lumOff val="35000"/>
                  </a:schemeClr>
                </a:solidFill>
              </a:rPr>
              <a:t>Do you agree with the definitions of hypothetical and actual changes in the portfolio’s value deriving from non-trading book positions that have been included in the proposed draft RTS? </a:t>
            </a:r>
            <a:endParaRPr lang="en-GB" sz="1400" dirty="0">
              <a:solidFill>
                <a:schemeClr val="tx1">
                  <a:lumMod val="65000"/>
                  <a:lumOff val="35000"/>
                </a:schemeClr>
              </a:solidFill>
            </a:endParaRPr>
          </a:p>
        </p:txBody>
      </p:sp>
      <p:sp>
        <p:nvSpPr>
          <p:cNvPr id="14" name="TextBox 13"/>
          <p:cNvSpPr txBox="1"/>
          <p:nvPr/>
        </p:nvSpPr>
        <p:spPr>
          <a:xfrm>
            <a:off x="148294" y="3434383"/>
            <a:ext cx="2446049" cy="276999"/>
          </a:xfrm>
          <a:prstGeom prst="rect">
            <a:avLst/>
          </a:prstGeom>
          <a:noFill/>
        </p:spPr>
        <p:txBody>
          <a:bodyPr wrap="square" rtlCol="0">
            <a:spAutoFit/>
          </a:bodyPr>
          <a:lstStyle/>
          <a:p>
            <a:r>
              <a:rPr lang="en-GB" sz="1200" dirty="0" smtClean="0">
                <a:solidFill>
                  <a:schemeClr val="accent2">
                    <a:lumMod val="75000"/>
                  </a:schemeClr>
                </a:solidFill>
              </a:rPr>
              <a:t>Questions for consultation </a:t>
            </a:r>
            <a:endParaRPr lang="en-GB" sz="1200" dirty="0">
              <a:solidFill>
                <a:schemeClr val="accent2">
                  <a:lumMod val="75000"/>
                </a:schemeClr>
              </a:solidFill>
            </a:endParaRPr>
          </a:p>
        </p:txBody>
      </p:sp>
    </p:spTree>
    <p:extLst>
      <p:ext uri="{BB962C8B-B14F-4D97-AF65-F5344CB8AC3E}">
        <p14:creationId xmlns:p14="http://schemas.microsoft.com/office/powerpoint/2010/main" val="4242004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977721"/>
      </p:ext>
    </p:extLst>
  </p:cSld>
  <p:clrMapOvr>
    <a:masterClrMapping/>
  </p:clrMapOvr>
  <p:timing>
    <p:tnLst>
      <p:par>
        <p:cTn id="1" dur="indefinite" restart="never" nodeType="tmRoot"/>
      </p:par>
    </p:tnLst>
  </p:timing>
</p:sld>
</file>

<file path=ppt/theme/theme1.xml><?xml version="1.0" encoding="utf-8"?>
<a:theme xmlns:a="http://schemas.openxmlformats.org/drawingml/2006/main" name="EBA theme pp16_9">
  <a:themeElements>
    <a:clrScheme name="EBA colours">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9D41A9C5-CF2F-4450-8B6B-DC101C8ABA1B}" vid="{B78955BD-352E-4447-B341-16B9B91C95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EBA colours">
    <a:dk1>
      <a:srgbClr val="000000"/>
    </a:dk1>
    <a:lt1>
      <a:sysClr val="window" lastClr="FFFFFF"/>
    </a:lt1>
    <a:dk2>
      <a:srgbClr val="2F5773"/>
    </a:dk2>
    <a:lt2>
      <a:srgbClr val="E98E31"/>
    </a:lt2>
    <a:accent1>
      <a:srgbClr val="2F5773"/>
    </a:accent1>
    <a:accent2>
      <a:srgbClr val="EA933B"/>
    </a:accent2>
    <a:accent3>
      <a:srgbClr val="D44D2A"/>
    </a:accent3>
    <a:accent4>
      <a:srgbClr val="49AB74"/>
    </a:accent4>
    <a:accent5>
      <a:srgbClr val="52666E"/>
    </a:accent5>
    <a:accent6>
      <a:srgbClr val="163A5A"/>
    </a:accent6>
    <a:hlink>
      <a:srgbClr val="2F5773"/>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1681</TotalTime>
  <Words>1076</Words>
  <Application>Microsoft Office PowerPoint</Application>
  <PresentationFormat>On-screen Show (16:9)</PresentationFormat>
  <Paragraphs>75</Paragraphs>
  <Slides>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ＭＳ Ｐゴシック</vt:lpstr>
      <vt:lpstr>Arial</vt:lpstr>
      <vt:lpstr>Calibri</vt:lpstr>
      <vt:lpstr>Times New Roman</vt:lpstr>
      <vt:lpstr>Wingdings</vt:lpstr>
      <vt:lpstr>Wingdings 3</vt:lpstr>
      <vt:lpstr>EBA theme pp16_9</vt:lpstr>
      <vt:lpstr>Public hearing – CP on draft RTS on the treatment of FX and Commodity risk in the BB</vt:lpstr>
      <vt:lpstr>Introduction: recent cycle of EBA regulatory products under market and counterparty credit risk </vt:lpstr>
      <vt:lpstr>CP on draft RTS on the treatment of FX and COM risk in the BB </vt:lpstr>
      <vt:lpstr>Value to use where computing the OFR for market risk </vt:lpstr>
      <vt:lpstr>Treatment of non-monetary items at HC (1)</vt:lpstr>
      <vt:lpstr>Treatment of non-monetary items at HC (2)</vt:lpstr>
      <vt:lpstr>HPL and APL of BB positions </vt:lpstr>
      <vt:lpstr>PowerPoint Presentation</vt:lpstr>
    </vt:vector>
  </TitlesOfParts>
  <Company>European Banking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hearing – CP on draft RTS on the treatment of FX and COM risk in the BB</dc:title>
  <dc:creator>Marco Giovanni Crotti</dc:creator>
  <cp:lastModifiedBy>Marco Giovanni Crotti</cp:lastModifiedBy>
  <cp:revision>17</cp:revision>
  <dcterms:created xsi:type="dcterms:W3CDTF">2020-02-08T11:08:27Z</dcterms:created>
  <dcterms:modified xsi:type="dcterms:W3CDTF">2020-02-10T14:45:55Z</dcterms:modified>
</cp:coreProperties>
</file>