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 id="2147483692" r:id="rId2"/>
  </p:sldMasterIdLst>
  <p:notesMasterIdLst>
    <p:notesMasterId r:id="rId12"/>
  </p:notesMasterIdLst>
  <p:handoutMasterIdLst>
    <p:handoutMasterId r:id="rId13"/>
  </p:handoutMasterIdLst>
  <p:sldIdLst>
    <p:sldId id="265" r:id="rId3"/>
    <p:sldId id="271" r:id="rId4"/>
    <p:sldId id="276" r:id="rId5"/>
    <p:sldId id="277" r:id="rId6"/>
    <p:sldId id="275" r:id="rId7"/>
    <p:sldId id="272" r:id="rId8"/>
    <p:sldId id="278" r:id="rId9"/>
    <p:sldId id="279" r:id="rId10"/>
    <p:sldId id="27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ita Steinbach-Shmeljov" initials="MS" lastIdx="1" clrIdx="0">
    <p:extLst>
      <p:ext uri="{19B8F6BF-5375-455C-9EA6-DF929625EA0E}">
        <p15:presenceInfo xmlns:p15="http://schemas.microsoft.com/office/powerpoint/2012/main" userId="S-1-5-21-478066561-997687466-227603032-1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51" autoAdjust="0"/>
  </p:normalViewPr>
  <p:slideViewPr>
    <p:cSldViewPr snapToGrid="0" snapToObjects="1">
      <p:cViewPr varScale="1">
        <p:scale>
          <a:sx n="131" d="100"/>
          <a:sy n="131" d="100"/>
        </p:scale>
        <p:origin x="90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pPr/>
              <a:t>1/28/2020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pPr/>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pPr/>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581701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4373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22247" y="3332452"/>
            <a:ext cx="4014715" cy="1831271"/>
          </a:xfrm>
          <a:prstGeom prst="rect">
            <a:avLst/>
          </a:prstGeom>
          <a:noFill/>
        </p:spPr>
        <p:txBody>
          <a:bodyPr wrap="square" rtlCol="0">
            <a:spAutoFit/>
          </a:bodyPr>
          <a:lstStyle/>
          <a:p>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spcBef>
                <a:spcPts val="600"/>
              </a:spcBef>
            </a:pPr>
            <a:r>
              <a:rPr lang="en-US" sz="1400" smtClean="0">
                <a:solidFill>
                  <a:prstClr val="white"/>
                </a:solidFill>
              </a:rPr>
              <a:t>Floor 46, </a:t>
            </a:r>
            <a:r>
              <a:rPr lang="en-US" sz="1400" dirty="0" smtClean="0">
                <a:solidFill>
                  <a:prstClr val="white"/>
                </a:solidFill>
              </a:rPr>
              <a:t>One Canada Square, London E14 5AA</a:t>
            </a:r>
          </a:p>
          <a:p>
            <a:pPr>
              <a:spcBef>
                <a:spcPts val="600"/>
              </a:spcBef>
            </a:pPr>
            <a:r>
              <a:rPr lang="en-US" sz="1400" dirty="0" smtClean="0">
                <a:solidFill>
                  <a:prstClr val="white"/>
                </a:solidFill>
                <a:ea typeface="ＭＳ Ｐゴシック"/>
                <a:cs typeface="Times New Roman"/>
              </a:rPr>
              <a:t>Tel: 	+44 207 382 1776</a:t>
            </a:r>
            <a:endParaRPr lang="en-GB" sz="1400" dirty="0" smtClean="0">
              <a:solidFill>
                <a:prstClr val="white"/>
              </a:solidFill>
              <a:ea typeface="ＭＳ Ｐゴシック"/>
              <a:cs typeface="Times New Roman"/>
            </a:endParaRPr>
          </a:p>
          <a:p>
            <a:r>
              <a:rPr lang="en-US" sz="1400" dirty="0" smtClean="0">
                <a:solidFill>
                  <a:srgbClr val="FFFFFF"/>
                </a:solidFill>
                <a:ea typeface="ＭＳ Ｐゴシック"/>
                <a:cs typeface="Times New Roman"/>
              </a:rPr>
              <a:t>Fax:	+44 207 382 1771</a:t>
            </a:r>
            <a:endParaRPr lang="en-GB" sz="1400" dirty="0" smtClean="0">
              <a:solidFill>
                <a:srgbClr val="FFFFFF"/>
              </a:solidFill>
              <a:ea typeface="ＭＳ Ｐゴシック"/>
              <a:cs typeface="Times New Roman"/>
            </a:endParaRPr>
          </a:p>
          <a:p>
            <a:pPr>
              <a:spcBef>
                <a:spcPts val="600"/>
              </a:spcBef>
            </a:pPr>
            <a:r>
              <a:rPr lang="en-US" sz="1400" dirty="0" smtClean="0">
                <a:solidFill>
                  <a:srgbClr val="FFFFFF"/>
                </a:solidFill>
                <a:ea typeface="ＭＳ Ｐゴシック"/>
                <a:cs typeface="Times New Roman"/>
              </a:rPr>
              <a:t>E-mail: </a:t>
            </a:r>
            <a:r>
              <a:rPr lang="en-US" sz="1400" dirty="0" err="1" smtClean="0">
                <a:solidFill>
                  <a:srgbClr val="FFFFFF"/>
                </a:solidFill>
                <a:ea typeface="ＭＳ Ｐゴシック"/>
                <a:cs typeface="Times New Roman"/>
              </a:rPr>
              <a:t>info@eba.europa.eu</a:t>
            </a:r>
            <a:endParaRPr lang="en-GB" sz="1400" dirty="0" smtClean="0">
              <a:solidFill>
                <a:srgbClr val="000000"/>
              </a:solidFill>
              <a:ea typeface="ＭＳ Ｐゴシック"/>
              <a:cs typeface="Times New Roman"/>
            </a:endParaRPr>
          </a:p>
          <a:p>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11" name="Straight Connector 10"/>
          <p:cNvCxnSpPr/>
          <p:nvPr/>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0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9535846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5" name="Footer Placeholder 4"/>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9001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2784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Tree>
    <p:extLst>
      <p:ext uri="{BB962C8B-B14F-4D97-AF65-F5344CB8AC3E}">
        <p14:creationId xmlns:p14="http://schemas.microsoft.com/office/powerpoint/2010/main" val="291900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8" name="Footer Placeholder 7"/>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6628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72336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97917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GB"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7335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85468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835381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Footer Placeholder 2"/>
          <p:cNvSpPr>
            <a:spLocks noGrp="1"/>
          </p:cNvSpPr>
          <p:nvPr>
            <p:ph type="ftr" sz="quarter" idx="10"/>
          </p:nvPr>
        </p:nvSpPr>
        <p:spPr/>
        <p:txBody>
          <a:body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430406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396869" y="3220741"/>
            <a:ext cx="4377156" cy="1656864"/>
          </a:xfrm>
          <a:prstGeom prst="rect">
            <a:avLst/>
          </a:prstGeom>
          <a:noFill/>
        </p:spPr>
        <p:txBody>
          <a:bodyPr wrap="square" rtlCol="0">
            <a:spAutoFit/>
          </a:bodyPr>
          <a:lstStyle/>
          <a:p>
            <a:pPr>
              <a:lnSpc>
                <a:spcPts val="1700"/>
              </a:lnSpc>
              <a:spcBef>
                <a:spcPts val="600"/>
              </a:spcBef>
            </a:pPr>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lnSpc>
                <a:spcPts val="1700"/>
              </a:lnSpc>
              <a:spcBef>
                <a:spcPts val="600"/>
              </a:spcBef>
            </a:pPr>
            <a:r>
              <a:rPr lang="fr-FR" sz="1400" dirty="0" smtClean="0">
                <a:solidFill>
                  <a:prstClr val="white"/>
                </a:solidFill>
              </a:rPr>
              <a:t>20 avenue André </a:t>
            </a:r>
            <a:r>
              <a:rPr lang="fr-FR" sz="1400" dirty="0" err="1" smtClean="0">
                <a:solidFill>
                  <a:prstClr val="white"/>
                </a:solidFill>
              </a:rPr>
              <a:t>Prothin</a:t>
            </a:r>
            <a:r>
              <a:rPr lang="fr-FR" sz="1400" dirty="0" smtClean="0">
                <a:solidFill>
                  <a:prstClr val="white"/>
                </a:solidFill>
              </a:rPr>
              <a:t> CS 30154</a:t>
            </a:r>
          </a:p>
          <a:p>
            <a:pPr>
              <a:lnSpc>
                <a:spcPts val="1700"/>
              </a:lnSpc>
              <a:spcBef>
                <a:spcPts val="600"/>
              </a:spcBef>
            </a:pPr>
            <a:r>
              <a:rPr lang="fr-FR" sz="1400" dirty="0" smtClean="0">
                <a:solidFill>
                  <a:prstClr val="white"/>
                </a:solidFill>
              </a:rPr>
              <a:t>92927 Paris La Défense CEDEX, France</a:t>
            </a:r>
          </a:p>
          <a:p>
            <a:pPr>
              <a:lnSpc>
                <a:spcPts val="1700"/>
              </a:lnSpc>
              <a:spcBef>
                <a:spcPts val="600"/>
              </a:spcBef>
            </a:pPr>
            <a:r>
              <a:rPr lang="en-US" sz="1400" dirty="0" smtClean="0">
                <a:solidFill>
                  <a:prstClr val="white"/>
                </a:solidFill>
                <a:ea typeface="ＭＳ Ｐゴシック"/>
                <a:cs typeface="Times New Roman"/>
              </a:rPr>
              <a:t>Tel: 	+33 1 86 52 70 00</a:t>
            </a:r>
            <a:endParaRPr lang="en-GB" sz="1400" dirty="0" smtClean="0">
              <a:solidFill>
                <a:prstClr val="white"/>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https://eba.europa.eu/</a:t>
            </a:r>
            <a:endParaRPr lang="en-GB" sz="1400" dirty="0" smtClean="0">
              <a:solidFill>
                <a:srgbClr val="FFFFFF"/>
              </a:solidFill>
              <a:ea typeface="ＭＳ Ｐゴシック"/>
              <a:cs typeface="Times New Roman"/>
            </a:endParaRPr>
          </a:p>
        </p:txBody>
      </p:sp>
      <p:cxnSp>
        <p:nvCxnSpPr>
          <p:cNvPr id="12" name="Straight Connector 11"/>
          <p:cNvCxnSpPr/>
          <p:nvPr userDrawn="1"/>
        </p:nvCxnSpPr>
        <p:spPr>
          <a:xfrm>
            <a:off x="481632" y="3512568"/>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81632" y="4087825"/>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171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40706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9746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581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808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4197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7403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29437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201369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12354960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0" dirty="0" smtClean="0"/>
              <a:t>Public Hearing 28 January 2020</a:t>
            </a:r>
            <a:endParaRPr lang="en-US" b="0" dirty="0"/>
          </a:p>
        </p:txBody>
      </p:sp>
      <p:sp>
        <p:nvSpPr>
          <p:cNvPr id="3" name="Subtitle 2"/>
          <p:cNvSpPr>
            <a:spLocks noGrp="1"/>
          </p:cNvSpPr>
          <p:nvPr>
            <p:ph type="subTitle" idx="1"/>
          </p:nvPr>
        </p:nvSpPr>
        <p:spPr/>
        <p:txBody>
          <a:bodyPr>
            <a:normAutofit/>
          </a:bodyPr>
          <a:lstStyle/>
          <a:p>
            <a:r>
              <a:rPr lang="en-US" dirty="0" smtClean="0"/>
              <a:t>RTS on identified staff</a:t>
            </a:r>
            <a:endParaRPr lang="en-US" dirty="0"/>
          </a:p>
        </p:txBody>
      </p:sp>
    </p:spTree>
    <p:extLst>
      <p:ext uri="{BB962C8B-B14F-4D97-AF65-F5344CB8AC3E}">
        <p14:creationId xmlns:p14="http://schemas.microsoft.com/office/powerpoint/2010/main" val="914409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300" dirty="0"/>
              <a:t>RTS on identified staff</a:t>
            </a:r>
            <a:r>
              <a:rPr lang="en-GB" dirty="0" smtClean="0"/>
              <a:t>	</a:t>
            </a:r>
            <a:endParaRPr lang="en-GB" dirty="0"/>
          </a:p>
        </p:txBody>
      </p:sp>
      <p:sp>
        <p:nvSpPr>
          <p:cNvPr id="3" name="Content Placeholder 2"/>
          <p:cNvSpPr>
            <a:spLocks noGrp="1"/>
          </p:cNvSpPr>
          <p:nvPr>
            <p:ph idx="1"/>
          </p:nvPr>
        </p:nvSpPr>
        <p:spPr/>
        <p:txBody>
          <a:bodyPr>
            <a:normAutofit/>
          </a:bodyPr>
          <a:lstStyle/>
          <a:p>
            <a:r>
              <a:rPr lang="en-GB" sz="2400" b="1" dirty="0"/>
              <a:t>CRD V changes require to issue a revised RTS</a:t>
            </a:r>
          </a:p>
          <a:p>
            <a:pPr marL="342900" indent="-342900" algn="just">
              <a:buFont typeface="Arial" panose="020B0604020202020204" pitchFamily="34" charset="0"/>
              <a:buChar char="•"/>
            </a:pPr>
            <a:r>
              <a:rPr lang="en-GB" sz="2400" dirty="0" smtClean="0"/>
              <a:t>CRD V requires the EBA to submit a new draft RTS to the Commission. </a:t>
            </a:r>
            <a:r>
              <a:rPr lang="en-GB" sz="2400" b="1" dirty="0" smtClean="0">
                <a:solidFill>
                  <a:schemeClr val="tx1"/>
                </a:solidFill>
              </a:rPr>
              <a:t>The </a:t>
            </a:r>
            <a:r>
              <a:rPr lang="en-GB" sz="2400" b="1" dirty="0">
                <a:solidFill>
                  <a:schemeClr val="tx1"/>
                </a:solidFill>
              </a:rPr>
              <a:t>submission </a:t>
            </a:r>
            <a:r>
              <a:rPr lang="en-GB" sz="2400" b="1" dirty="0" smtClean="0">
                <a:solidFill>
                  <a:schemeClr val="tx1"/>
                </a:solidFill>
              </a:rPr>
              <a:t>is planned </a:t>
            </a:r>
            <a:r>
              <a:rPr lang="en-GB" sz="2400" b="1" dirty="0">
                <a:solidFill>
                  <a:schemeClr val="tx1"/>
                </a:solidFill>
              </a:rPr>
              <a:t>for June </a:t>
            </a:r>
            <a:r>
              <a:rPr lang="en-GB" sz="2400" b="1" dirty="0" smtClean="0">
                <a:solidFill>
                  <a:schemeClr val="tx1"/>
                </a:solidFill>
              </a:rPr>
              <a:t>2020.</a:t>
            </a:r>
            <a:endParaRPr lang="en-GB" sz="2400" b="1" dirty="0">
              <a:solidFill>
                <a:schemeClr val="tx1"/>
              </a:solidFill>
            </a:endParaRPr>
          </a:p>
          <a:p>
            <a:pPr marL="342900" indent="-342900" algn="just">
              <a:buFont typeface="Arial" panose="020B0604020202020204" pitchFamily="34" charset="0"/>
              <a:buChar char="•"/>
            </a:pPr>
            <a:r>
              <a:rPr lang="en-GB" sz="2400" dirty="0" smtClean="0"/>
              <a:t>CP published 19 January 2019</a:t>
            </a:r>
          </a:p>
          <a:p>
            <a:pPr marL="342900" indent="-342900" algn="just">
              <a:buFont typeface="Arial" panose="020B0604020202020204" pitchFamily="34" charset="0"/>
              <a:buChar char="•"/>
            </a:pPr>
            <a:r>
              <a:rPr lang="en-GB" sz="2400" dirty="0" smtClean="0"/>
              <a:t>Consultation period ends </a:t>
            </a:r>
            <a:r>
              <a:rPr lang="en-GB" sz="2400" b="1" dirty="0" smtClean="0"/>
              <a:t>19 February 2020 </a:t>
            </a:r>
          </a:p>
          <a:p>
            <a:pPr marL="342900" indent="-342900" algn="just">
              <a:buFont typeface="Arial" panose="020B0604020202020204" pitchFamily="34" charset="0"/>
              <a:buChar char="•"/>
            </a:pPr>
            <a:r>
              <a:rPr lang="en-GB" sz="2400" dirty="0" smtClean="0"/>
              <a:t>Commission </a:t>
            </a:r>
            <a:r>
              <a:rPr lang="en-GB" sz="2400" dirty="0"/>
              <a:t>Delegated Regulation (EU) No 604/2014 of 4 March 2014 supplementing Directive 2013/36/EU </a:t>
            </a:r>
            <a:r>
              <a:rPr lang="en-GB" sz="2400" dirty="0" smtClean="0"/>
              <a:t>will be repealed when the new RTS enters into force</a:t>
            </a:r>
            <a:endParaRPr lang="en-GB" sz="2400" dirty="0"/>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dirty="0">
              <a:solidFill>
                <a:srgbClr val="000000">
                  <a:tint val="75000"/>
                </a:srgbClr>
              </a:solidFill>
            </a:endParaRPr>
          </a:p>
        </p:txBody>
      </p:sp>
    </p:spTree>
    <p:extLst>
      <p:ext uri="{BB962C8B-B14F-4D97-AF65-F5344CB8AC3E}">
        <p14:creationId xmlns:p14="http://schemas.microsoft.com/office/powerpoint/2010/main" val="272322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CRD V mandate (Article 94)</a:t>
            </a:r>
            <a:endParaRPr lang="en-GB" dirty="0"/>
          </a:p>
        </p:txBody>
      </p:sp>
      <p:sp>
        <p:nvSpPr>
          <p:cNvPr id="3" name="Content Placeholder 2"/>
          <p:cNvSpPr>
            <a:spLocks noGrp="1"/>
          </p:cNvSpPr>
          <p:nvPr>
            <p:ph idx="1"/>
          </p:nvPr>
        </p:nvSpPr>
        <p:spPr/>
        <p:txBody>
          <a:bodyPr>
            <a:noAutofit/>
          </a:bodyPr>
          <a:lstStyle/>
          <a:p>
            <a:pPr algn="just"/>
            <a:r>
              <a:rPr lang="en-GB" sz="2000" dirty="0"/>
              <a:t>For the purpose of identifying staff whose professional activities have a material impact on the institution's risk profile as referred to in Article 92(3), EBA shall develop draft regulatory technical standards setting out the criteria to define the following: </a:t>
            </a:r>
            <a:r>
              <a:rPr lang="en-GB" sz="2000" dirty="0" smtClean="0"/>
              <a:t>	</a:t>
            </a:r>
            <a:endParaRPr lang="en-GB" sz="2000" dirty="0"/>
          </a:p>
          <a:p>
            <a:pPr marL="457200" indent="-457200" algn="just">
              <a:buAutoNum type="alphaLcParenBoth"/>
            </a:pPr>
            <a:r>
              <a:rPr lang="en-GB" sz="2000" dirty="0"/>
              <a:t>managerial responsibility and control functions; </a:t>
            </a:r>
          </a:p>
          <a:p>
            <a:pPr marL="457200" indent="-457200" algn="just">
              <a:buAutoNum type="alphaLcParenBoth"/>
            </a:pPr>
            <a:r>
              <a:rPr lang="en-GB" sz="2000" dirty="0"/>
              <a:t>material business unit and significant impact on the relevant business unit's risk profile; and </a:t>
            </a:r>
          </a:p>
          <a:p>
            <a:pPr marL="457200" indent="-457200" algn="just">
              <a:buAutoNum type="alphaLcParenBoth"/>
            </a:pPr>
            <a:r>
              <a:rPr lang="en-GB" sz="2000" dirty="0"/>
              <a:t>other categories of staff not expressly referred to in Article 92(3) whose professional activities have an impact on the institution's risk profile comparably as material as that of those categories of staff referred to therein. </a:t>
            </a:r>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108837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criteria directly included in CRD (Article 92)</a:t>
            </a:r>
            <a:endParaRPr lang="en-GB" dirty="0"/>
          </a:p>
        </p:txBody>
      </p:sp>
      <p:sp>
        <p:nvSpPr>
          <p:cNvPr id="3" name="Content Placeholder 2"/>
          <p:cNvSpPr>
            <a:spLocks noGrp="1"/>
          </p:cNvSpPr>
          <p:nvPr>
            <p:ph idx="1"/>
          </p:nvPr>
        </p:nvSpPr>
        <p:spPr/>
        <p:txBody>
          <a:bodyPr>
            <a:noAutofit/>
          </a:bodyPr>
          <a:lstStyle/>
          <a:p>
            <a:pPr algn="just"/>
            <a:r>
              <a:rPr lang="en-GB" sz="2000" dirty="0"/>
              <a:t>Categories of staff whose professional activities have a material impact on the institution's risk profile shall, at least, include: </a:t>
            </a:r>
          </a:p>
          <a:p>
            <a:pPr marL="342900" indent="-342900" algn="just">
              <a:buAutoNum type="alphaLcParenBoth"/>
            </a:pPr>
            <a:r>
              <a:rPr lang="en-GB" sz="2000" dirty="0"/>
              <a:t>all members of the management body and senior management; </a:t>
            </a:r>
          </a:p>
          <a:p>
            <a:pPr marL="342900" indent="-342900" algn="just">
              <a:buAutoNum type="alphaLcParenBoth"/>
            </a:pPr>
            <a:r>
              <a:rPr lang="en-GB" sz="2000" dirty="0"/>
              <a:t>staff members with managerial responsibility over the institution's control functions or material business units; </a:t>
            </a:r>
          </a:p>
          <a:p>
            <a:pPr marL="342900" indent="-342900" algn="just">
              <a:buAutoNum type="alphaLcParenBoth"/>
            </a:pPr>
            <a:r>
              <a:rPr lang="en-GB" sz="2000" dirty="0"/>
              <a:t>staff members entitled to significant remuneration in the preceding financial year, provided that the following conditions are met: </a:t>
            </a:r>
          </a:p>
          <a:p>
            <a:pPr marL="744750" lvl="1" indent="-514350" algn="just">
              <a:buClr>
                <a:schemeClr val="tx1">
                  <a:lumMod val="65000"/>
                  <a:lumOff val="35000"/>
                </a:schemeClr>
              </a:buClr>
              <a:buAutoNum type="romanLcParenBoth"/>
            </a:pPr>
            <a:r>
              <a:rPr lang="en-GB" sz="2000" dirty="0" smtClean="0"/>
              <a:t>the </a:t>
            </a:r>
            <a:r>
              <a:rPr lang="en-GB" sz="2000" dirty="0"/>
              <a:t>staff member's remuneration is equal to or greater than </a:t>
            </a:r>
            <a:r>
              <a:rPr lang="en-GB" sz="2000" dirty="0" smtClean="0"/>
              <a:t>             EUR 500 000 </a:t>
            </a:r>
            <a:r>
              <a:rPr lang="en-GB" sz="2000" dirty="0"/>
              <a:t>and equal to or greater than the average remuneration awarded to the members of the institution's management body and senior management referred to in point (a); </a:t>
            </a:r>
            <a:endParaRPr lang="en-GB" sz="2000" dirty="0" smtClean="0"/>
          </a:p>
          <a:p>
            <a:pPr marL="744750" lvl="1" indent="-514350" algn="just">
              <a:buClr>
                <a:schemeClr val="tx1">
                  <a:lumMod val="65000"/>
                  <a:lumOff val="35000"/>
                </a:schemeClr>
              </a:buClr>
              <a:buAutoNum type="romanLcParenBoth"/>
            </a:pPr>
            <a:r>
              <a:rPr lang="en-GB" sz="2000" dirty="0" smtClean="0"/>
              <a:t>the </a:t>
            </a:r>
            <a:r>
              <a:rPr lang="en-GB" sz="2000" dirty="0"/>
              <a:t>staff member performs the professional activity within a material business unit </a:t>
            </a:r>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241020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the RTS in place taken into account</a:t>
            </a:r>
            <a:endParaRPr lang="en-GB" dirty="0"/>
          </a:p>
        </p:txBody>
      </p:sp>
      <p:sp>
        <p:nvSpPr>
          <p:cNvPr id="3" name="Content Placeholder 2"/>
          <p:cNvSpPr>
            <a:spLocks noGrp="1"/>
          </p:cNvSpPr>
          <p:nvPr>
            <p:ph idx="1"/>
          </p:nvPr>
        </p:nvSpPr>
        <p:spPr/>
        <p:txBody>
          <a:bodyPr>
            <a:normAutofit/>
          </a:bodyPr>
          <a:lstStyle/>
          <a:p>
            <a:r>
              <a:rPr lang="en-GB" sz="2400" b="1" dirty="0"/>
              <a:t>Overall identification outcome appropriate</a:t>
            </a:r>
          </a:p>
          <a:p>
            <a:pPr marL="285750" indent="-285750" algn="just">
              <a:buClr>
                <a:schemeClr val="tx1">
                  <a:lumMod val="65000"/>
                  <a:lumOff val="35000"/>
                </a:schemeClr>
              </a:buClr>
              <a:buFont typeface="Arial" panose="020B0604020202020204" pitchFamily="34" charset="0"/>
              <a:buChar char="•"/>
            </a:pPr>
            <a:r>
              <a:rPr lang="en-GB" sz="2400" dirty="0"/>
              <a:t>A few criteria have been seen as not effective for the identification of staff</a:t>
            </a:r>
          </a:p>
          <a:p>
            <a:pPr marL="516150" lvl="1" indent="-285750" algn="just">
              <a:buClr>
                <a:schemeClr val="tx1">
                  <a:lumMod val="65000"/>
                  <a:lumOff val="35000"/>
                </a:schemeClr>
              </a:buClr>
              <a:buFont typeface="Arial" panose="020B0604020202020204" pitchFamily="34" charset="0"/>
              <a:buChar char="•"/>
            </a:pPr>
            <a:r>
              <a:rPr lang="en-GB" sz="2400" dirty="0"/>
              <a:t>Not all members of Committees have decision making powers</a:t>
            </a:r>
          </a:p>
          <a:p>
            <a:pPr marL="516150" lvl="1" indent="-285750" algn="just">
              <a:buClr>
                <a:schemeClr val="tx1">
                  <a:lumMod val="65000"/>
                  <a:lumOff val="35000"/>
                </a:schemeClr>
              </a:buClr>
              <a:buFont typeface="Arial" panose="020B0604020202020204" pitchFamily="34" charset="0"/>
              <a:buChar char="•"/>
            </a:pPr>
            <a:r>
              <a:rPr lang="en-GB" sz="2400" dirty="0"/>
              <a:t>Decisions on credit risk and not the initiation of credit risk should be seen as risk taking</a:t>
            </a:r>
          </a:p>
          <a:p>
            <a:pPr marL="516150" lvl="1" indent="-285750" algn="just">
              <a:buClr>
                <a:schemeClr val="tx1">
                  <a:lumMod val="65000"/>
                  <a:lumOff val="35000"/>
                </a:schemeClr>
              </a:buClr>
              <a:buFont typeface="Arial" panose="020B0604020202020204" pitchFamily="34" charset="0"/>
              <a:buChar char="•"/>
            </a:pPr>
            <a:r>
              <a:rPr lang="en-GB" sz="2400" dirty="0"/>
              <a:t> Some additional criteria have been suggested to cover specific functions, in particular regarding IT-risks. </a:t>
            </a:r>
          </a:p>
          <a:p>
            <a:pPr marL="516150" lvl="1" indent="-285750" algn="just">
              <a:buClr>
                <a:schemeClr val="tx1">
                  <a:lumMod val="65000"/>
                  <a:lumOff val="35000"/>
                </a:schemeClr>
              </a:buClr>
              <a:buFont typeface="Arial" panose="020B0604020202020204" pitchFamily="34" charset="0"/>
              <a:buChar char="•"/>
            </a:pPr>
            <a:r>
              <a:rPr lang="en-GB" sz="2400" dirty="0"/>
              <a:t>Remuneration bracket criterion not effective</a:t>
            </a:r>
          </a:p>
        </p:txBody>
      </p:sp>
      <p:sp>
        <p:nvSpPr>
          <p:cNvPr id="4" name="Footer Placeholder 3"/>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388602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criteria (1)</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9193919"/>
              </p:ext>
            </p:extLst>
          </p:nvPr>
        </p:nvGraphicFramePr>
        <p:xfrm>
          <a:off x="548639" y="1406411"/>
          <a:ext cx="8138162" cy="4311031"/>
        </p:xfrm>
        <a:graphic>
          <a:graphicData uri="http://schemas.openxmlformats.org/drawingml/2006/table">
            <a:tbl>
              <a:tblPr firstRow="1" firstCol="1" bandRow="1"/>
              <a:tblGrid>
                <a:gridCol w="4069081">
                  <a:extLst>
                    <a:ext uri="{9D8B030D-6E8A-4147-A177-3AD203B41FA5}">
                      <a16:colId xmlns:a16="http://schemas.microsoft.com/office/drawing/2014/main" val="131779528"/>
                    </a:ext>
                  </a:extLst>
                </a:gridCol>
                <a:gridCol w="4069081">
                  <a:extLst>
                    <a:ext uri="{9D8B030D-6E8A-4147-A177-3AD203B41FA5}">
                      <a16:colId xmlns:a16="http://schemas.microsoft.com/office/drawing/2014/main" val="812213787"/>
                    </a:ext>
                  </a:extLst>
                </a:gridCol>
              </a:tblGrid>
              <a:tr h="439350">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RTS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Revised </a:t>
                      </a:r>
                      <a:r>
                        <a:rPr lang="en-GB" sz="2400" b="1" kern="1200" baseline="0" dirty="0" smtClean="0">
                          <a:solidFill>
                            <a:schemeClr val="tx1">
                              <a:lumMod val="65000"/>
                              <a:lumOff val="35000"/>
                            </a:schemeClr>
                          </a:solidFill>
                          <a:latin typeface="+mn-lt"/>
                          <a:ea typeface="+mn-ea"/>
                          <a:cs typeface="+mn-cs"/>
                        </a:rPr>
                        <a:t>RTS/CRD V</a:t>
                      </a:r>
                      <a:endParaRPr lang="en-GB" sz="2400" b="1"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062913"/>
                  </a:ext>
                </a:extLst>
              </a:tr>
              <a:tr h="878699">
                <a:tc>
                  <a:txBody>
                    <a:bodyPr/>
                    <a:lstStyle/>
                    <a:p>
                      <a:pPr algn="just">
                        <a:lnSpc>
                          <a:spcPct val="115000"/>
                        </a:lnSpc>
                        <a:spcAft>
                          <a:spcPts val="0"/>
                        </a:spcAft>
                      </a:pPr>
                      <a:r>
                        <a:rPr lang="en-GB" sz="2350" kern="1200" baseline="0" dirty="0">
                          <a:solidFill>
                            <a:schemeClr val="tx1">
                              <a:lumMod val="65000"/>
                              <a:lumOff val="35000"/>
                            </a:schemeClr>
                          </a:solidFill>
                          <a:latin typeface="+mn-lt"/>
                          <a:ea typeface="+mn-ea"/>
                          <a:cs typeface="+mn-cs"/>
                        </a:rPr>
                        <a:t>Qualitative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a:solidFill>
                            <a:schemeClr val="tx1">
                              <a:lumMod val="65000"/>
                              <a:lumOff val="35000"/>
                            </a:schemeClr>
                          </a:solidFill>
                          <a:latin typeface="+mn-lt"/>
                          <a:ea typeface="+mn-ea"/>
                          <a:cs typeface="+mn-cs"/>
                        </a:rPr>
                        <a:t>Maintained in </a:t>
                      </a:r>
                      <a:r>
                        <a:rPr lang="en-GB" sz="2350" kern="1200" baseline="0" dirty="0" smtClean="0">
                          <a:solidFill>
                            <a:schemeClr val="tx1">
                              <a:lumMod val="65000"/>
                              <a:lumOff val="35000"/>
                            </a:schemeClr>
                          </a:solidFill>
                          <a:latin typeface="+mn-lt"/>
                          <a:ea typeface="+mn-ea"/>
                          <a:cs typeface="+mn-cs"/>
                        </a:rPr>
                        <a:t>draft RTS</a:t>
                      </a:r>
                      <a:r>
                        <a:rPr lang="en-GB" sz="2350" kern="1200" baseline="0" dirty="0">
                          <a:solidFill>
                            <a:schemeClr val="tx1">
                              <a:lumMod val="65000"/>
                              <a:lumOff val="35000"/>
                            </a:schemeClr>
                          </a:solidFill>
                          <a:latin typeface="+mn-lt"/>
                          <a:ea typeface="+mn-ea"/>
                          <a:cs typeface="+mn-cs"/>
                        </a:rPr>
                        <a:t>, some limited amendments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21846"/>
                  </a:ext>
                </a:extLst>
              </a:tr>
              <a:tr h="1757399">
                <a:tc>
                  <a:txBody>
                    <a:bodyPr/>
                    <a:lstStyle/>
                    <a:p>
                      <a:pPr algn="just">
                        <a:lnSpc>
                          <a:spcPct val="115000"/>
                        </a:lnSpc>
                        <a:spcAft>
                          <a:spcPts val="0"/>
                        </a:spcAft>
                      </a:pPr>
                      <a:r>
                        <a:rPr lang="en-GB" sz="2350" kern="1200" baseline="0" dirty="0">
                          <a:solidFill>
                            <a:schemeClr val="tx1">
                              <a:lumMod val="65000"/>
                              <a:lumOff val="35000"/>
                            </a:schemeClr>
                          </a:solidFill>
                          <a:latin typeface="+mn-lt"/>
                          <a:ea typeface="+mn-ea"/>
                          <a:cs typeface="+mn-cs"/>
                        </a:rPr>
                        <a:t>Managerial responsibility for material business unit or control function included in qualitative criteria (staff heads…)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Now </a:t>
                      </a:r>
                      <a:r>
                        <a:rPr lang="en-GB" sz="2350" kern="1200" baseline="0" dirty="0">
                          <a:solidFill>
                            <a:schemeClr val="tx1">
                              <a:lumMod val="65000"/>
                              <a:lumOff val="35000"/>
                            </a:schemeClr>
                          </a:solidFill>
                          <a:latin typeface="+mn-lt"/>
                          <a:ea typeface="+mn-ea"/>
                          <a:cs typeface="+mn-cs"/>
                        </a:rPr>
                        <a:t>included in </a:t>
                      </a:r>
                      <a:r>
                        <a:rPr lang="en-GB" sz="2350" kern="1200" baseline="0" dirty="0" smtClean="0">
                          <a:solidFill>
                            <a:schemeClr val="tx1">
                              <a:lumMod val="65000"/>
                              <a:lumOff val="35000"/>
                            </a:schemeClr>
                          </a:solidFill>
                          <a:latin typeface="+mn-lt"/>
                          <a:ea typeface="+mn-ea"/>
                          <a:cs typeface="+mn-cs"/>
                        </a:rPr>
                        <a:t>CRD V, </a:t>
                      </a:r>
                      <a:r>
                        <a:rPr lang="en-GB" sz="2350" kern="1200" baseline="0" dirty="0">
                          <a:solidFill>
                            <a:schemeClr val="tx1">
                              <a:lumMod val="65000"/>
                              <a:lumOff val="35000"/>
                            </a:schemeClr>
                          </a:solidFill>
                          <a:latin typeface="+mn-lt"/>
                          <a:ea typeface="+mn-ea"/>
                          <a:cs typeface="+mn-cs"/>
                        </a:rPr>
                        <a:t>with mandate to define in </a:t>
                      </a:r>
                      <a:r>
                        <a:rPr lang="en-GB" sz="2350" kern="1200" baseline="0" dirty="0" smtClean="0">
                          <a:solidFill>
                            <a:schemeClr val="tx1">
                              <a:lumMod val="65000"/>
                              <a:lumOff val="35000"/>
                            </a:schemeClr>
                          </a:solidFill>
                          <a:latin typeface="+mn-lt"/>
                          <a:ea typeface="+mn-ea"/>
                          <a:cs typeface="+mn-cs"/>
                        </a:rPr>
                        <a:t>draft RTS</a:t>
                      </a:r>
                      <a:r>
                        <a:rPr lang="en-GB" sz="2350" kern="1200" baseline="0" dirty="0">
                          <a:solidFill>
                            <a:schemeClr val="tx1">
                              <a:lumMod val="65000"/>
                              <a:lumOff val="35000"/>
                            </a:schemeClr>
                          </a:solidFill>
                          <a:latin typeface="+mn-lt"/>
                          <a:ea typeface="+mn-ea"/>
                          <a:cs typeface="+mn-cs"/>
                        </a:rPr>
                        <a:t>: </a:t>
                      </a:r>
                    </a:p>
                    <a:p>
                      <a:pPr marL="342900" lvl="0" indent="-342900" algn="just">
                        <a:lnSpc>
                          <a:spcPct val="115000"/>
                        </a:lnSpc>
                        <a:spcAft>
                          <a:spcPts val="0"/>
                        </a:spcAft>
                        <a:buFont typeface="Symbol" panose="05050102010706020507" pitchFamily="18" charset="2"/>
                        <a:buChar char=""/>
                      </a:pPr>
                      <a:r>
                        <a:rPr lang="en-GB" sz="2350" kern="1200" baseline="0" dirty="0">
                          <a:solidFill>
                            <a:schemeClr val="tx1">
                              <a:lumMod val="65000"/>
                              <a:lumOff val="35000"/>
                            </a:schemeClr>
                          </a:solidFill>
                          <a:latin typeface="+mn-lt"/>
                          <a:ea typeface="+mn-ea"/>
                          <a:cs typeface="+mn-cs"/>
                        </a:rPr>
                        <a:t>managerial responsibility</a:t>
                      </a:r>
                    </a:p>
                    <a:p>
                      <a:pPr marL="342900" lvl="0" indent="-342900" algn="just">
                        <a:lnSpc>
                          <a:spcPct val="115000"/>
                        </a:lnSpc>
                        <a:spcAft>
                          <a:spcPts val="0"/>
                        </a:spcAft>
                        <a:buFont typeface="Symbol" panose="05050102010706020507" pitchFamily="18" charset="2"/>
                        <a:buChar char=""/>
                      </a:pPr>
                      <a:r>
                        <a:rPr lang="en-GB" sz="2350" kern="1200" baseline="0" dirty="0">
                          <a:solidFill>
                            <a:schemeClr val="tx1">
                              <a:lumMod val="65000"/>
                              <a:lumOff val="35000"/>
                            </a:schemeClr>
                          </a:solidFill>
                          <a:latin typeface="+mn-lt"/>
                          <a:ea typeface="+mn-ea"/>
                          <a:cs typeface="+mn-cs"/>
                        </a:rPr>
                        <a:t>material business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413043"/>
                  </a:ext>
                </a:extLst>
              </a:tr>
              <a:tr h="878699">
                <a:tc>
                  <a:txBody>
                    <a:bodyPr/>
                    <a:lstStyle/>
                    <a:p>
                      <a:pPr algn="just">
                        <a:lnSpc>
                          <a:spcPct val="115000"/>
                        </a:lnSpc>
                        <a:spcAft>
                          <a:spcPts val="0"/>
                        </a:spcAft>
                      </a:pPr>
                      <a:r>
                        <a:rPr lang="en-GB" sz="2350" kern="1200" baseline="0">
                          <a:solidFill>
                            <a:schemeClr val="tx1">
                              <a:lumMod val="65000"/>
                              <a:lumOff val="35000"/>
                            </a:schemeClr>
                          </a:solidFill>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a:solidFill>
                            <a:schemeClr val="tx1">
                              <a:lumMod val="65000"/>
                              <a:lumOff val="35000"/>
                            </a:schemeClr>
                          </a:solidFill>
                          <a:latin typeface="+mn-lt"/>
                          <a:ea typeface="+mn-ea"/>
                          <a:cs typeface="+mn-cs"/>
                        </a:rPr>
                        <a:t>New mandate to define significant impact on the risk profile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908016"/>
                  </a:ext>
                </a:extLst>
              </a:tr>
            </a:tbl>
          </a:graphicData>
        </a:graphic>
      </p:graphicFrame>
      <p:sp>
        <p:nvSpPr>
          <p:cNvPr id="3" name="Footer Placeholder 2"/>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1560157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criteria (2)</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90529205"/>
              </p:ext>
            </p:extLst>
          </p:nvPr>
        </p:nvGraphicFramePr>
        <p:xfrm>
          <a:off x="548639" y="1406411"/>
          <a:ext cx="8138162" cy="5024798"/>
        </p:xfrm>
        <a:graphic>
          <a:graphicData uri="http://schemas.openxmlformats.org/drawingml/2006/table">
            <a:tbl>
              <a:tblPr firstRow="1" firstCol="1" bandRow="1"/>
              <a:tblGrid>
                <a:gridCol w="4069081">
                  <a:extLst>
                    <a:ext uri="{9D8B030D-6E8A-4147-A177-3AD203B41FA5}">
                      <a16:colId xmlns:a16="http://schemas.microsoft.com/office/drawing/2014/main" val="131779528"/>
                    </a:ext>
                  </a:extLst>
                </a:gridCol>
                <a:gridCol w="4069081">
                  <a:extLst>
                    <a:ext uri="{9D8B030D-6E8A-4147-A177-3AD203B41FA5}">
                      <a16:colId xmlns:a16="http://schemas.microsoft.com/office/drawing/2014/main" val="812213787"/>
                    </a:ext>
                  </a:extLst>
                </a:gridCol>
              </a:tblGrid>
              <a:tr h="439350">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RTS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Revised </a:t>
                      </a:r>
                      <a:r>
                        <a:rPr lang="en-GB" sz="2400" b="1" kern="1200" baseline="0" dirty="0" smtClean="0">
                          <a:solidFill>
                            <a:schemeClr val="tx1">
                              <a:lumMod val="65000"/>
                              <a:lumOff val="35000"/>
                            </a:schemeClr>
                          </a:solidFill>
                          <a:latin typeface="+mn-lt"/>
                          <a:ea typeface="+mn-ea"/>
                          <a:cs typeface="+mn-cs"/>
                        </a:rPr>
                        <a:t>RTS/CRD V</a:t>
                      </a:r>
                      <a:endParaRPr lang="en-GB" sz="2400" b="1"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062913"/>
                  </a:ext>
                </a:extLst>
              </a:tr>
              <a:tr h="878699">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500000 EUR with the possibility to exclude staff that works not in a material business unit or has no material impact on the risk profile. </a:t>
                      </a:r>
                    </a:p>
                    <a:p>
                      <a:pPr algn="just">
                        <a:lnSpc>
                          <a:spcPct val="115000"/>
                        </a:lnSpc>
                        <a:spcAft>
                          <a:spcPts val="0"/>
                        </a:spcAft>
                      </a:pPr>
                      <a:endParaRPr lang="en-GB" sz="2350" kern="1200" baseline="0" dirty="0" smtClean="0">
                        <a:solidFill>
                          <a:schemeClr val="tx1">
                            <a:lumMod val="65000"/>
                            <a:lumOff val="35000"/>
                          </a:schemeClr>
                        </a:solidFill>
                        <a:latin typeface="+mn-lt"/>
                        <a:ea typeface="+mn-ea"/>
                        <a:cs typeface="+mn-cs"/>
                      </a:endParaRPr>
                    </a:p>
                    <a:p>
                      <a:pPr algn="just">
                        <a:lnSpc>
                          <a:spcPct val="115000"/>
                        </a:lnSpc>
                        <a:spcAft>
                          <a:spcPts val="0"/>
                        </a:spcAft>
                      </a:pPr>
                      <a:endParaRPr lang="en-GB" sz="2350" kern="1200" baseline="0" dirty="0" smtClean="0">
                        <a:solidFill>
                          <a:schemeClr val="tx1">
                            <a:lumMod val="65000"/>
                            <a:lumOff val="35000"/>
                          </a:schemeClr>
                        </a:solidFill>
                        <a:latin typeface="+mn-lt"/>
                        <a:ea typeface="+mn-ea"/>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en-GB" sz="2350" kern="1200" baseline="0" dirty="0" smtClean="0">
                          <a:solidFill>
                            <a:schemeClr val="tx1">
                              <a:lumMod val="65000"/>
                              <a:lumOff val="35000"/>
                            </a:schemeClr>
                          </a:solidFill>
                          <a:latin typeface="+mn-lt"/>
                          <a:ea typeface="+mn-ea"/>
                          <a:cs typeface="+mn-cs"/>
                        </a:rPr>
                        <a:t>Notification required</a:t>
                      </a:r>
                    </a:p>
                    <a:p>
                      <a:pPr algn="just">
                        <a:lnSpc>
                          <a:spcPct val="115000"/>
                        </a:lnSpc>
                        <a:spcAft>
                          <a:spcPts val="0"/>
                        </a:spcAft>
                      </a:pP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500000 EUR and average remuneration of MB and Senior Management, but limited to staff that has a significant impact on the risk profile and works in a material business unit</a:t>
                      </a:r>
                    </a:p>
                    <a:p>
                      <a:pPr marL="0" marR="0" lvl="0" indent="0" algn="just" defTabSz="457200" rtl="0" eaLnBrk="1" fontAlgn="auto" latinLnBrk="0" hangingPunct="1">
                        <a:lnSpc>
                          <a:spcPct val="115000"/>
                        </a:lnSpc>
                        <a:spcBef>
                          <a:spcPts val="0"/>
                        </a:spcBef>
                        <a:spcAft>
                          <a:spcPts val="0"/>
                        </a:spcAft>
                        <a:buClrTx/>
                        <a:buSzTx/>
                        <a:buFontTx/>
                        <a:buNone/>
                        <a:tabLst/>
                        <a:defRPr/>
                      </a:pPr>
                      <a:r>
                        <a:rPr lang="en-GB" sz="2350" kern="1200" baseline="0" dirty="0" smtClean="0">
                          <a:solidFill>
                            <a:schemeClr val="tx1">
                              <a:lumMod val="65000"/>
                              <a:lumOff val="35000"/>
                            </a:schemeClr>
                          </a:solidFill>
                          <a:latin typeface="+mn-lt"/>
                          <a:ea typeface="+mn-ea"/>
                          <a:cs typeface="+mn-cs"/>
                        </a:rPr>
                        <a:t>No notification required under CRD</a:t>
                      </a: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21846"/>
                  </a:ext>
                </a:extLst>
              </a:tr>
              <a:tr h="878699">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GB" sz="2350" kern="1200" baseline="0" dirty="0">
                          <a:solidFill>
                            <a:schemeClr val="tx1">
                              <a:lumMod val="65000"/>
                              <a:lumOff val="35000"/>
                            </a:schemeClr>
                          </a:solidFill>
                          <a:latin typeface="+mn-lt"/>
                          <a:ea typeface="+mn-ea"/>
                          <a:cs typeface="+mn-cs"/>
                        </a:rPr>
                        <a:t> </a:t>
                      </a:r>
                      <a:r>
                        <a:rPr lang="en-GB" sz="2350" kern="1200" baseline="0" dirty="0" smtClean="0">
                          <a:solidFill>
                            <a:schemeClr val="tx1">
                              <a:lumMod val="65000"/>
                              <a:lumOff val="35000"/>
                            </a:schemeClr>
                          </a:solidFill>
                          <a:latin typeface="+mn-lt"/>
                          <a:ea typeface="+mn-ea"/>
                          <a:cs typeface="+mn-cs"/>
                        </a:rPr>
                        <a:t>Remuneration bracket</a:t>
                      </a:r>
                    </a:p>
                    <a:p>
                      <a:pPr algn="just">
                        <a:lnSpc>
                          <a:spcPct val="115000"/>
                        </a:lnSpc>
                        <a:spcAft>
                          <a:spcPts val="0"/>
                        </a:spcAft>
                      </a:pP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Removed from CRD and draft RTS</a:t>
                      </a: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908016"/>
                  </a:ext>
                </a:extLst>
              </a:tr>
            </a:tbl>
          </a:graphicData>
        </a:graphic>
      </p:graphicFrame>
      <p:sp>
        <p:nvSpPr>
          <p:cNvPr id="3" name="Footer Placeholder 2"/>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3720695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criteria (3)</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88655378"/>
              </p:ext>
            </p:extLst>
          </p:nvPr>
        </p:nvGraphicFramePr>
        <p:xfrm>
          <a:off x="548639" y="1406410"/>
          <a:ext cx="8138162" cy="4936275"/>
        </p:xfrm>
        <a:graphic>
          <a:graphicData uri="http://schemas.openxmlformats.org/drawingml/2006/table">
            <a:tbl>
              <a:tblPr firstRow="1" firstCol="1" bandRow="1"/>
              <a:tblGrid>
                <a:gridCol w="4069081">
                  <a:extLst>
                    <a:ext uri="{9D8B030D-6E8A-4147-A177-3AD203B41FA5}">
                      <a16:colId xmlns:a16="http://schemas.microsoft.com/office/drawing/2014/main" val="131779528"/>
                    </a:ext>
                  </a:extLst>
                </a:gridCol>
                <a:gridCol w="4069081">
                  <a:extLst>
                    <a:ext uri="{9D8B030D-6E8A-4147-A177-3AD203B41FA5}">
                      <a16:colId xmlns:a16="http://schemas.microsoft.com/office/drawing/2014/main" val="812213787"/>
                    </a:ext>
                  </a:extLst>
                </a:gridCol>
              </a:tblGrid>
              <a:tr h="484878">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RTS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kern="1200" baseline="0" dirty="0">
                          <a:solidFill>
                            <a:schemeClr val="tx1">
                              <a:lumMod val="65000"/>
                              <a:lumOff val="35000"/>
                            </a:schemeClr>
                          </a:solidFill>
                          <a:latin typeface="+mn-lt"/>
                          <a:ea typeface="+mn-ea"/>
                          <a:cs typeface="+mn-cs"/>
                        </a:rPr>
                        <a:t>Revised </a:t>
                      </a:r>
                      <a:r>
                        <a:rPr lang="en-GB" sz="2400" b="1" kern="1200" baseline="0" dirty="0" smtClean="0">
                          <a:solidFill>
                            <a:schemeClr val="tx1">
                              <a:lumMod val="65000"/>
                              <a:lumOff val="35000"/>
                            </a:schemeClr>
                          </a:solidFill>
                          <a:latin typeface="+mn-lt"/>
                          <a:ea typeface="+mn-ea"/>
                          <a:cs typeface="+mn-cs"/>
                        </a:rPr>
                        <a:t>RTS</a:t>
                      </a:r>
                      <a:endParaRPr lang="en-GB" sz="2400" b="1"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062913"/>
                  </a:ext>
                </a:extLst>
              </a:tr>
              <a:tr h="1818161">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750000 EUR and 0.3% of the highest earners</a:t>
                      </a: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Retained, but 0.3% criterion only applicable on individual and not any longer on consolidated level</a:t>
                      </a:r>
                    </a:p>
                    <a:p>
                      <a:pPr algn="just">
                        <a:lnSpc>
                          <a:spcPct val="115000"/>
                        </a:lnSpc>
                        <a:spcAft>
                          <a:spcPts val="0"/>
                        </a:spcAft>
                      </a:pP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21846"/>
                  </a:ext>
                </a:extLst>
              </a:tr>
              <a:tr h="573931">
                <a:tc gridSpan="2">
                  <a:txBody>
                    <a:bodyPr/>
                    <a:lstStyle/>
                    <a:p>
                      <a:pPr algn="ctr">
                        <a:lnSpc>
                          <a:spcPct val="115000"/>
                        </a:lnSpc>
                        <a:spcAft>
                          <a:spcPts val="0"/>
                        </a:spcAft>
                      </a:pPr>
                      <a:r>
                        <a:rPr lang="en-GB" sz="2350" kern="1200" baseline="0" dirty="0" smtClean="0">
                          <a:solidFill>
                            <a:schemeClr val="tx1">
                              <a:lumMod val="65000"/>
                              <a:lumOff val="35000"/>
                            </a:schemeClr>
                          </a:solidFill>
                          <a:latin typeface="+mn-lt"/>
                          <a:ea typeface="+mn-ea"/>
                          <a:cs typeface="+mn-cs"/>
                        </a:rPr>
                        <a:t>Exclusions with prior approval</a:t>
                      </a: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GB" sz="240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413043"/>
                  </a:ext>
                </a:extLst>
              </a:tr>
              <a:tr h="1818161">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1 000 000 EUR </a:t>
                      </a:r>
                    </a:p>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Exclusions with prior approval and involvement of EBA</a:t>
                      </a:r>
                    </a:p>
                    <a:p>
                      <a:pPr algn="just">
                        <a:lnSpc>
                          <a:spcPct val="115000"/>
                        </a:lnSpc>
                        <a:spcAft>
                          <a:spcPts val="0"/>
                        </a:spcAft>
                      </a:pPr>
                      <a:endParaRPr lang="en-GB" sz="2350"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350" kern="1200" baseline="0" dirty="0" smtClean="0">
                          <a:solidFill>
                            <a:schemeClr val="tx1">
                              <a:lumMod val="65000"/>
                              <a:lumOff val="35000"/>
                            </a:schemeClr>
                          </a:solidFill>
                          <a:latin typeface="+mn-lt"/>
                          <a:ea typeface="+mn-ea"/>
                          <a:cs typeface="+mn-cs"/>
                        </a:rPr>
                        <a:t>Definition of exceptional circumstances added to RTS</a:t>
                      </a:r>
                      <a:endParaRPr lang="en-GB" sz="2350" strike="sngStrike" kern="1200" baseline="0" dirty="0">
                        <a:solidFill>
                          <a:schemeClr val="tx1">
                            <a:lumMod val="65000"/>
                            <a:lumOff val="35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908016"/>
                  </a:ext>
                </a:extLst>
              </a:tr>
            </a:tbl>
          </a:graphicData>
        </a:graphic>
      </p:graphicFrame>
      <p:sp>
        <p:nvSpPr>
          <p:cNvPr id="3" name="Footer Placeholder 2"/>
          <p:cNvSpPr>
            <a:spLocks noGrp="1"/>
          </p:cNvSpPr>
          <p:nvPr>
            <p:ph type="ftr" sz="quarter" idx="11"/>
          </p:nvPr>
        </p:nvSpPr>
        <p:spPr/>
        <p:txBody>
          <a:bodyPr/>
          <a:lstStyle/>
          <a:p>
            <a:r>
              <a:rPr lang="en-GB" smtClean="0">
                <a:solidFill>
                  <a:srgbClr val="000000">
                    <a:tint val="75000"/>
                  </a:srgbClr>
                </a:solidFill>
              </a:rPr>
              <a:t>Public Hearing 28 Januuary 2020 /RTS on identified staff</a:t>
            </a:r>
            <a:endParaRPr lang="en-US">
              <a:solidFill>
                <a:srgbClr val="000000">
                  <a:tint val="75000"/>
                </a:srgbClr>
              </a:solidFill>
            </a:endParaRPr>
          </a:p>
        </p:txBody>
      </p:sp>
    </p:spTree>
    <p:extLst>
      <p:ext uri="{BB962C8B-B14F-4D97-AF65-F5344CB8AC3E}">
        <p14:creationId xmlns:p14="http://schemas.microsoft.com/office/powerpoint/2010/main" val="270230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79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7FB9BE2-E970-4DB9-8F74-BF0ABDD8B7AC}" vid="{665EEC06-9020-4912-A1A4-2D67833C362B}"/>
    </a:ext>
  </a:extLst>
</a:theme>
</file>

<file path=ppt/theme/theme2.xml><?xml version="1.0" encoding="utf-8"?>
<a:theme xmlns:a="http://schemas.openxmlformats.org/drawingml/2006/main" name="1_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7FB9BE2-E970-4DB9-8F74-BF0ABDD8B7AC}" vid="{D1792BDA-704E-410B-85F1-DE1D712550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EBA template ppt4_3 Paris</Template>
  <TotalTime>53</TotalTime>
  <Words>676</Words>
  <Application>Microsoft Office PowerPoint</Application>
  <PresentationFormat>On-screen Show (4:3)</PresentationFormat>
  <Paragraphs>65</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ＭＳ Ｐゴシック</vt:lpstr>
      <vt:lpstr>Arial</vt:lpstr>
      <vt:lpstr>Calibri</vt:lpstr>
      <vt:lpstr>Symbol</vt:lpstr>
      <vt:lpstr>Times New Roman</vt:lpstr>
      <vt:lpstr>Wingdings</vt:lpstr>
      <vt:lpstr>Wingdings 3</vt:lpstr>
      <vt:lpstr>EBA theme pp4_3</vt:lpstr>
      <vt:lpstr>1_EBA theme pp4_3</vt:lpstr>
      <vt:lpstr>Public Hearing 28 January 2020</vt:lpstr>
      <vt:lpstr>RTS on identified staff </vt:lpstr>
      <vt:lpstr>The CRD V mandate (Article 94)</vt:lpstr>
      <vt:lpstr>Some criteria directly included in CRD (Article 92)</vt:lpstr>
      <vt:lpstr>Review of the RTS in place taken into account</vt:lpstr>
      <vt:lpstr>Qualitative criteria (1)</vt:lpstr>
      <vt:lpstr>Qualitative criteria (2)</vt:lpstr>
      <vt:lpstr>Qualitative criteria (3)</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Hearing 28 January 2020</dc:title>
  <dc:creator>Bernd Rummel</dc:creator>
  <cp:lastModifiedBy>Bernd Rummel</cp:lastModifiedBy>
  <cp:revision>10</cp:revision>
  <dcterms:created xsi:type="dcterms:W3CDTF">2020-01-21T08:46:49Z</dcterms:created>
  <dcterms:modified xsi:type="dcterms:W3CDTF">2020-01-28T08:17:34Z</dcterms:modified>
</cp:coreProperties>
</file>