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8" r:id="rId1"/>
  </p:sldMasterIdLst>
  <p:notesMasterIdLst>
    <p:notesMasterId r:id="rId22"/>
  </p:notesMasterIdLst>
  <p:handoutMasterIdLst>
    <p:handoutMasterId r:id="rId23"/>
  </p:handoutMasterIdLst>
  <p:sldIdLst>
    <p:sldId id="256" r:id="rId2"/>
    <p:sldId id="257" r:id="rId3"/>
    <p:sldId id="264" r:id="rId4"/>
    <p:sldId id="265" r:id="rId5"/>
    <p:sldId id="266" r:id="rId6"/>
    <p:sldId id="267" r:id="rId7"/>
    <p:sldId id="269" r:id="rId8"/>
    <p:sldId id="280" r:id="rId9"/>
    <p:sldId id="270" r:id="rId10"/>
    <p:sldId id="271" r:id="rId11"/>
    <p:sldId id="272" r:id="rId12"/>
    <p:sldId id="273" r:id="rId13"/>
    <p:sldId id="274" r:id="rId14"/>
    <p:sldId id="275" r:id="rId15"/>
    <p:sldId id="276" r:id="rId16"/>
    <p:sldId id="277" r:id="rId17"/>
    <p:sldId id="281" r:id="rId18"/>
    <p:sldId id="278" r:id="rId19"/>
    <p:sldId id="279" r:id="rId20"/>
    <p:sldId id="263"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47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2" autoAdjust="0"/>
    <p:restoredTop sz="94651" autoAdjust="0"/>
  </p:normalViewPr>
  <p:slideViewPr>
    <p:cSldViewPr snapToGrid="0" snapToObjects="1">
      <p:cViewPr varScale="1">
        <p:scale>
          <a:sx n="71" d="100"/>
          <a:sy n="71" d="100"/>
        </p:scale>
        <p:origin x="90" y="324"/>
      </p:cViewPr>
      <p:guideLst>
        <p:guide orient="horz" pos="1620"/>
        <p:guide pos="47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9" d="100"/>
          <a:sy n="109" d="100"/>
        </p:scale>
        <p:origin x="-430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bvpr-fs02.ebauk.local\Projects\0130%20-%20SCREPOL\Subgroups\SG%20%20Own%20Funds\1.%20%20Meetings\2022\1.%2022-23%20Feb\Preparatory%20folder\Legacy%20instruments\Data%20Mar21_Jan22_20220216.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Breakdown of the options*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743058602442894"/>
          <c:y val="0.17658372807682984"/>
          <c:w val="0.59552337185024995"/>
          <c:h val="0.5994641965113023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85-4D2E-9EBF-24C6A40CB4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85-4D2E-9EBF-24C6A40CB4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85-4D2E-9EBF-24C6A40CB4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085-4D2E-9EBF-24C6A40CB4A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085-4D2E-9EBF-24C6A40CB4A4}"/>
              </c:ext>
            </c:extLst>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4FFBC7CE-8155-4FD1-9C1D-6F56F855F628}" type="CELLRANGE">
                      <a:rPr lang="en-US"/>
                      <a:pPr>
                        <a:defRPr>
                          <a:solidFill>
                            <a:schemeClr val="bg1"/>
                          </a:solidFill>
                        </a:defRPr>
                      </a:pPr>
                      <a:t>[CELLRANGE]</a:t>
                    </a:fld>
                    <a:r>
                      <a:rPr lang="en-US" baseline="0"/>
                      <a:t>, </a:t>
                    </a:r>
                    <a:fld id="{E6FADED2-931B-4EA7-BB88-F9C0DF73D0FA}" type="PERCENTAGE">
                      <a:rPr lang="en-US" baseline="0"/>
                      <a:pPr>
                        <a:defRPr>
                          <a:solidFill>
                            <a:schemeClr val="bg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085-4D2E-9EBF-24C6A40CB4A4}"/>
                </c:ext>
              </c:extLst>
            </c:dLbl>
            <c:dLbl>
              <c:idx val="1"/>
              <c:layout>
                <c:manualLayout>
                  <c:x val="1.438358610440703E-2"/>
                  <c:y val="1.2421150584656152E-2"/>
                </c:manualLayout>
              </c:layout>
              <c:tx>
                <c:rich>
                  <a:bodyPr/>
                  <a:lstStyle/>
                  <a:p>
                    <a:fld id="{B7A1C24E-37A6-42BE-A302-CFEF2CD7BC99}" type="CELLRANGE">
                      <a:rPr lang="en-US" baseline="0"/>
                      <a:pPr/>
                      <a:t>[CELLRANGE]</a:t>
                    </a:fld>
                    <a:r>
                      <a:rPr lang="en-US" baseline="0"/>
                      <a:t>, </a:t>
                    </a:r>
                    <a:fld id="{E262F9D7-ADF7-4BA4-B3AE-18500D885C84}" type="PERCENTAGE">
                      <a:rPr lang="en-US" baseline="0"/>
                      <a:pPr/>
                      <a:t>[PERCENTAGE]</a:t>
                    </a:fld>
                    <a:endParaRPr lang="en-US" baseline="0"/>
                  </a:p>
                </c:rich>
              </c:tx>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085-4D2E-9EBF-24C6A40CB4A4}"/>
                </c:ext>
              </c:extLst>
            </c:dLbl>
            <c:dLbl>
              <c:idx val="2"/>
              <c:layout>
                <c:manualLayout>
                  <c:x val="3.9539885605008956E-2"/>
                  <c:y val="2.6828956749626542E-2"/>
                </c:manualLayout>
              </c:layout>
              <c:tx>
                <c:rich>
                  <a:bodyPr/>
                  <a:lstStyle/>
                  <a:p>
                    <a:fld id="{339B0732-0766-4931-AFC6-A17367D4DB34}" type="CELLRANGE">
                      <a:rPr lang="en-US" baseline="0"/>
                      <a:pPr/>
                      <a:t>[CELLRANGE]</a:t>
                    </a:fld>
                    <a:r>
                      <a:rPr lang="en-US" baseline="0"/>
                      <a:t>, </a:t>
                    </a:r>
                    <a:fld id="{A25B4A23-D49A-41B1-A7E4-D370B8351383}" type="PERCENTAGE">
                      <a:rPr lang="en-US" baseline="0"/>
                      <a:pPr/>
                      <a:t>[PERCENTAGE]</a:t>
                    </a:fld>
                    <a:endParaRPr lang="en-US" baseline="0"/>
                  </a:p>
                </c:rich>
              </c:tx>
              <c:showLegendKey val="0"/>
              <c:showVal val="0"/>
              <c:showCatName val="0"/>
              <c:showSerName val="0"/>
              <c:showPercent val="1"/>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085-4D2E-9EBF-24C6A40CB4A4}"/>
                </c:ext>
              </c:extLst>
            </c:dLbl>
            <c:dLbl>
              <c:idx val="3"/>
              <c:layout>
                <c:manualLayout>
                  <c:x val="3.6120801028778647E-2"/>
                  <c:y val="1.8641727798022693E-2"/>
                </c:manualLayout>
              </c:layout>
              <c:tx>
                <c:rich>
                  <a:bodyPr/>
                  <a:lstStyle/>
                  <a:p>
                    <a:fld id="{0749600D-F508-4189-8CE9-8674402407B2}" type="CELLRANGE">
                      <a:rPr lang="en-US" baseline="0"/>
                      <a:pPr/>
                      <a:t>[CELLRANGE]</a:t>
                    </a:fld>
                    <a:r>
                      <a:rPr lang="en-US" baseline="0"/>
                      <a:t>, </a:t>
                    </a:r>
                    <a:fld id="{CC2DBB15-7A12-4218-9F8D-DB6BE5661DF9}" type="PERCENTAGE">
                      <a:rPr lang="en-US" baseline="0"/>
                      <a:pPr/>
                      <a:t>[PERCENTAGE]</a:t>
                    </a:fld>
                    <a:endParaRPr lang="en-US" baseline="0"/>
                  </a:p>
                </c:rich>
              </c:tx>
              <c:showLegendKey val="0"/>
              <c:showVal val="0"/>
              <c:showCatName val="0"/>
              <c:showSerName val="0"/>
              <c:showPercent val="1"/>
              <c:showBubbleSize val="0"/>
              <c:extLst>
                <c:ext xmlns:c15="http://schemas.microsoft.com/office/drawing/2012/chart" uri="{CE6537A1-D6FC-4f65-9D91-7224C49458BB}">
                  <c15:layout>
                    <c:manualLayout>
                      <c:w val="0.27996936313771537"/>
                      <c:h val="0.12782271225592479"/>
                    </c:manualLayout>
                  </c15:layout>
                  <c15:dlblFieldTable/>
                  <c15:showDataLabelsRange val="1"/>
                </c:ext>
                <c:ext xmlns:c16="http://schemas.microsoft.com/office/drawing/2014/chart" uri="{C3380CC4-5D6E-409C-BE32-E72D297353CC}">
                  <c16:uniqueId val="{00000007-5085-4D2E-9EBF-24C6A40CB4A4}"/>
                </c:ext>
              </c:extLst>
            </c:dLbl>
            <c:dLbl>
              <c:idx val="4"/>
              <c:layout>
                <c:manualLayout>
                  <c:x val="0.30676428752527607"/>
                  <c:y val="6.308389239388392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79C64DC3-E9CD-4DAB-B94E-A79C15B29860}" type="CELLRANGE">
                      <a:rPr lang="en-US" baseline="0"/>
                      <a:pPr>
                        <a:defRPr/>
                      </a:pPr>
                      <a:t>[CELLRANGE]</a:t>
                    </a:fld>
                    <a:r>
                      <a:rPr lang="en-US" baseline="0"/>
                      <a:t>, </a:t>
                    </a:r>
                    <a:fld id="{87A1072C-4184-48B0-9943-BD912A109DDC}" type="PERCENTAGE">
                      <a:rPr lang="en-US" baseline="0"/>
                      <a:pPr>
                        <a:defRPr/>
                      </a:pPr>
                      <a:t>[PERCENTAGE]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46443039427078753"/>
                      <c:h val="0.14488425305162242"/>
                    </c:manualLayout>
                  </c15:layout>
                  <c15:dlblFieldTable/>
                  <c15:showDataLabelsRange val="1"/>
                </c:ext>
                <c:ext xmlns:c16="http://schemas.microsoft.com/office/drawing/2014/chart" uri="{C3380CC4-5D6E-409C-BE32-E72D297353CC}">
                  <c16:uniqueId val="{00000009-5085-4D2E-9EBF-24C6A40CB4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Sheet1!$A$3:$A$7</c:f>
              <c:strCache>
                <c:ptCount val="5"/>
                <c:pt idx="0">
                  <c:v>Option (i)</c:v>
                </c:pt>
                <c:pt idx="1">
                  <c:v>Option (ii)</c:v>
                </c:pt>
                <c:pt idx="2">
                  <c:v>Option (iii)</c:v>
                </c:pt>
                <c:pt idx="3">
                  <c:v>Transposition Art. 48(7) BRRD</c:v>
                </c:pt>
                <c:pt idx="4">
                  <c:v>Under consideration/investigation</c:v>
                </c:pt>
              </c:strCache>
            </c:strRef>
          </c:cat>
          <c:val>
            <c:numRef>
              <c:f>Sheet1!$B$3:$B$7</c:f>
              <c:numCache>
                <c:formatCode>General</c:formatCode>
                <c:ptCount val="5"/>
                <c:pt idx="0">
                  <c:v>3321</c:v>
                </c:pt>
                <c:pt idx="1">
                  <c:v>189.61</c:v>
                </c:pt>
                <c:pt idx="2">
                  <c:v>276.64999999999998</c:v>
                </c:pt>
                <c:pt idx="3">
                  <c:v>685.79</c:v>
                </c:pt>
                <c:pt idx="4">
                  <c:v>96</c:v>
                </c:pt>
              </c:numCache>
            </c:numRef>
          </c:val>
          <c:extLst>
            <c:ext xmlns:c15="http://schemas.microsoft.com/office/drawing/2012/chart" uri="{02D57815-91ED-43cb-92C2-25804820EDAC}">
              <c15:datalabelsRange>
                <c15:f>Sheet1!$A$3:$A$7</c15:f>
                <c15:dlblRangeCache>
                  <c:ptCount val="5"/>
                  <c:pt idx="0">
                    <c:v>Option (i)</c:v>
                  </c:pt>
                  <c:pt idx="1">
                    <c:v>Option (ii)</c:v>
                  </c:pt>
                  <c:pt idx="2">
                    <c:v>Option (iii)</c:v>
                  </c:pt>
                  <c:pt idx="3">
                    <c:v>Transposition Art. 48(7) BRRD</c:v>
                  </c:pt>
                  <c:pt idx="4">
                    <c:v>Under consideration/investigation</c:v>
                  </c:pt>
                </c15:dlblRangeCache>
              </c15:datalabelsRange>
            </c:ext>
            <c:ext xmlns:c16="http://schemas.microsoft.com/office/drawing/2014/chart" uri="{C3380CC4-5D6E-409C-BE32-E72D297353CC}">
              <c16:uniqueId val="{0000000A-5085-4D2E-9EBF-24C6A40CB4A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5908518567637297E-3"/>
          <c:y val="0.76141275716178825"/>
          <c:w val="0.98326953095749625"/>
          <c:h val="0.151119384862854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7E70A-2F86-4B41-8A05-FC7B3324C4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DC6C9EC-E747-43A7-93E8-0FBE4A3F2AD3}">
      <dgm:prSet phldrT="[Text]"/>
      <dgm:spPr/>
      <dgm:t>
        <a:bodyPr/>
        <a:lstStyle/>
        <a:p>
          <a:r>
            <a:rPr lang="en-GB" dirty="0"/>
            <a:t>1. EBA monitoring in 2021 – Surveys and Letters</a:t>
          </a:r>
          <a:endParaRPr lang="en-US" dirty="0"/>
        </a:p>
      </dgm:t>
    </dgm:pt>
    <dgm:pt modelId="{9D2D2721-BDF4-4F2E-BC5A-4E3FD7AEB440}" type="parTrans" cxnId="{D73EB4AB-F3EC-4C9C-93F7-2B6C2A3B5660}">
      <dgm:prSet/>
      <dgm:spPr/>
      <dgm:t>
        <a:bodyPr/>
        <a:lstStyle/>
        <a:p>
          <a:endParaRPr lang="en-US"/>
        </a:p>
      </dgm:t>
    </dgm:pt>
    <dgm:pt modelId="{D230A23B-88FE-4773-97C1-65B6CCCB52A1}" type="sibTrans" cxnId="{D73EB4AB-F3EC-4C9C-93F7-2B6C2A3B5660}">
      <dgm:prSet/>
      <dgm:spPr/>
      <dgm:t>
        <a:bodyPr/>
        <a:lstStyle/>
        <a:p>
          <a:endParaRPr lang="en-US"/>
        </a:p>
      </dgm:t>
    </dgm:pt>
    <dgm:pt modelId="{9FA450DD-0355-41F2-91DE-2EDF5684C5BE}">
      <dgm:prSet phldrT="[Text]"/>
      <dgm:spPr/>
      <dgm:t>
        <a:bodyPr/>
        <a:lstStyle/>
        <a:p>
          <a:r>
            <a:rPr lang="en-GB" dirty="0"/>
            <a:t>2. Overview of the monitoring</a:t>
          </a:r>
        </a:p>
      </dgm:t>
    </dgm:pt>
    <dgm:pt modelId="{B4BC3C0B-1379-4BAB-9660-6005C9F0FC32}" type="parTrans" cxnId="{875E1A96-E271-43B0-B3A5-08492933FA14}">
      <dgm:prSet/>
      <dgm:spPr/>
      <dgm:t>
        <a:bodyPr/>
        <a:lstStyle/>
        <a:p>
          <a:endParaRPr lang="en-GB"/>
        </a:p>
      </dgm:t>
    </dgm:pt>
    <dgm:pt modelId="{D8EF74BC-217A-4BA7-8969-F63EC9B9235A}" type="sibTrans" cxnId="{875E1A96-E271-43B0-B3A5-08492933FA14}">
      <dgm:prSet/>
      <dgm:spPr/>
      <dgm:t>
        <a:bodyPr/>
        <a:lstStyle/>
        <a:p>
          <a:endParaRPr lang="en-GB"/>
        </a:p>
      </dgm:t>
    </dgm:pt>
    <dgm:pt modelId="{EB691BFA-E1B4-4395-BE8D-B859D7FE0966}">
      <dgm:prSet phldrT="[Text]"/>
      <dgm:spPr/>
      <dgm:t>
        <a:bodyPr/>
        <a:lstStyle/>
        <a:p>
          <a:r>
            <a:rPr lang="en-GB" dirty="0"/>
            <a:t>Annex - Input from competent authorities</a:t>
          </a:r>
        </a:p>
      </dgm:t>
    </dgm:pt>
    <dgm:pt modelId="{2CEE6650-6A2A-40FA-9EF3-C4AE8F003A27}" type="parTrans" cxnId="{0E7C6D79-65AD-459F-84D8-FC86D1BEB426}">
      <dgm:prSet/>
      <dgm:spPr/>
      <dgm:t>
        <a:bodyPr/>
        <a:lstStyle/>
        <a:p>
          <a:endParaRPr lang="en-GB"/>
        </a:p>
      </dgm:t>
    </dgm:pt>
    <dgm:pt modelId="{59C96125-00D8-40CC-82AD-4396A37877BA}" type="sibTrans" cxnId="{0E7C6D79-65AD-459F-84D8-FC86D1BEB426}">
      <dgm:prSet/>
      <dgm:spPr/>
      <dgm:t>
        <a:bodyPr/>
        <a:lstStyle/>
        <a:p>
          <a:endParaRPr lang="en-GB"/>
        </a:p>
      </dgm:t>
    </dgm:pt>
    <dgm:pt modelId="{D01F9664-25D0-4CA2-99A0-B36E474EE22C}" type="pres">
      <dgm:prSet presAssocID="{3C97E70A-2F86-4B41-8A05-FC7B3324C405}" presName="linear" presStyleCnt="0">
        <dgm:presLayoutVars>
          <dgm:dir/>
          <dgm:animLvl val="lvl"/>
          <dgm:resizeHandles val="exact"/>
        </dgm:presLayoutVars>
      </dgm:prSet>
      <dgm:spPr/>
    </dgm:pt>
    <dgm:pt modelId="{8C496E16-9066-4F78-B404-EFABF61E045E}" type="pres">
      <dgm:prSet presAssocID="{ADC6C9EC-E747-43A7-93E8-0FBE4A3F2AD3}" presName="parentLin" presStyleCnt="0"/>
      <dgm:spPr/>
    </dgm:pt>
    <dgm:pt modelId="{B72AC59A-AAF1-4760-A95B-6C4CD05281AF}" type="pres">
      <dgm:prSet presAssocID="{ADC6C9EC-E747-43A7-93E8-0FBE4A3F2AD3}" presName="parentLeftMargin" presStyleLbl="node1" presStyleIdx="0" presStyleCnt="3"/>
      <dgm:spPr/>
    </dgm:pt>
    <dgm:pt modelId="{46203C20-0476-48FD-9F56-61CB54C7AF68}" type="pres">
      <dgm:prSet presAssocID="{ADC6C9EC-E747-43A7-93E8-0FBE4A3F2AD3}" presName="parentText" presStyleLbl="node1" presStyleIdx="0" presStyleCnt="3">
        <dgm:presLayoutVars>
          <dgm:chMax val="0"/>
          <dgm:bulletEnabled val="1"/>
        </dgm:presLayoutVars>
      </dgm:prSet>
      <dgm:spPr/>
    </dgm:pt>
    <dgm:pt modelId="{2EF03FA1-A79E-4DFA-9BA9-E70E862C508C}" type="pres">
      <dgm:prSet presAssocID="{ADC6C9EC-E747-43A7-93E8-0FBE4A3F2AD3}" presName="negativeSpace" presStyleCnt="0"/>
      <dgm:spPr/>
    </dgm:pt>
    <dgm:pt modelId="{1BE3FB80-9C9E-4F76-9C3E-6FA2D63D3C27}" type="pres">
      <dgm:prSet presAssocID="{ADC6C9EC-E747-43A7-93E8-0FBE4A3F2AD3}" presName="childText" presStyleLbl="conFgAcc1" presStyleIdx="0" presStyleCnt="3">
        <dgm:presLayoutVars>
          <dgm:bulletEnabled val="1"/>
        </dgm:presLayoutVars>
      </dgm:prSet>
      <dgm:spPr/>
    </dgm:pt>
    <dgm:pt modelId="{6BC500F2-2A49-4055-B063-0DCF3352B6C1}" type="pres">
      <dgm:prSet presAssocID="{D230A23B-88FE-4773-97C1-65B6CCCB52A1}" presName="spaceBetweenRectangles" presStyleCnt="0"/>
      <dgm:spPr/>
    </dgm:pt>
    <dgm:pt modelId="{E0963C9E-CE3D-4535-9722-74450C9DD7E1}" type="pres">
      <dgm:prSet presAssocID="{9FA450DD-0355-41F2-91DE-2EDF5684C5BE}" presName="parentLin" presStyleCnt="0"/>
      <dgm:spPr/>
    </dgm:pt>
    <dgm:pt modelId="{5D93770B-0552-42F6-9425-880950DDDF47}" type="pres">
      <dgm:prSet presAssocID="{9FA450DD-0355-41F2-91DE-2EDF5684C5BE}" presName="parentLeftMargin" presStyleLbl="node1" presStyleIdx="0" presStyleCnt="3"/>
      <dgm:spPr/>
    </dgm:pt>
    <dgm:pt modelId="{40172028-FB85-483D-A916-1A39B78C4340}" type="pres">
      <dgm:prSet presAssocID="{9FA450DD-0355-41F2-91DE-2EDF5684C5BE}" presName="parentText" presStyleLbl="node1" presStyleIdx="1" presStyleCnt="3">
        <dgm:presLayoutVars>
          <dgm:chMax val="0"/>
          <dgm:bulletEnabled val="1"/>
        </dgm:presLayoutVars>
      </dgm:prSet>
      <dgm:spPr/>
    </dgm:pt>
    <dgm:pt modelId="{AE1A8941-D010-4173-BE31-3593F029A264}" type="pres">
      <dgm:prSet presAssocID="{9FA450DD-0355-41F2-91DE-2EDF5684C5BE}" presName="negativeSpace" presStyleCnt="0"/>
      <dgm:spPr/>
    </dgm:pt>
    <dgm:pt modelId="{899BEEBD-8C90-4874-A1E4-160038C1CAED}" type="pres">
      <dgm:prSet presAssocID="{9FA450DD-0355-41F2-91DE-2EDF5684C5BE}" presName="childText" presStyleLbl="conFgAcc1" presStyleIdx="1" presStyleCnt="3">
        <dgm:presLayoutVars>
          <dgm:bulletEnabled val="1"/>
        </dgm:presLayoutVars>
      </dgm:prSet>
      <dgm:spPr/>
    </dgm:pt>
    <dgm:pt modelId="{777A6584-7864-482C-8018-B0FB37E9B6D4}" type="pres">
      <dgm:prSet presAssocID="{D8EF74BC-217A-4BA7-8969-F63EC9B9235A}" presName="spaceBetweenRectangles" presStyleCnt="0"/>
      <dgm:spPr/>
    </dgm:pt>
    <dgm:pt modelId="{311C4B06-13A4-467B-8CCA-5F4BC641B7A5}" type="pres">
      <dgm:prSet presAssocID="{EB691BFA-E1B4-4395-BE8D-B859D7FE0966}" presName="parentLin" presStyleCnt="0"/>
      <dgm:spPr/>
    </dgm:pt>
    <dgm:pt modelId="{2C09D2AF-F1BD-4920-98A1-620F3666A775}" type="pres">
      <dgm:prSet presAssocID="{EB691BFA-E1B4-4395-BE8D-B859D7FE0966}" presName="parentLeftMargin" presStyleLbl="node1" presStyleIdx="1" presStyleCnt="3"/>
      <dgm:spPr/>
    </dgm:pt>
    <dgm:pt modelId="{BC501173-824D-4F00-AFE3-D75A81CAD983}" type="pres">
      <dgm:prSet presAssocID="{EB691BFA-E1B4-4395-BE8D-B859D7FE0966}" presName="parentText" presStyleLbl="node1" presStyleIdx="2" presStyleCnt="3">
        <dgm:presLayoutVars>
          <dgm:chMax val="0"/>
          <dgm:bulletEnabled val="1"/>
        </dgm:presLayoutVars>
      </dgm:prSet>
      <dgm:spPr/>
    </dgm:pt>
    <dgm:pt modelId="{14F41490-891E-4EC4-B0C3-2563285BEDC0}" type="pres">
      <dgm:prSet presAssocID="{EB691BFA-E1B4-4395-BE8D-B859D7FE0966}" presName="negativeSpace" presStyleCnt="0"/>
      <dgm:spPr/>
    </dgm:pt>
    <dgm:pt modelId="{89E8B4BF-5C21-4B67-B600-09EF901CF642}" type="pres">
      <dgm:prSet presAssocID="{EB691BFA-E1B4-4395-BE8D-B859D7FE0966}" presName="childText" presStyleLbl="conFgAcc1" presStyleIdx="2" presStyleCnt="3">
        <dgm:presLayoutVars>
          <dgm:bulletEnabled val="1"/>
        </dgm:presLayoutVars>
      </dgm:prSet>
      <dgm:spPr/>
    </dgm:pt>
  </dgm:ptLst>
  <dgm:cxnLst>
    <dgm:cxn modelId="{5C7DD113-8F63-4B8D-97F7-66CB35B0DF9F}" type="presOf" srcId="{ADC6C9EC-E747-43A7-93E8-0FBE4A3F2AD3}" destId="{46203C20-0476-48FD-9F56-61CB54C7AF68}" srcOrd="1" destOrd="0" presId="urn:microsoft.com/office/officeart/2005/8/layout/list1"/>
    <dgm:cxn modelId="{A120B218-CD16-40CD-88ED-10DEA9F49DA0}" type="presOf" srcId="{ADC6C9EC-E747-43A7-93E8-0FBE4A3F2AD3}" destId="{B72AC59A-AAF1-4760-A95B-6C4CD05281AF}" srcOrd="0" destOrd="0" presId="urn:microsoft.com/office/officeart/2005/8/layout/list1"/>
    <dgm:cxn modelId="{6459C94F-E5F8-458C-923C-64C71BFFB29C}" type="presOf" srcId="{3C97E70A-2F86-4B41-8A05-FC7B3324C405}" destId="{D01F9664-25D0-4CA2-99A0-B36E474EE22C}" srcOrd="0" destOrd="0" presId="urn:microsoft.com/office/officeart/2005/8/layout/list1"/>
    <dgm:cxn modelId="{0E7C6D79-65AD-459F-84D8-FC86D1BEB426}" srcId="{3C97E70A-2F86-4B41-8A05-FC7B3324C405}" destId="{EB691BFA-E1B4-4395-BE8D-B859D7FE0966}" srcOrd="2" destOrd="0" parTransId="{2CEE6650-6A2A-40FA-9EF3-C4AE8F003A27}" sibTransId="{59C96125-00D8-40CC-82AD-4396A37877BA}"/>
    <dgm:cxn modelId="{0CAC2594-730A-46B4-B462-07C46D9838B3}" type="presOf" srcId="{EB691BFA-E1B4-4395-BE8D-B859D7FE0966}" destId="{2C09D2AF-F1BD-4920-98A1-620F3666A775}" srcOrd="0" destOrd="0" presId="urn:microsoft.com/office/officeart/2005/8/layout/list1"/>
    <dgm:cxn modelId="{875E1A96-E271-43B0-B3A5-08492933FA14}" srcId="{3C97E70A-2F86-4B41-8A05-FC7B3324C405}" destId="{9FA450DD-0355-41F2-91DE-2EDF5684C5BE}" srcOrd="1" destOrd="0" parTransId="{B4BC3C0B-1379-4BAB-9660-6005C9F0FC32}" sibTransId="{D8EF74BC-217A-4BA7-8969-F63EC9B9235A}"/>
    <dgm:cxn modelId="{3C79E398-EAE4-4A52-A07B-84C2D596E51B}" type="presOf" srcId="{EB691BFA-E1B4-4395-BE8D-B859D7FE0966}" destId="{BC501173-824D-4F00-AFE3-D75A81CAD983}" srcOrd="1" destOrd="0" presId="urn:microsoft.com/office/officeart/2005/8/layout/list1"/>
    <dgm:cxn modelId="{D73EB4AB-F3EC-4C9C-93F7-2B6C2A3B5660}" srcId="{3C97E70A-2F86-4B41-8A05-FC7B3324C405}" destId="{ADC6C9EC-E747-43A7-93E8-0FBE4A3F2AD3}" srcOrd="0" destOrd="0" parTransId="{9D2D2721-BDF4-4F2E-BC5A-4E3FD7AEB440}" sibTransId="{D230A23B-88FE-4773-97C1-65B6CCCB52A1}"/>
    <dgm:cxn modelId="{40B92EE0-BA99-46AB-90F2-11FC9D852F2B}" type="presOf" srcId="{9FA450DD-0355-41F2-91DE-2EDF5684C5BE}" destId="{40172028-FB85-483D-A916-1A39B78C4340}" srcOrd="1" destOrd="0" presId="urn:microsoft.com/office/officeart/2005/8/layout/list1"/>
    <dgm:cxn modelId="{8E3ED1EA-6B02-4A3E-85A8-25800B63967F}" type="presOf" srcId="{9FA450DD-0355-41F2-91DE-2EDF5684C5BE}" destId="{5D93770B-0552-42F6-9425-880950DDDF47}" srcOrd="0" destOrd="0" presId="urn:microsoft.com/office/officeart/2005/8/layout/list1"/>
    <dgm:cxn modelId="{49C65778-F7EF-4092-ADF1-54CC6889C1A4}" type="presParOf" srcId="{D01F9664-25D0-4CA2-99A0-B36E474EE22C}" destId="{8C496E16-9066-4F78-B404-EFABF61E045E}" srcOrd="0" destOrd="0" presId="urn:microsoft.com/office/officeart/2005/8/layout/list1"/>
    <dgm:cxn modelId="{91C03EF5-43C8-4B9B-9271-D237E4E2DF8F}" type="presParOf" srcId="{8C496E16-9066-4F78-B404-EFABF61E045E}" destId="{B72AC59A-AAF1-4760-A95B-6C4CD05281AF}" srcOrd="0" destOrd="0" presId="urn:microsoft.com/office/officeart/2005/8/layout/list1"/>
    <dgm:cxn modelId="{DDED919C-3C4D-4FB6-85D9-70AC07612617}" type="presParOf" srcId="{8C496E16-9066-4F78-B404-EFABF61E045E}" destId="{46203C20-0476-48FD-9F56-61CB54C7AF68}" srcOrd="1" destOrd="0" presId="urn:microsoft.com/office/officeart/2005/8/layout/list1"/>
    <dgm:cxn modelId="{56124519-AAB9-40D6-A339-9F3013AC18C9}" type="presParOf" srcId="{D01F9664-25D0-4CA2-99A0-B36E474EE22C}" destId="{2EF03FA1-A79E-4DFA-9BA9-E70E862C508C}" srcOrd="1" destOrd="0" presId="urn:microsoft.com/office/officeart/2005/8/layout/list1"/>
    <dgm:cxn modelId="{C06BB763-8777-4995-8EC9-E5B6D2372B6D}" type="presParOf" srcId="{D01F9664-25D0-4CA2-99A0-B36E474EE22C}" destId="{1BE3FB80-9C9E-4F76-9C3E-6FA2D63D3C27}" srcOrd="2" destOrd="0" presId="urn:microsoft.com/office/officeart/2005/8/layout/list1"/>
    <dgm:cxn modelId="{56B3E297-2F99-450D-92F6-8D4CECD126BD}" type="presParOf" srcId="{D01F9664-25D0-4CA2-99A0-B36E474EE22C}" destId="{6BC500F2-2A49-4055-B063-0DCF3352B6C1}" srcOrd="3" destOrd="0" presId="urn:microsoft.com/office/officeart/2005/8/layout/list1"/>
    <dgm:cxn modelId="{5EDC0764-DDEF-4E7A-B54A-CE44A26B39E8}" type="presParOf" srcId="{D01F9664-25D0-4CA2-99A0-B36E474EE22C}" destId="{E0963C9E-CE3D-4535-9722-74450C9DD7E1}" srcOrd="4" destOrd="0" presId="urn:microsoft.com/office/officeart/2005/8/layout/list1"/>
    <dgm:cxn modelId="{08CC5799-CB65-4EEF-A2CF-DB9110CB45B4}" type="presParOf" srcId="{E0963C9E-CE3D-4535-9722-74450C9DD7E1}" destId="{5D93770B-0552-42F6-9425-880950DDDF47}" srcOrd="0" destOrd="0" presId="urn:microsoft.com/office/officeart/2005/8/layout/list1"/>
    <dgm:cxn modelId="{676CC8FA-0724-4A6C-996C-5BA01A273A1C}" type="presParOf" srcId="{E0963C9E-CE3D-4535-9722-74450C9DD7E1}" destId="{40172028-FB85-483D-A916-1A39B78C4340}" srcOrd="1" destOrd="0" presId="urn:microsoft.com/office/officeart/2005/8/layout/list1"/>
    <dgm:cxn modelId="{6DB23BA9-8761-42D8-888E-95ED6FC55E6E}" type="presParOf" srcId="{D01F9664-25D0-4CA2-99A0-B36E474EE22C}" destId="{AE1A8941-D010-4173-BE31-3593F029A264}" srcOrd="5" destOrd="0" presId="urn:microsoft.com/office/officeart/2005/8/layout/list1"/>
    <dgm:cxn modelId="{CC609433-4650-47EA-8007-3DCCAC0CD5BC}" type="presParOf" srcId="{D01F9664-25D0-4CA2-99A0-B36E474EE22C}" destId="{899BEEBD-8C90-4874-A1E4-160038C1CAED}" srcOrd="6" destOrd="0" presId="urn:microsoft.com/office/officeart/2005/8/layout/list1"/>
    <dgm:cxn modelId="{BB90806D-353A-4965-AD8E-FFF59FCEB70F}" type="presParOf" srcId="{D01F9664-25D0-4CA2-99A0-B36E474EE22C}" destId="{777A6584-7864-482C-8018-B0FB37E9B6D4}" srcOrd="7" destOrd="0" presId="urn:microsoft.com/office/officeart/2005/8/layout/list1"/>
    <dgm:cxn modelId="{A74251A9-D221-4A6D-8487-BF2991EB16F9}" type="presParOf" srcId="{D01F9664-25D0-4CA2-99A0-B36E474EE22C}" destId="{311C4B06-13A4-467B-8CCA-5F4BC641B7A5}" srcOrd="8" destOrd="0" presId="urn:microsoft.com/office/officeart/2005/8/layout/list1"/>
    <dgm:cxn modelId="{CE2EFEC0-39A6-47F8-94A2-07C5E4C850FE}" type="presParOf" srcId="{311C4B06-13A4-467B-8CCA-5F4BC641B7A5}" destId="{2C09D2AF-F1BD-4920-98A1-620F3666A775}" srcOrd="0" destOrd="0" presId="urn:microsoft.com/office/officeart/2005/8/layout/list1"/>
    <dgm:cxn modelId="{AF31E032-7AB4-4BFE-AF85-450C0D3E3CB4}" type="presParOf" srcId="{311C4B06-13A4-467B-8CCA-5F4BC641B7A5}" destId="{BC501173-824D-4F00-AFE3-D75A81CAD983}" srcOrd="1" destOrd="0" presId="urn:microsoft.com/office/officeart/2005/8/layout/list1"/>
    <dgm:cxn modelId="{54915627-B6AF-458E-A65E-46763E116BAA}" type="presParOf" srcId="{D01F9664-25D0-4CA2-99A0-B36E474EE22C}" destId="{14F41490-891E-4EC4-B0C3-2563285BEDC0}" srcOrd="9" destOrd="0" presId="urn:microsoft.com/office/officeart/2005/8/layout/list1"/>
    <dgm:cxn modelId="{C79CAD8A-A47F-44B2-86C8-FE4CE68CEE8C}" type="presParOf" srcId="{D01F9664-25D0-4CA2-99A0-B36E474EE22C}" destId="{89E8B4BF-5C21-4B67-B600-09EF901CF6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3FB80-9C9E-4F76-9C3E-6FA2D63D3C27}">
      <dsp:nvSpPr>
        <dsp:cNvPr id="0" name=""/>
        <dsp:cNvSpPr/>
      </dsp:nvSpPr>
      <dsp:spPr>
        <a:xfrm>
          <a:off x="0" y="899310"/>
          <a:ext cx="706278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03C20-0476-48FD-9F56-61CB54C7AF68}">
      <dsp:nvSpPr>
        <dsp:cNvPr id="0" name=""/>
        <dsp:cNvSpPr/>
      </dsp:nvSpPr>
      <dsp:spPr>
        <a:xfrm>
          <a:off x="353139" y="633630"/>
          <a:ext cx="49439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870" tIns="0" rIns="186870" bIns="0" numCol="1" spcCol="1270" anchor="ctr" anchorCtr="0">
          <a:noAutofit/>
        </a:bodyPr>
        <a:lstStyle/>
        <a:p>
          <a:pPr marL="0" lvl="0" indent="0" algn="l" defTabSz="800100">
            <a:lnSpc>
              <a:spcPct val="90000"/>
            </a:lnSpc>
            <a:spcBef>
              <a:spcPct val="0"/>
            </a:spcBef>
            <a:spcAft>
              <a:spcPct val="35000"/>
            </a:spcAft>
            <a:buNone/>
          </a:pPr>
          <a:r>
            <a:rPr lang="en-GB" sz="1800" kern="1200" dirty="0"/>
            <a:t>1. EBA monitoring in 2021 – Surveys and Letters</a:t>
          </a:r>
          <a:endParaRPr lang="en-US" sz="1800" kern="1200" dirty="0"/>
        </a:p>
      </dsp:txBody>
      <dsp:txXfrm>
        <a:off x="379078" y="659569"/>
        <a:ext cx="4892073" cy="479482"/>
      </dsp:txXfrm>
    </dsp:sp>
    <dsp:sp modelId="{899BEEBD-8C90-4874-A1E4-160038C1CAED}">
      <dsp:nvSpPr>
        <dsp:cNvPr id="0" name=""/>
        <dsp:cNvSpPr/>
      </dsp:nvSpPr>
      <dsp:spPr>
        <a:xfrm>
          <a:off x="0" y="1715790"/>
          <a:ext cx="706278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72028-FB85-483D-A916-1A39B78C4340}">
      <dsp:nvSpPr>
        <dsp:cNvPr id="0" name=""/>
        <dsp:cNvSpPr/>
      </dsp:nvSpPr>
      <dsp:spPr>
        <a:xfrm>
          <a:off x="353139" y="1450110"/>
          <a:ext cx="49439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870" tIns="0" rIns="186870" bIns="0" numCol="1" spcCol="1270" anchor="ctr" anchorCtr="0">
          <a:noAutofit/>
        </a:bodyPr>
        <a:lstStyle/>
        <a:p>
          <a:pPr marL="0" lvl="0" indent="0" algn="l" defTabSz="800100">
            <a:lnSpc>
              <a:spcPct val="90000"/>
            </a:lnSpc>
            <a:spcBef>
              <a:spcPct val="0"/>
            </a:spcBef>
            <a:spcAft>
              <a:spcPct val="35000"/>
            </a:spcAft>
            <a:buNone/>
          </a:pPr>
          <a:r>
            <a:rPr lang="en-GB" sz="1800" kern="1200" dirty="0"/>
            <a:t>2. Overview of the monitoring</a:t>
          </a:r>
        </a:p>
      </dsp:txBody>
      <dsp:txXfrm>
        <a:off x="379078" y="1476049"/>
        <a:ext cx="4892073" cy="479482"/>
      </dsp:txXfrm>
    </dsp:sp>
    <dsp:sp modelId="{89E8B4BF-5C21-4B67-B600-09EF901CF642}">
      <dsp:nvSpPr>
        <dsp:cNvPr id="0" name=""/>
        <dsp:cNvSpPr/>
      </dsp:nvSpPr>
      <dsp:spPr>
        <a:xfrm>
          <a:off x="0" y="2532270"/>
          <a:ext cx="706278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01173-824D-4F00-AFE3-D75A81CAD983}">
      <dsp:nvSpPr>
        <dsp:cNvPr id="0" name=""/>
        <dsp:cNvSpPr/>
      </dsp:nvSpPr>
      <dsp:spPr>
        <a:xfrm>
          <a:off x="353139" y="2266590"/>
          <a:ext cx="49439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870" tIns="0" rIns="186870" bIns="0" numCol="1" spcCol="1270" anchor="ctr" anchorCtr="0">
          <a:noAutofit/>
        </a:bodyPr>
        <a:lstStyle/>
        <a:p>
          <a:pPr marL="0" lvl="0" indent="0" algn="l" defTabSz="800100">
            <a:lnSpc>
              <a:spcPct val="90000"/>
            </a:lnSpc>
            <a:spcBef>
              <a:spcPct val="0"/>
            </a:spcBef>
            <a:spcAft>
              <a:spcPct val="35000"/>
            </a:spcAft>
            <a:buNone/>
          </a:pPr>
          <a:r>
            <a:rPr lang="en-GB" sz="1800" kern="1200" dirty="0"/>
            <a:t>Annex - Input from competent authorities</a:t>
          </a:r>
        </a:p>
      </dsp:txBody>
      <dsp:txXfrm>
        <a:off x="379078" y="2292529"/>
        <a:ext cx="4892073"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0.12725</cdr:x>
      <cdr:y>0.92058</cdr:y>
    </cdr:from>
    <cdr:to>
      <cdr:x>0.87275</cdr:x>
      <cdr:y>0.99353</cdr:y>
    </cdr:to>
    <cdr:sp macro="" textlink="">
      <cdr:nvSpPr>
        <cdr:cNvPr id="2" name="TextBox 3">
          <a:extLst xmlns:a="http://schemas.openxmlformats.org/drawingml/2006/main">
            <a:ext uri="{FF2B5EF4-FFF2-40B4-BE49-F238E27FC236}">
              <a16:creationId xmlns:a16="http://schemas.microsoft.com/office/drawing/2014/main" id="{D7C1F904-4881-47E2-A66C-A468A7DFE745}"/>
            </a:ext>
          </a:extLst>
        </cdr:cNvPr>
        <cdr:cNvSpPr txBox="1"/>
      </cdr:nvSpPr>
      <cdr:spPr>
        <a:xfrm xmlns:a="http://schemas.openxmlformats.org/drawingml/2006/main">
          <a:off x="426967" y="3288644"/>
          <a:ext cx="2501500" cy="26061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900" dirty="0"/>
            <a:t>*We considered the amounts</a:t>
          </a:r>
          <a:r>
            <a:rPr lang="en-GB" sz="900" baseline="0" dirty="0"/>
            <a:t> of the instruments</a:t>
          </a:r>
          <a:endParaRPr lang="en-GB"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AFE930-651F-344E-8314-180208C21109}" type="datetime1">
              <a:rPr lang="en-US" smtClean="0"/>
              <a:t>4/1/2022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22795-F49E-234E-94D2-EFBA1D25E604}" type="slidenum">
              <a:rPr lang="en-US" smtClean="0"/>
              <a:t>‹#›</a:t>
            </a:fld>
            <a:endParaRPr lang="en-US"/>
          </a:p>
        </p:txBody>
      </p:sp>
    </p:spTree>
    <p:extLst>
      <p:ext uri="{BB962C8B-B14F-4D97-AF65-F5344CB8AC3E}">
        <p14:creationId xmlns:p14="http://schemas.microsoft.com/office/powerpoint/2010/main" val="385064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8CB54-21F8-FC40-B512-B346BF09AF08}" type="datetime1">
              <a:rPr lang="en-US" smtClean="0"/>
              <a:t>4/1/2022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EB767-81C4-2B41-AC6B-7B72DAF6DCF5}" type="slidenum">
              <a:rPr lang="en-US" smtClean="0"/>
              <a:t>‹#›</a:t>
            </a:fld>
            <a:endParaRPr lang="en-US"/>
          </a:p>
        </p:txBody>
      </p:sp>
    </p:spTree>
    <p:extLst>
      <p:ext uri="{BB962C8B-B14F-4D97-AF65-F5344CB8AC3E}">
        <p14:creationId xmlns:p14="http://schemas.microsoft.com/office/powerpoint/2010/main" val="256105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2</a:t>
            </a:fld>
            <a:endParaRPr lang="en-US"/>
          </a:p>
        </p:txBody>
      </p:sp>
    </p:spTree>
    <p:extLst>
      <p:ext uri="{BB962C8B-B14F-4D97-AF65-F5344CB8AC3E}">
        <p14:creationId xmlns:p14="http://schemas.microsoft.com/office/powerpoint/2010/main" val="180174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11</a:t>
            </a:fld>
            <a:endParaRPr lang="en-US"/>
          </a:p>
        </p:txBody>
      </p:sp>
    </p:spTree>
    <p:extLst>
      <p:ext uri="{BB962C8B-B14F-4D97-AF65-F5344CB8AC3E}">
        <p14:creationId xmlns:p14="http://schemas.microsoft.com/office/powerpoint/2010/main" val="345318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12</a:t>
            </a:fld>
            <a:endParaRPr lang="en-US"/>
          </a:p>
        </p:txBody>
      </p:sp>
    </p:spTree>
    <p:extLst>
      <p:ext uri="{BB962C8B-B14F-4D97-AF65-F5344CB8AC3E}">
        <p14:creationId xmlns:p14="http://schemas.microsoft.com/office/powerpoint/2010/main" val="554981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13</a:t>
            </a:fld>
            <a:endParaRPr lang="en-US"/>
          </a:p>
        </p:txBody>
      </p:sp>
    </p:spTree>
    <p:extLst>
      <p:ext uri="{BB962C8B-B14F-4D97-AF65-F5344CB8AC3E}">
        <p14:creationId xmlns:p14="http://schemas.microsoft.com/office/powerpoint/2010/main" val="91788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14</a:t>
            </a:fld>
            <a:endParaRPr lang="en-US"/>
          </a:p>
        </p:txBody>
      </p:sp>
    </p:spTree>
    <p:extLst>
      <p:ext uri="{BB962C8B-B14F-4D97-AF65-F5344CB8AC3E}">
        <p14:creationId xmlns:p14="http://schemas.microsoft.com/office/powerpoint/2010/main" val="881219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15</a:t>
            </a:fld>
            <a:endParaRPr lang="en-US"/>
          </a:p>
        </p:txBody>
      </p:sp>
    </p:spTree>
    <p:extLst>
      <p:ext uri="{BB962C8B-B14F-4D97-AF65-F5344CB8AC3E}">
        <p14:creationId xmlns:p14="http://schemas.microsoft.com/office/powerpoint/2010/main" val="173716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16</a:t>
            </a:fld>
            <a:endParaRPr lang="en-US"/>
          </a:p>
        </p:txBody>
      </p:sp>
    </p:spTree>
    <p:extLst>
      <p:ext uri="{BB962C8B-B14F-4D97-AF65-F5344CB8AC3E}">
        <p14:creationId xmlns:p14="http://schemas.microsoft.com/office/powerpoint/2010/main" val="2930354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17</a:t>
            </a:fld>
            <a:endParaRPr lang="en-US"/>
          </a:p>
        </p:txBody>
      </p:sp>
    </p:spTree>
    <p:extLst>
      <p:ext uri="{BB962C8B-B14F-4D97-AF65-F5344CB8AC3E}">
        <p14:creationId xmlns:p14="http://schemas.microsoft.com/office/powerpoint/2010/main" val="235634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18</a:t>
            </a:fld>
            <a:endParaRPr lang="en-US"/>
          </a:p>
        </p:txBody>
      </p:sp>
    </p:spTree>
    <p:extLst>
      <p:ext uri="{BB962C8B-B14F-4D97-AF65-F5344CB8AC3E}">
        <p14:creationId xmlns:p14="http://schemas.microsoft.com/office/powerpoint/2010/main" val="225221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19</a:t>
            </a:fld>
            <a:endParaRPr lang="en-US"/>
          </a:p>
        </p:txBody>
      </p:sp>
    </p:spTree>
    <p:extLst>
      <p:ext uri="{BB962C8B-B14F-4D97-AF65-F5344CB8AC3E}">
        <p14:creationId xmlns:p14="http://schemas.microsoft.com/office/powerpoint/2010/main" val="391383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3</a:t>
            </a:fld>
            <a:endParaRPr lang="en-US"/>
          </a:p>
        </p:txBody>
      </p:sp>
    </p:spTree>
    <p:extLst>
      <p:ext uri="{BB962C8B-B14F-4D97-AF65-F5344CB8AC3E}">
        <p14:creationId xmlns:p14="http://schemas.microsoft.com/office/powerpoint/2010/main" val="209775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4</a:t>
            </a:fld>
            <a:endParaRPr lang="en-US"/>
          </a:p>
        </p:txBody>
      </p:sp>
    </p:spTree>
    <p:extLst>
      <p:ext uri="{BB962C8B-B14F-4D97-AF65-F5344CB8AC3E}">
        <p14:creationId xmlns:p14="http://schemas.microsoft.com/office/powerpoint/2010/main" val="84713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5</a:t>
            </a:fld>
            <a:endParaRPr lang="en-US"/>
          </a:p>
        </p:txBody>
      </p:sp>
    </p:spTree>
    <p:extLst>
      <p:ext uri="{BB962C8B-B14F-4D97-AF65-F5344CB8AC3E}">
        <p14:creationId xmlns:p14="http://schemas.microsoft.com/office/powerpoint/2010/main" val="145368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6</a:t>
            </a:fld>
            <a:endParaRPr lang="en-US"/>
          </a:p>
        </p:txBody>
      </p:sp>
    </p:spTree>
    <p:extLst>
      <p:ext uri="{BB962C8B-B14F-4D97-AF65-F5344CB8AC3E}">
        <p14:creationId xmlns:p14="http://schemas.microsoft.com/office/powerpoint/2010/main" val="280757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7</a:t>
            </a:fld>
            <a:endParaRPr lang="en-US"/>
          </a:p>
        </p:txBody>
      </p:sp>
    </p:spTree>
    <p:extLst>
      <p:ext uri="{BB962C8B-B14F-4D97-AF65-F5344CB8AC3E}">
        <p14:creationId xmlns:p14="http://schemas.microsoft.com/office/powerpoint/2010/main" val="210531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8</a:t>
            </a:fld>
            <a:endParaRPr lang="en-US"/>
          </a:p>
        </p:txBody>
      </p:sp>
    </p:spTree>
    <p:extLst>
      <p:ext uri="{BB962C8B-B14F-4D97-AF65-F5344CB8AC3E}">
        <p14:creationId xmlns:p14="http://schemas.microsoft.com/office/powerpoint/2010/main" val="278313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9</a:t>
            </a:fld>
            <a:endParaRPr lang="en-US"/>
          </a:p>
        </p:txBody>
      </p:sp>
    </p:spTree>
    <p:extLst>
      <p:ext uri="{BB962C8B-B14F-4D97-AF65-F5344CB8AC3E}">
        <p14:creationId xmlns:p14="http://schemas.microsoft.com/office/powerpoint/2010/main" val="255895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10</a:t>
            </a:fld>
            <a:endParaRPr lang="en-US"/>
          </a:p>
        </p:txBody>
      </p:sp>
    </p:spTree>
    <p:extLst>
      <p:ext uri="{BB962C8B-B14F-4D97-AF65-F5344CB8AC3E}">
        <p14:creationId xmlns:p14="http://schemas.microsoft.com/office/powerpoint/2010/main" val="1370726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8105" y="2224726"/>
            <a:ext cx="6512273" cy="933758"/>
          </a:xfrm>
        </p:spPr>
        <p:txBody>
          <a:bodyPr anchor="b">
            <a:normAutofit/>
          </a:bodyPr>
          <a:lstStyle>
            <a:lvl1pPr>
              <a:defRPr sz="2000" b="1"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548105" y="3225390"/>
            <a:ext cx="6512273" cy="697655"/>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endParaRPr lang="en-US" dirty="0"/>
          </a:p>
        </p:txBody>
      </p:sp>
    </p:spTree>
    <p:extLst>
      <p:ext uri="{BB962C8B-B14F-4D97-AF65-F5344CB8AC3E}">
        <p14:creationId xmlns:p14="http://schemas.microsoft.com/office/powerpoint/2010/main" val="1981811238"/>
      </p:ext>
    </p:extLst>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EBA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0E1E8B-337E-BE46-B7F7-E323A1041734}"/>
              </a:ext>
            </a:extLst>
          </p:cNvPr>
          <p:cNvSpPr txBox="1"/>
          <p:nvPr userDrawn="1"/>
        </p:nvSpPr>
        <p:spPr>
          <a:xfrm>
            <a:off x="396869" y="2147251"/>
            <a:ext cx="4377156" cy="1913344"/>
          </a:xfrm>
          <a:prstGeom prst="rect">
            <a:avLst/>
          </a:prstGeom>
          <a:noFill/>
        </p:spPr>
        <p:txBody>
          <a:bodyPr wrap="square" rtlCol="0">
            <a:spAutoFit/>
          </a:bodyPr>
          <a:lstStyle/>
          <a:p>
            <a:pPr>
              <a:lnSpc>
                <a:spcPts val="1700"/>
              </a:lnSpc>
              <a:spcBef>
                <a:spcPts val="600"/>
              </a:spcBef>
            </a:pPr>
            <a:r>
              <a:rPr lang="en-US" sz="1300" b="1" dirty="0">
                <a:solidFill>
                  <a:srgbClr val="FFFFFF"/>
                </a:solidFill>
                <a:ea typeface="ＭＳ Ｐゴシック"/>
                <a:cs typeface="Times New Roman"/>
              </a:rPr>
              <a:t>EUROPEAN BANKING AUTHORITY</a:t>
            </a:r>
            <a:endParaRPr lang="en-GB" sz="1300" b="1" dirty="0">
              <a:solidFill>
                <a:srgbClr val="FFFFFF"/>
              </a:solidFill>
              <a:ea typeface="ＭＳ Ｐゴシック"/>
              <a:cs typeface="Times New Roman"/>
            </a:endParaRPr>
          </a:p>
          <a:p>
            <a:pPr>
              <a:lnSpc>
                <a:spcPts val="1700"/>
              </a:lnSpc>
              <a:spcBef>
                <a:spcPts val="1000"/>
              </a:spcBef>
            </a:pPr>
            <a:r>
              <a:rPr lang="fr-FR" sz="1300" dirty="0" err="1">
                <a:solidFill>
                  <a:prstClr val="white"/>
                </a:solidFill>
              </a:rPr>
              <a:t>Floor</a:t>
            </a:r>
            <a:r>
              <a:rPr lang="fr-FR" sz="1300" dirty="0">
                <a:solidFill>
                  <a:prstClr val="white"/>
                </a:solidFill>
              </a:rPr>
              <a:t> 24-27, Tour </a:t>
            </a:r>
            <a:r>
              <a:rPr lang="fr-FR" sz="1300" dirty="0" err="1">
                <a:solidFill>
                  <a:prstClr val="white"/>
                </a:solidFill>
              </a:rPr>
              <a:t>Europlaza</a:t>
            </a:r>
            <a:endParaRPr lang="fr-FR" sz="1300" dirty="0">
              <a:solidFill>
                <a:prstClr val="white"/>
              </a:solidFill>
            </a:endParaRPr>
          </a:p>
          <a:p>
            <a:pPr>
              <a:lnSpc>
                <a:spcPct val="100000"/>
              </a:lnSpc>
              <a:spcBef>
                <a:spcPts val="0"/>
              </a:spcBef>
            </a:pPr>
            <a:r>
              <a:rPr lang="fr-FR" sz="1300" dirty="0">
                <a:solidFill>
                  <a:prstClr val="white"/>
                </a:solidFill>
              </a:rPr>
              <a:t>20 Avenue André </a:t>
            </a:r>
            <a:r>
              <a:rPr lang="fr-FR" sz="1300" dirty="0" err="1">
                <a:solidFill>
                  <a:prstClr val="white"/>
                </a:solidFill>
              </a:rPr>
              <a:t>Prothin</a:t>
            </a:r>
            <a:endParaRPr lang="fr-FR" sz="1300" dirty="0">
              <a:solidFill>
                <a:prstClr val="white"/>
              </a:solidFill>
            </a:endParaRPr>
          </a:p>
          <a:p>
            <a:pPr>
              <a:lnSpc>
                <a:spcPct val="100000"/>
              </a:lnSpc>
              <a:spcBef>
                <a:spcPts val="0"/>
              </a:spcBef>
            </a:pPr>
            <a:r>
              <a:rPr lang="fr-FR" sz="1300" dirty="0">
                <a:solidFill>
                  <a:prstClr val="white"/>
                </a:solidFill>
              </a:rPr>
              <a:t>92400 Courbevoie, France</a:t>
            </a:r>
          </a:p>
          <a:p>
            <a:pPr>
              <a:lnSpc>
                <a:spcPct val="100000"/>
              </a:lnSpc>
              <a:spcBef>
                <a:spcPts val="800"/>
              </a:spcBef>
            </a:pPr>
            <a:r>
              <a:rPr lang="en-US" sz="1300" dirty="0">
                <a:solidFill>
                  <a:prstClr val="white"/>
                </a:solidFill>
                <a:ea typeface="ＭＳ Ｐゴシック"/>
                <a:cs typeface="Times New Roman"/>
              </a:rPr>
              <a:t>Tel:  +33 1 86 52 70 00</a:t>
            </a:r>
            <a:endParaRPr lang="en-GB" sz="1300" dirty="0">
              <a:solidFill>
                <a:prstClr val="white"/>
              </a:solidFill>
              <a:ea typeface="ＭＳ Ｐゴシック"/>
              <a:cs typeface="Times New Roman"/>
            </a:endParaRPr>
          </a:p>
          <a:p>
            <a:pPr>
              <a:lnSpc>
                <a:spcPct val="100000"/>
              </a:lnSpc>
              <a:spcBef>
                <a:spcPts val="0"/>
              </a:spcBef>
            </a:pPr>
            <a:r>
              <a:rPr lang="en-US" sz="1300" dirty="0">
                <a:solidFill>
                  <a:srgbClr val="FFFFFF"/>
                </a:solidFill>
                <a:ea typeface="ＭＳ Ｐゴシック"/>
                <a:cs typeface="Times New Roman"/>
              </a:rPr>
              <a:t>E-mail: </a:t>
            </a:r>
            <a:r>
              <a:rPr lang="en-US" sz="1300" dirty="0" err="1">
                <a:solidFill>
                  <a:srgbClr val="FFFFFF"/>
                </a:solidFill>
                <a:ea typeface="ＭＳ Ｐゴシック"/>
                <a:cs typeface="Times New Roman"/>
              </a:rPr>
              <a:t>info@eba.europa.eu</a:t>
            </a:r>
            <a:endParaRPr lang="en-GB" sz="1300" dirty="0">
              <a:solidFill>
                <a:srgbClr val="000000"/>
              </a:solidFill>
              <a:ea typeface="ＭＳ Ｐゴシック"/>
              <a:cs typeface="Times New Roman"/>
            </a:endParaRPr>
          </a:p>
          <a:p>
            <a:pPr>
              <a:lnSpc>
                <a:spcPct val="100000"/>
              </a:lnSpc>
              <a:spcBef>
                <a:spcPts val="800"/>
              </a:spcBef>
            </a:pPr>
            <a:r>
              <a:rPr lang="en-US" sz="1300" dirty="0">
                <a:solidFill>
                  <a:srgbClr val="FFFFFF"/>
                </a:solidFill>
                <a:ea typeface="ＭＳ Ｐゴシック"/>
                <a:cs typeface="Times New Roman"/>
              </a:rPr>
              <a:t>https://eba.europa.eu/</a:t>
            </a:r>
            <a:endParaRPr lang="en-GB" sz="1300" dirty="0">
              <a:solidFill>
                <a:srgbClr val="FFFFFF"/>
              </a:solidFill>
              <a:ea typeface="ＭＳ Ｐゴシック"/>
              <a:cs typeface="Times New Roman"/>
            </a:endParaRPr>
          </a:p>
        </p:txBody>
      </p:sp>
      <p:cxnSp>
        <p:nvCxnSpPr>
          <p:cNvPr id="7" name="Straight Connector 6">
            <a:extLst>
              <a:ext uri="{FF2B5EF4-FFF2-40B4-BE49-F238E27FC236}">
                <a16:creationId xmlns:a16="http://schemas.microsoft.com/office/drawing/2014/main" id="{CD1C893F-E96E-C74C-88D9-372C9831FE3E}"/>
              </a:ext>
            </a:extLst>
          </p:cNvPr>
          <p:cNvCxnSpPr/>
          <p:nvPr userDrawn="1"/>
        </p:nvCxnSpPr>
        <p:spPr>
          <a:xfrm>
            <a:off x="481632" y="3211214"/>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F16CEDF-E71B-4842-93CF-F98FB0A81265}"/>
              </a:ext>
            </a:extLst>
          </p:cNvPr>
          <p:cNvCxnSpPr/>
          <p:nvPr userDrawn="1"/>
        </p:nvCxnSpPr>
        <p:spPr>
          <a:xfrm>
            <a:off x="481632" y="3700418"/>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25289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01317" y="2862257"/>
            <a:ext cx="4070710" cy="461665"/>
          </a:xfrm>
          <a:prstGeom prst="rect">
            <a:avLst/>
          </a:prstGeom>
          <a:noFill/>
        </p:spPr>
        <p:txBody>
          <a:bodyPr wrap="square" rtlCol="0">
            <a:spAutoFit/>
          </a:bodyPr>
          <a:lstStyle/>
          <a:p>
            <a:r>
              <a:rPr lang="en-GB" sz="2400" b="0" dirty="0">
                <a:solidFill>
                  <a:srgbClr val="FFFFFF"/>
                </a:solidFill>
                <a:effectLst/>
                <a:latin typeface="+mn-lt"/>
                <a:ea typeface="ＭＳ Ｐゴシック"/>
                <a:cs typeface="Times New Roman"/>
              </a:rPr>
              <a:t>Thank you!</a:t>
            </a:r>
          </a:p>
        </p:txBody>
      </p:sp>
    </p:spTree>
    <p:extLst>
      <p:ext uri="{BB962C8B-B14F-4D97-AF65-F5344CB8AC3E}">
        <p14:creationId xmlns:p14="http://schemas.microsoft.com/office/powerpoint/2010/main" val="1319423183"/>
      </p:ext>
    </p:extLst>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063827"/>
            <a:ext cx="7062537" cy="3619500"/>
          </a:xfrm>
        </p:spPr>
        <p:txBody>
          <a:bodyPr>
            <a:normAutofit/>
          </a:bodyPr>
          <a:lstStyle>
            <a:lvl1pPr>
              <a:defRPr sz="1400"/>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a:t>
            </a:fld>
            <a:endParaRPr lang="en-US" dirty="0"/>
          </a:p>
        </p:txBody>
      </p:sp>
    </p:spTree>
    <p:extLst>
      <p:ext uri="{BB962C8B-B14F-4D97-AF65-F5344CB8AC3E}">
        <p14:creationId xmlns:p14="http://schemas.microsoft.com/office/powerpoint/2010/main" val="265881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140"/>
            <a:ext cx="7790205" cy="1021556"/>
          </a:xfrm>
        </p:spPr>
        <p:txBody>
          <a:bodyPr anchor="t">
            <a:normAutofit/>
          </a:bodyPr>
          <a:lstStyle>
            <a:lvl1pPr algn="l">
              <a:defRPr sz="2000" b="0" cap="all"/>
            </a:lvl1pPr>
          </a:lstStyle>
          <a:p>
            <a:r>
              <a:rPr lang="en-US"/>
              <a:t>Click to edit Master title style</a:t>
            </a:r>
            <a:endParaRPr lang="en-US" dirty="0"/>
          </a:p>
        </p:txBody>
      </p:sp>
      <p:sp>
        <p:nvSpPr>
          <p:cNvPr id="3" name="Text Placeholder 2"/>
          <p:cNvSpPr>
            <a:spLocks noGrp="1"/>
          </p:cNvSpPr>
          <p:nvPr>
            <p:ph type="body" idx="1"/>
          </p:nvPr>
        </p:nvSpPr>
        <p:spPr>
          <a:xfrm>
            <a:off x="457200" y="1651999"/>
            <a:ext cx="7790205" cy="1125140"/>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107258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058179"/>
            <a:ext cx="4038600" cy="3665483"/>
          </a:xfrm>
        </p:spPr>
        <p:txBody>
          <a:bodyPr>
            <a:normAutofit/>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03930D90-B5AE-694C-AF4D-B5392C99196C}" type="slidenum">
              <a:rPr lang="en-US" smtClean="0"/>
              <a:t>‹#›</a:t>
            </a:fld>
            <a:endParaRPr lang="en-US"/>
          </a:p>
        </p:txBody>
      </p:sp>
      <p:sp>
        <p:nvSpPr>
          <p:cNvPr id="8" name="Content Placeholder 2"/>
          <p:cNvSpPr>
            <a:spLocks noGrp="1"/>
          </p:cNvSpPr>
          <p:nvPr>
            <p:ph sz="half" idx="13"/>
          </p:nvPr>
        </p:nvSpPr>
        <p:spPr>
          <a:xfrm>
            <a:off x="4648200" y="1058179"/>
            <a:ext cx="4038600" cy="3665483"/>
          </a:xfrm>
        </p:spPr>
        <p:txBody>
          <a:bodyPr>
            <a:normAutofit/>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6801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003879"/>
            <a:ext cx="4040188" cy="294911"/>
          </a:xfrm>
        </p:spPr>
        <p:txBody>
          <a:bodyPr anchor="b">
            <a:noAutofit/>
          </a:bodyPr>
          <a:lstStyle>
            <a:lvl1pPr marL="0" indent="0">
              <a:buNone/>
              <a:defRPr sz="14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18897"/>
            <a:ext cx="4040188" cy="3284482"/>
          </a:xfrm>
        </p:spPr>
        <p:txBody>
          <a:bodyPr>
            <a:normAutofit/>
          </a:bodyPr>
          <a:lstStyle>
            <a:lvl1pPr>
              <a:defRPr sz="1400"/>
            </a:lvl1pPr>
            <a:lvl2pPr>
              <a:defRPr sz="1400"/>
            </a:lvl2pPr>
            <a:lvl3pPr>
              <a:defRPr sz="14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8" y="1003879"/>
            <a:ext cx="4041775" cy="294911"/>
          </a:xfrm>
        </p:spPr>
        <p:txBody>
          <a:bodyPr anchor="b">
            <a:noAutofit/>
          </a:bodyPr>
          <a:lstStyle>
            <a:lvl1pPr marL="0" indent="0">
              <a:buNone/>
              <a:defRPr sz="14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418896"/>
            <a:ext cx="4041775" cy="3284482"/>
          </a:xfrm>
        </p:spPr>
        <p:txBody>
          <a:bodyPr>
            <a:normAutofit/>
          </a:bodyPr>
          <a:lstStyle>
            <a:lvl1pPr>
              <a:defRPr sz="1400"/>
            </a:lvl1pPr>
            <a:lvl2pPr>
              <a:defRPr sz="1400"/>
            </a:lvl2pPr>
            <a:lvl3pPr>
              <a:defRPr sz="14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300669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79190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30952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499242"/>
            <a:ext cx="3008313" cy="577084"/>
          </a:xfrm>
        </p:spPr>
        <p:txBody>
          <a:bodyPr anchor="b"/>
          <a:lstStyle>
            <a:lvl1pPr algn="l">
              <a:defRPr sz="1600" b="1"/>
            </a:lvl1pPr>
          </a:lstStyle>
          <a:p>
            <a:r>
              <a:rPr lang="en-US"/>
              <a:t>Click to edit Master title style</a:t>
            </a:r>
            <a:endParaRPr lang="en-US" dirty="0"/>
          </a:p>
        </p:txBody>
      </p:sp>
      <p:sp>
        <p:nvSpPr>
          <p:cNvPr id="3" name="Content Placeholder 2"/>
          <p:cNvSpPr>
            <a:spLocks noGrp="1"/>
          </p:cNvSpPr>
          <p:nvPr>
            <p:ph idx="1"/>
          </p:nvPr>
        </p:nvSpPr>
        <p:spPr>
          <a:xfrm>
            <a:off x="3575050" y="1175845"/>
            <a:ext cx="5111750" cy="3534103"/>
          </a:xfrm>
        </p:spPr>
        <p:txBody>
          <a:bodyPr>
            <a:normAutofit/>
          </a:bodyPr>
          <a:lstStyle>
            <a:lvl1pPr>
              <a:defRPr sz="1400"/>
            </a:lvl1pPr>
            <a:lvl2pPr>
              <a:defRPr sz="1400"/>
            </a:lvl2pPr>
            <a:lvl3pPr>
              <a:defRPr sz="1400"/>
            </a:lvl3pPr>
            <a:lvl4pPr>
              <a:defRPr sz="14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3" y="1175845"/>
            <a:ext cx="3008313" cy="35341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7397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775138"/>
            <a:ext cx="8229600" cy="3455276"/>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4230415"/>
            <a:ext cx="8229601" cy="2693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03930D90-B5AE-694C-AF4D-B5392C99196C}" type="slidenum">
              <a:rPr lang="en-US" smtClean="0"/>
              <a:pPr/>
              <a:t>‹#›</a:t>
            </a:fld>
            <a:endParaRPr lang="en-US" dirty="0"/>
          </a:p>
        </p:txBody>
      </p:sp>
    </p:spTree>
    <p:extLst>
      <p:ext uri="{BB962C8B-B14F-4D97-AF65-F5344CB8AC3E}">
        <p14:creationId xmlns:p14="http://schemas.microsoft.com/office/powerpoint/2010/main" val="5003764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0122"/>
            <a:ext cx="6663559" cy="416303"/>
          </a:xfrm>
          <a:prstGeom prst="rect">
            <a:avLst/>
          </a:prstGeom>
          <a:ln>
            <a:noFill/>
          </a:ln>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0" y="1083879"/>
            <a:ext cx="8229600" cy="36195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 </a:t>
            </a:r>
          </a:p>
          <a:p>
            <a:pPr lvl="2"/>
            <a:r>
              <a:rPr lang="en-GB" dirty="0"/>
              <a:t>Third level</a:t>
            </a:r>
          </a:p>
          <a:p>
            <a:pPr lvl="3"/>
            <a:r>
              <a:rPr lang="en-GB" dirty="0"/>
              <a:t>Fourth level</a:t>
            </a:r>
          </a:p>
        </p:txBody>
      </p:sp>
      <p:sp>
        <p:nvSpPr>
          <p:cNvPr id="5" name="Footer Placeholder 4"/>
          <p:cNvSpPr>
            <a:spLocks noGrp="1"/>
          </p:cNvSpPr>
          <p:nvPr>
            <p:ph type="ftr" sz="quarter" idx="3"/>
          </p:nvPr>
        </p:nvSpPr>
        <p:spPr>
          <a:xfrm>
            <a:off x="457200" y="4874173"/>
            <a:ext cx="4920593" cy="166934"/>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009294" y="4874173"/>
            <a:ext cx="777766" cy="166934"/>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pPr/>
              <a:t>‹#›</a:t>
            </a:fld>
            <a:endParaRPr lang="en-US" dirty="0"/>
          </a:p>
        </p:txBody>
      </p:sp>
      <p:pic>
        <p:nvPicPr>
          <p:cNvPr id="8" name="Picture 7"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7" name="Picture 6"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9" name="Picture 8"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10" name="Picture 9"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11" name="Picture 10" descr="EBA-logo-full-colou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sp>
        <p:nvSpPr>
          <p:cNvPr id="12" name="TextBox 11">
            <a:extLst>
              <a:ext uri="{FF2B5EF4-FFF2-40B4-BE49-F238E27FC236}">
                <a16:creationId xmlns:a16="http://schemas.microsoft.com/office/drawing/2014/main" id="{CF1FC4B0-E064-43CF-B6D1-9F7E58F2CACB}"/>
              </a:ext>
            </a:extLst>
          </p:cNvPr>
          <p:cNvSpPr txBox="1"/>
          <p:nvPr userDrawn="1">
            <p:extLst>
              <p:ext uri="{1162E1C5-73C7-4A58-AE30-91384D911F3F}">
                <p184:classification xmlns:p184="http://schemas.microsoft.com/office/powerpoint/2018/4/main" val="hdr"/>
              </p:ext>
            </p:extLst>
          </p:nvPr>
        </p:nvSpPr>
        <p:spPr>
          <a:xfrm>
            <a:off x="0" y="0"/>
            <a:ext cx="1055688"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EBA Regular Use</a:t>
            </a:r>
          </a:p>
        </p:txBody>
      </p:sp>
    </p:spTree>
    <p:extLst>
      <p:ext uri="{BB962C8B-B14F-4D97-AF65-F5344CB8AC3E}">
        <p14:creationId xmlns:p14="http://schemas.microsoft.com/office/powerpoint/2010/main" val="65261517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dt="0"/>
  <p:txStyles>
    <p:titleStyle>
      <a:lvl1pPr algn="l" defTabSz="457200" rtl="0" eaLnBrk="1" latinLnBrk="0" hangingPunct="1">
        <a:spcBef>
          <a:spcPct val="0"/>
        </a:spcBef>
        <a:buNone/>
        <a:defRPr sz="23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4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4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4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4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SzPct val="60000"/>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a:bodyPr>
          <a:lstStyle/>
          <a:p>
            <a:r>
              <a:rPr lang="en-US" b="0" dirty="0"/>
              <a:t>EBA Opinion on legacy instruments –monitoring of the implementation – overview of results</a:t>
            </a:r>
            <a:endParaRPr lang="en-US" sz="2000" b="0" dirty="0"/>
          </a:p>
        </p:txBody>
      </p:sp>
      <p:sp>
        <p:nvSpPr>
          <p:cNvPr id="3" name="Subtitle 2"/>
          <p:cNvSpPr>
            <a:spLocks noGrp="1"/>
          </p:cNvSpPr>
          <p:nvPr>
            <p:ph type="subTitle" idx="1"/>
          </p:nvPr>
        </p:nvSpPr>
        <p:spPr/>
        <p:txBody>
          <a:bodyPr>
            <a:normAutofit/>
          </a:bodyPr>
          <a:lstStyle/>
          <a:p>
            <a:r>
              <a:rPr lang="en-US" sz="1400" dirty="0"/>
              <a:t>SGOF </a:t>
            </a:r>
            <a:r>
              <a:rPr lang="en-US" dirty="0"/>
              <a:t>Feb 2022</a:t>
            </a:r>
            <a:r>
              <a:rPr lang="en-US" sz="1400" dirty="0"/>
              <a:t> meeting</a:t>
            </a:r>
          </a:p>
          <a:p>
            <a:r>
              <a:rPr lang="en-US" dirty="0">
                <a:solidFill>
                  <a:schemeClr val="bg2"/>
                </a:solidFill>
              </a:rPr>
              <a:t>EBA staff | 22-23 February 2022</a:t>
            </a:r>
            <a:endParaRPr lang="en-US" sz="1400" dirty="0">
              <a:solidFill>
                <a:schemeClr val="bg2"/>
              </a:solidFill>
            </a:endParaRPr>
          </a:p>
        </p:txBody>
      </p:sp>
    </p:spTree>
    <p:extLst>
      <p:ext uri="{BB962C8B-B14F-4D97-AF65-F5344CB8AC3E}">
        <p14:creationId xmlns:p14="http://schemas.microsoft.com/office/powerpoint/2010/main" val="73351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Input from competent authorities - </a:t>
            </a:r>
            <a:r>
              <a:rPr lang="en-GB" i="1" dirty="0">
                <a:solidFill>
                  <a:schemeClr val="bg2"/>
                </a:solidFill>
              </a:rPr>
              <a:t>SSM</a:t>
            </a:r>
            <a:endParaRPr lang="en-US" dirty="0"/>
          </a:p>
        </p:txBody>
      </p:sp>
      <p:sp>
        <p:nvSpPr>
          <p:cNvPr id="3" name="Content Placeholder 2"/>
          <p:cNvSpPr>
            <a:spLocks noGrp="1"/>
          </p:cNvSpPr>
          <p:nvPr>
            <p:ph idx="1"/>
          </p:nvPr>
        </p:nvSpPr>
        <p:spPr/>
        <p:txBody>
          <a:bodyPr>
            <a:normAutofit fontScale="55000" lnSpcReduction="20000"/>
          </a:bodyPr>
          <a:lstStyle/>
          <a:p>
            <a:pPr lvl="1">
              <a:lnSpc>
                <a:spcPct val="95000"/>
              </a:lnSpc>
              <a:spcAft>
                <a:spcPts val="600"/>
              </a:spcAft>
            </a:pPr>
            <a:r>
              <a:rPr lang="en-GB" sz="1800" dirty="0"/>
              <a:t>Institutions reported 72* instruments posing infection risk for a total amount of 3,756 billion;</a:t>
            </a:r>
          </a:p>
          <a:p>
            <a:pPr lvl="1">
              <a:lnSpc>
                <a:spcPct val="95000"/>
              </a:lnSpc>
              <a:spcAft>
                <a:spcPts val="600"/>
              </a:spcAft>
            </a:pPr>
            <a:r>
              <a:rPr lang="en-GB" sz="1800" dirty="0"/>
              <a:t>Majority of instruments were bought back or called (total amount 3,113 billion);</a:t>
            </a:r>
          </a:p>
          <a:p>
            <a:pPr lvl="1">
              <a:lnSpc>
                <a:spcPct val="95000"/>
              </a:lnSpc>
              <a:spcAft>
                <a:spcPts val="600"/>
              </a:spcAft>
            </a:pPr>
            <a:r>
              <a:rPr lang="en-GB" sz="1800" dirty="0"/>
              <a:t>For two instruments, option (ii) was applied (i.e. total amount of 188,47 million)</a:t>
            </a:r>
          </a:p>
          <a:p>
            <a:pPr lvl="1">
              <a:lnSpc>
                <a:spcPct val="95000"/>
              </a:lnSpc>
              <a:spcAft>
                <a:spcPts val="600"/>
              </a:spcAft>
            </a:pPr>
            <a:r>
              <a:rPr lang="en-GB" sz="1800" dirty="0"/>
              <a:t>For four instruments (approx. total amount of €272 million), institutions suggested to apply the “last resort option” given that in most cases the call was not possible and the buy-back would have had a significant impact on institutions’ CET1 capital. Institutions arguments (details in the submitted response) were accepted by the SSM;</a:t>
            </a:r>
          </a:p>
          <a:p>
            <a:pPr marL="534988" lvl="1" indent="-174625">
              <a:lnSpc>
                <a:spcPct val="115000"/>
              </a:lnSpc>
              <a:spcAft>
                <a:spcPts val="600"/>
              </a:spcAft>
            </a:pPr>
            <a:r>
              <a:rPr lang="en-GB" sz="1800" b="1" dirty="0"/>
              <a:t>CMMABN CMO CREDIT MUTUEL ARKEA CMNE </a:t>
            </a:r>
            <a:r>
              <a:rPr lang="en-GB" sz="1800" dirty="0"/>
              <a:t>(FR), a CET1 legacy instrument with an outstanding amount of 137,000,000 (clauses that contradict the eligibility criterion of subordination);</a:t>
            </a:r>
          </a:p>
          <a:p>
            <a:pPr marL="534988" lvl="1" indent="-174625">
              <a:lnSpc>
                <a:spcPct val="115000"/>
              </a:lnSpc>
              <a:spcAft>
                <a:spcPts val="600"/>
              </a:spcAft>
            </a:pPr>
            <a:r>
              <a:rPr lang="en-GB" sz="1800" b="1" dirty="0"/>
              <a:t>Credit </a:t>
            </a:r>
            <a:r>
              <a:rPr lang="en-GB" sz="1800" b="1" dirty="0" err="1"/>
              <a:t>Mutuel</a:t>
            </a:r>
            <a:r>
              <a:rPr lang="en-GB" sz="1800" b="1" dirty="0"/>
              <a:t> </a:t>
            </a:r>
            <a:r>
              <a:rPr lang="en-GB" sz="1800" b="1" dirty="0" err="1"/>
              <a:t>Arkea</a:t>
            </a:r>
            <a:r>
              <a:rPr lang="en-GB" sz="1800" b="1" dirty="0"/>
              <a:t> </a:t>
            </a:r>
            <a:r>
              <a:rPr lang="en-GB" sz="1800" dirty="0"/>
              <a:t>(FR), 30% AT1 capital/70% Tier 2 capital with an outstanding amount of 97,314,000 (clauses that contradict the eligibility criterion of subordination);</a:t>
            </a:r>
          </a:p>
          <a:p>
            <a:pPr marL="534988" lvl="1" indent="-174625">
              <a:lnSpc>
                <a:spcPct val="115000"/>
              </a:lnSpc>
              <a:spcAft>
                <a:spcPts val="600"/>
              </a:spcAft>
            </a:pPr>
            <a:r>
              <a:rPr lang="en-GB" sz="1800" b="1" dirty="0"/>
              <a:t>Natixis </a:t>
            </a:r>
            <a:r>
              <a:rPr lang="en-GB" sz="1800" dirty="0"/>
              <a:t>(FR), a Tier 2 legacy instrument with an outstanding amount of 35,825,519 (clauses that contradict the eligibility criterion of subordination);</a:t>
            </a:r>
          </a:p>
          <a:p>
            <a:pPr marL="534988" lvl="1" indent="-174625">
              <a:lnSpc>
                <a:spcPct val="115000"/>
              </a:lnSpc>
              <a:spcAft>
                <a:spcPts val="600"/>
              </a:spcAft>
            </a:pPr>
            <a:r>
              <a:rPr lang="en-GB" sz="1800" b="1" dirty="0" err="1"/>
              <a:t>Volksbank</a:t>
            </a:r>
            <a:r>
              <a:rPr lang="en-GB" sz="1800" b="1" dirty="0"/>
              <a:t> Vorarlberg </a:t>
            </a:r>
            <a:r>
              <a:rPr lang="en-GB" sz="1800" dirty="0"/>
              <a:t>(AT), a CET1 legacy instrument with an outstanding amount of 1,568,211 (clauses that contradict the principle of the flexibility of distribution payments)</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10</a:t>
            </a:fld>
            <a:endParaRPr lang="en-US"/>
          </a:p>
        </p:txBody>
      </p:sp>
      <p:sp>
        <p:nvSpPr>
          <p:cNvPr id="7" name="TextBox 6">
            <a:extLst>
              <a:ext uri="{FF2B5EF4-FFF2-40B4-BE49-F238E27FC236}">
                <a16:creationId xmlns:a16="http://schemas.microsoft.com/office/drawing/2014/main" id="{84E1CDBA-C268-4B68-B0A8-29499EE8C9B7}"/>
              </a:ext>
            </a:extLst>
          </p:cNvPr>
          <p:cNvSpPr txBox="1"/>
          <p:nvPr/>
        </p:nvSpPr>
        <p:spPr>
          <a:xfrm>
            <a:off x="611188" y="4708092"/>
            <a:ext cx="8086498" cy="507831"/>
          </a:xfrm>
          <a:prstGeom prst="rect">
            <a:avLst/>
          </a:prstGeom>
          <a:noFill/>
        </p:spPr>
        <p:txBody>
          <a:bodyPr wrap="square" rtlCol="0">
            <a:spAutoFit/>
          </a:bodyPr>
          <a:lstStyle/>
          <a:p>
            <a:r>
              <a:rPr lang="en-GB" sz="800" dirty="0">
                <a:solidFill>
                  <a:schemeClr val="tx1">
                    <a:lumMod val="65000"/>
                    <a:lumOff val="35000"/>
                  </a:schemeClr>
                </a:solidFill>
              </a:rPr>
              <a:t>*We didn't consider the two Sander UK plc’s instruments for which the amount held outside is equal to 0</a:t>
            </a:r>
          </a:p>
          <a:p>
            <a:endParaRPr lang="en-GB" dirty="0"/>
          </a:p>
        </p:txBody>
      </p:sp>
    </p:spTree>
    <p:extLst>
      <p:ext uri="{BB962C8B-B14F-4D97-AF65-F5344CB8AC3E}">
        <p14:creationId xmlns:p14="http://schemas.microsoft.com/office/powerpoint/2010/main" val="1163540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Input from competent authorities - </a:t>
            </a:r>
            <a:r>
              <a:rPr lang="en-GB" i="1" dirty="0">
                <a:solidFill>
                  <a:schemeClr val="bg2"/>
                </a:solidFill>
              </a:rPr>
              <a:t>SSM</a:t>
            </a:r>
            <a:endParaRPr lang="en-US" dirty="0"/>
          </a:p>
        </p:txBody>
      </p:sp>
      <p:sp>
        <p:nvSpPr>
          <p:cNvPr id="3" name="Content Placeholder 2"/>
          <p:cNvSpPr>
            <a:spLocks noGrp="1"/>
          </p:cNvSpPr>
          <p:nvPr>
            <p:ph idx="1"/>
          </p:nvPr>
        </p:nvSpPr>
        <p:spPr>
          <a:xfrm>
            <a:off x="457200" y="1063827"/>
            <a:ext cx="7067550" cy="3425877"/>
          </a:xfrm>
        </p:spPr>
        <p:txBody>
          <a:bodyPr>
            <a:noAutofit/>
          </a:bodyPr>
          <a:lstStyle/>
          <a:p>
            <a:pPr lvl="1">
              <a:lnSpc>
                <a:spcPct val="95000"/>
              </a:lnSpc>
              <a:spcBef>
                <a:spcPts val="600"/>
              </a:spcBef>
              <a:spcAft>
                <a:spcPts val="600"/>
              </a:spcAft>
            </a:pPr>
            <a:r>
              <a:rPr lang="en-GB" sz="1100" dirty="0"/>
              <a:t>For two instruments possible call options in the future:</a:t>
            </a:r>
          </a:p>
          <a:p>
            <a:pPr marL="534988" lvl="1" indent="-174625">
              <a:lnSpc>
                <a:spcPct val="115000"/>
              </a:lnSpc>
              <a:spcBef>
                <a:spcPts val="600"/>
              </a:spcBef>
              <a:spcAft>
                <a:spcPts val="600"/>
              </a:spcAft>
            </a:pPr>
            <a:r>
              <a:rPr lang="en-GB" sz="1100" b="1" dirty="0"/>
              <a:t>ING Bank (NL), </a:t>
            </a:r>
            <a:r>
              <a:rPr lang="en-GB" sz="1100" dirty="0"/>
              <a:t>a Tier 2 legacy instrument with an outstanding amount of 150 million. The instrument will be called in July 2022;</a:t>
            </a:r>
          </a:p>
          <a:p>
            <a:pPr marL="534988" lvl="1" indent="-174625">
              <a:lnSpc>
                <a:spcPct val="115000"/>
              </a:lnSpc>
              <a:spcBef>
                <a:spcPts val="600"/>
              </a:spcBef>
              <a:spcAft>
                <a:spcPts val="600"/>
              </a:spcAft>
            </a:pPr>
            <a:r>
              <a:rPr lang="en-GB" sz="1100" b="1" dirty="0"/>
              <a:t>Santander UK (ES), </a:t>
            </a:r>
            <a:r>
              <a:rPr lang="en-GB" sz="1100" dirty="0"/>
              <a:t>a Tier 2 legacy instrument with an outstanding amount of 32,78 million. A call option in 2030. The instrument is not computed towards consolidated own funds of Banco Santander. </a:t>
            </a:r>
          </a:p>
          <a:p>
            <a:pPr lvl="1">
              <a:lnSpc>
                <a:spcPct val="95000"/>
              </a:lnSpc>
              <a:spcBef>
                <a:spcPts val="600"/>
              </a:spcBef>
              <a:spcAft>
                <a:spcPts val="600"/>
              </a:spcAft>
            </a:pPr>
            <a:r>
              <a:rPr lang="en-GB" sz="1100" dirty="0"/>
              <a:t>JSTs accepted the justification provided by institutions;</a:t>
            </a:r>
          </a:p>
          <a:p>
            <a:pPr lvl="1">
              <a:lnSpc>
                <a:spcPct val="95000"/>
              </a:lnSpc>
              <a:spcBef>
                <a:spcPts val="600"/>
              </a:spcBef>
              <a:spcAft>
                <a:spcPts val="600"/>
              </a:spcAft>
            </a:pPr>
            <a:r>
              <a:rPr lang="en-GB" sz="1100" dirty="0"/>
              <a:t>For legacy instruments that were reclassified as fully eligible, institutions were requested to:</a:t>
            </a:r>
          </a:p>
          <a:p>
            <a:pPr marL="534988" lvl="1" indent="-174625">
              <a:lnSpc>
                <a:spcPct val="115000"/>
              </a:lnSpc>
              <a:spcBef>
                <a:spcPts val="600"/>
              </a:spcBef>
              <a:spcAft>
                <a:spcPts val="600"/>
              </a:spcAft>
            </a:pPr>
            <a:r>
              <a:rPr lang="en-GB" sz="1100" dirty="0"/>
              <a:t>Submit a declaration that these instruments do not pose infection risk;</a:t>
            </a:r>
          </a:p>
          <a:p>
            <a:pPr marL="534988" lvl="1" indent="-174625">
              <a:lnSpc>
                <a:spcPct val="115000"/>
              </a:lnSpc>
              <a:spcBef>
                <a:spcPts val="600"/>
              </a:spcBef>
              <a:spcAft>
                <a:spcPts val="600"/>
              </a:spcAft>
            </a:pPr>
            <a:r>
              <a:rPr lang="en-GB" sz="1100" dirty="0"/>
              <a:t>Self-assess compliance against not only the CRR and RTS, but also against relevant EBA Q&amp;As and paragraphs of the EBA Report on the monitoring of AT1 issuances;</a:t>
            </a:r>
          </a:p>
          <a:p>
            <a:pPr lvl="1">
              <a:lnSpc>
                <a:spcPct val="95000"/>
              </a:lnSpc>
              <a:spcBef>
                <a:spcPts val="600"/>
              </a:spcBef>
              <a:spcAft>
                <a:spcPts val="600"/>
              </a:spcAft>
            </a:pPr>
            <a:r>
              <a:rPr lang="en-GB" sz="1100" dirty="0"/>
              <a:t>The ECB claims no need for a separate declaration of a competent authority in this regard;</a:t>
            </a:r>
          </a:p>
          <a:p>
            <a:pPr lvl="1">
              <a:lnSpc>
                <a:spcPct val="95000"/>
              </a:lnSpc>
              <a:spcBef>
                <a:spcPts val="600"/>
              </a:spcBef>
              <a:spcAft>
                <a:spcPts val="600"/>
              </a:spcAft>
            </a:pPr>
            <a:r>
              <a:rPr lang="en-GB" sz="1100" dirty="0"/>
              <a:t>The ECB applies a risk-based and proportionate approach where in-depth legal analysis from the horizontal teams are carried out upon request of the relevant line supervisors.</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11</a:t>
            </a:fld>
            <a:endParaRPr lang="en-US"/>
          </a:p>
        </p:txBody>
      </p:sp>
    </p:spTree>
    <p:extLst>
      <p:ext uri="{BB962C8B-B14F-4D97-AF65-F5344CB8AC3E}">
        <p14:creationId xmlns:p14="http://schemas.microsoft.com/office/powerpoint/2010/main" val="47037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Input from competent authorities - </a:t>
            </a:r>
            <a:r>
              <a:rPr lang="en-GB" i="1" dirty="0">
                <a:solidFill>
                  <a:schemeClr val="bg2"/>
                </a:solidFill>
              </a:rPr>
              <a:t>Austria (AT)</a:t>
            </a:r>
            <a:endParaRPr lang="en-US" dirty="0"/>
          </a:p>
        </p:txBody>
      </p:sp>
      <p:sp>
        <p:nvSpPr>
          <p:cNvPr id="3" name="Content Placeholder 2"/>
          <p:cNvSpPr>
            <a:spLocks noGrp="1"/>
          </p:cNvSpPr>
          <p:nvPr>
            <p:ph idx="1"/>
          </p:nvPr>
        </p:nvSpPr>
        <p:spPr>
          <a:xfrm>
            <a:off x="457200" y="1063827"/>
            <a:ext cx="7067550" cy="3425877"/>
          </a:xfrm>
        </p:spPr>
        <p:txBody>
          <a:bodyPr>
            <a:noAutofit/>
          </a:bodyPr>
          <a:lstStyle/>
          <a:p>
            <a:pPr lvl="1">
              <a:lnSpc>
                <a:spcPct val="95000"/>
              </a:lnSpc>
              <a:spcBef>
                <a:spcPts val="600"/>
              </a:spcBef>
              <a:spcAft>
                <a:spcPts val="600"/>
              </a:spcAft>
            </a:pPr>
            <a:r>
              <a:rPr lang="en-GB" sz="1200" dirty="0"/>
              <a:t>All, but one, institutions have addressed the infection risk posed by legacy instruments;</a:t>
            </a:r>
          </a:p>
          <a:p>
            <a:pPr lvl="1">
              <a:lnSpc>
                <a:spcPct val="95000"/>
              </a:lnSpc>
              <a:spcBef>
                <a:spcPts val="600"/>
              </a:spcBef>
              <a:spcAft>
                <a:spcPts val="600"/>
              </a:spcAft>
            </a:pPr>
            <a:r>
              <a:rPr lang="en-GB" sz="1200" dirty="0"/>
              <a:t>Option (</a:t>
            </a:r>
            <a:r>
              <a:rPr lang="en-GB" sz="1200" dirty="0" err="1"/>
              <a:t>i</a:t>
            </a:r>
            <a:r>
              <a:rPr lang="en-GB" sz="1200" dirty="0"/>
              <a:t>) and option (ii) were followed;</a:t>
            </a:r>
          </a:p>
          <a:p>
            <a:pPr lvl="1">
              <a:lnSpc>
                <a:spcPct val="95000"/>
              </a:lnSpc>
              <a:spcBef>
                <a:spcPts val="600"/>
              </a:spcBef>
              <a:spcAft>
                <a:spcPts val="600"/>
              </a:spcAft>
            </a:pPr>
            <a:r>
              <a:rPr lang="en-GB" sz="1200" dirty="0"/>
              <a:t>FMA confirmed that the EBA Opinion has been implemented in a consistent manner across instruments with the same characteristics;</a:t>
            </a:r>
          </a:p>
          <a:p>
            <a:pPr lvl="1">
              <a:lnSpc>
                <a:spcPct val="95000"/>
              </a:lnSpc>
              <a:spcBef>
                <a:spcPts val="600"/>
              </a:spcBef>
              <a:spcAft>
                <a:spcPts val="600"/>
              </a:spcAft>
            </a:pPr>
            <a:r>
              <a:rPr lang="en-GB" sz="1200" dirty="0"/>
              <a:t>For only one instrument issued by </a:t>
            </a:r>
            <a:r>
              <a:rPr lang="en-GB" sz="1200" b="1" dirty="0" err="1"/>
              <a:t>Posojilnica</a:t>
            </a:r>
            <a:r>
              <a:rPr lang="en-GB" sz="1200" b="1" dirty="0"/>
              <a:t> Bank </a:t>
            </a:r>
            <a:r>
              <a:rPr lang="en-GB" sz="1200" b="1" dirty="0" err="1"/>
              <a:t>eGen</a:t>
            </a:r>
            <a:r>
              <a:rPr lang="en-GB" sz="1200" b="1" dirty="0"/>
              <a:t> </a:t>
            </a:r>
            <a:r>
              <a:rPr lang="en-GB" sz="1200" dirty="0"/>
              <a:t>(total amount: 0,921 million) it was not possible to pursue option (</a:t>
            </a:r>
            <a:r>
              <a:rPr lang="en-GB" sz="1200" dirty="0" err="1"/>
              <a:t>i</a:t>
            </a:r>
            <a:r>
              <a:rPr lang="en-GB" sz="1200" dirty="0"/>
              <a:t>) or option (ii);</a:t>
            </a:r>
          </a:p>
          <a:p>
            <a:pPr lvl="1">
              <a:lnSpc>
                <a:spcPct val="95000"/>
              </a:lnSpc>
              <a:spcBef>
                <a:spcPts val="600"/>
              </a:spcBef>
              <a:spcAft>
                <a:spcPts val="600"/>
              </a:spcAft>
            </a:pPr>
            <a:r>
              <a:rPr lang="en-GB" sz="1200" dirty="0"/>
              <a:t>FMA confirmed that they share and support institution’s assessment;</a:t>
            </a:r>
          </a:p>
          <a:p>
            <a:pPr marL="534988" lvl="1" indent="-174625">
              <a:lnSpc>
                <a:spcPct val="115000"/>
              </a:lnSpc>
              <a:spcBef>
                <a:spcPts val="600"/>
              </a:spcBef>
              <a:spcAft>
                <a:spcPts val="600"/>
              </a:spcAft>
            </a:pPr>
            <a:r>
              <a:rPr lang="en-GB" sz="1200" dirty="0"/>
              <a:t>The call, redemption, repurchase or buyback of the instrument was not permissible under national civil law;</a:t>
            </a:r>
          </a:p>
          <a:p>
            <a:pPr marL="534988" lvl="1" indent="-174625">
              <a:lnSpc>
                <a:spcPct val="115000"/>
              </a:lnSpc>
              <a:spcBef>
                <a:spcPts val="600"/>
              </a:spcBef>
              <a:spcAft>
                <a:spcPts val="600"/>
              </a:spcAft>
            </a:pPr>
            <a:r>
              <a:rPr lang="en-GB" sz="1200" dirty="0"/>
              <a:t>Due to the fact that the Institution is involved in pending legal proceedings with the holder of the legacy instruments concerned, it is expected that an agreement regarding the first two options will not be reached between the institution and the holder of the instrument. </a:t>
            </a:r>
          </a:p>
          <a:p>
            <a:pPr lvl="1">
              <a:lnSpc>
                <a:spcPct val="95000"/>
              </a:lnSpc>
              <a:spcBef>
                <a:spcPts val="600"/>
              </a:spcBef>
              <a:spcAft>
                <a:spcPts val="600"/>
              </a:spcAft>
            </a:pPr>
            <a:r>
              <a:rPr lang="en-GB" sz="1200" dirty="0"/>
              <a:t>Last resort option for this specific instrument will be applied for a period of three years (i.e. from the notice of termination till the actual termination of the instrument).</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12</a:t>
            </a:fld>
            <a:endParaRPr lang="en-US"/>
          </a:p>
        </p:txBody>
      </p:sp>
    </p:spTree>
    <p:extLst>
      <p:ext uri="{BB962C8B-B14F-4D97-AF65-F5344CB8AC3E}">
        <p14:creationId xmlns:p14="http://schemas.microsoft.com/office/powerpoint/2010/main" val="2033830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Input from competent authorities - </a:t>
            </a:r>
            <a:r>
              <a:rPr lang="en-GB" i="1" dirty="0">
                <a:solidFill>
                  <a:schemeClr val="bg2"/>
                </a:solidFill>
              </a:rPr>
              <a:t>Germany (DE)</a:t>
            </a:r>
            <a:endParaRPr lang="en-US" dirty="0"/>
          </a:p>
        </p:txBody>
      </p:sp>
      <p:sp>
        <p:nvSpPr>
          <p:cNvPr id="3" name="Content Placeholder 2"/>
          <p:cNvSpPr>
            <a:spLocks noGrp="1"/>
          </p:cNvSpPr>
          <p:nvPr>
            <p:ph idx="1"/>
          </p:nvPr>
        </p:nvSpPr>
        <p:spPr>
          <a:xfrm>
            <a:off x="457200" y="1063827"/>
            <a:ext cx="7067550" cy="3425877"/>
          </a:xfrm>
        </p:spPr>
        <p:txBody>
          <a:bodyPr>
            <a:noAutofit/>
          </a:bodyPr>
          <a:lstStyle/>
          <a:p>
            <a:pPr lvl="1">
              <a:lnSpc>
                <a:spcPct val="95000"/>
              </a:lnSpc>
              <a:spcBef>
                <a:spcPts val="600"/>
              </a:spcBef>
              <a:spcAft>
                <a:spcPts val="600"/>
              </a:spcAft>
            </a:pPr>
            <a:r>
              <a:rPr lang="en-GB" sz="1200" dirty="0"/>
              <a:t>DE originally reported that the EBA Opinion is not relevant for LSIs;</a:t>
            </a:r>
          </a:p>
          <a:p>
            <a:pPr lvl="1">
              <a:lnSpc>
                <a:spcPct val="95000"/>
              </a:lnSpc>
              <a:spcBef>
                <a:spcPts val="600"/>
              </a:spcBef>
              <a:spcAft>
                <a:spcPts val="600"/>
              </a:spcAft>
            </a:pPr>
            <a:r>
              <a:rPr lang="en-GB" sz="1200" dirty="0"/>
              <a:t>DE detected several LSIs legacy instruments with clauses that might create an infection risk due to the eligibility criterion of subordination;</a:t>
            </a:r>
          </a:p>
          <a:p>
            <a:pPr lvl="1">
              <a:lnSpc>
                <a:spcPct val="95000"/>
              </a:lnSpc>
              <a:spcBef>
                <a:spcPts val="600"/>
              </a:spcBef>
              <a:spcAft>
                <a:spcPts val="600"/>
              </a:spcAft>
            </a:pPr>
            <a:r>
              <a:rPr lang="en-GB" sz="1200" dirty="0"/>
              <a:t>The transposition of Article 48(7) BRRD into the German legislation (Sec. 46f (7a) of the Banking Act (KWG)1) has addressed this risk; </a:t>
            </a:r>
          </a:p>
          <a:p>
            <a:pPr lvl="1">
              <a:lnSpc>
                <a:spcPct val="95000"/>
              </a:lnSpc>
              <a:spcBef>
                <a:spcPts val="600"/>
              </a:spcBef>
              <a:spcAft>
                <a:spcPts val="600"/>
              </a:spcAft>
            </a:pPr>
            <a:r>
              <a:rPr lang="en-GB" sz="1200" dirty="0"/>
              <a:t>However, possible ranking issues relating to legacy instruments with regard to their ability to absorb losses in </a:t>
            </a:r>
            <a:r>
              <a:rPr lang="en-GB" sz="1200" u="sng" dirty="0"/>
              <a:t>going concern situations</a:t>
            </a:r>
            <a:r>
              <a:rPr lang="en-GB" sz="1200" dirty="0"/>
              <a:t> have been identified;</a:t>
            </a:r>
          </a:p>
          <a:p>
            <a:pPr lvl="1">
              <a:lnSpc>
                <a:spcPct val="95000"/>
              </a:lnSpc>
              <a:spcBef>
                <a:spcPts val="600"/>
              </a:spcBef>
              <a:spcAft>
                <a:spcPts val="600"/>
              </a:spcAft>
            </a:pPr>
            <a:r>
              <a:rPr lang="en-GB" sz="1200" dirty="0"/>
              <a:t>11 LSIs with AT1 legacy instruments:</a:t>
            </a:r>
          </a:p>
          <a:p>
            <a:pPr marL="534988" lvl="1" indent="-174625">
              <a:lnSpc>
                <a:spcPct val="115000"/>
              </a:lnSpc>
              <a:spcBef>
                <a:spcPts val="600"/>
              </a:spcBef>
              <a:spcAft>
                <a:spcPts val="600"/>
              </a:spcAft>
            </a:pPr>
            <a:r>
              <a:rPr lang="en-GB" sz="1200" dirty="0"/>
              <a:t>2 LSIs have repaid the grandfathered AT1 instruments in the meantime;</a:t>
            </a:r>
          </a:p>
          <a:p>
            <a:pPr marL="534988" lvl="1" indent="-174625">
              <a:lnSpc>
                <a:spcPct val="115000"/>
              </a:lnSpc>
              <a:spcBef>
                <a:spcPts val="600"/>
              </a:spcBef>
              <a:spcAft>
                <a:spcPts val="600"/>
              </a:spcAft>
            </a:pPr>
            <a:r>
              <a:rPr lang="en-GB" sz="1200" dirty="0"/>
              <a:t>7 LSIs do no longer include the grandfathered AT1 instruments in any own funds (or the MREL-EL) category (NB: DE claims that the EBA Opinion is not relevant for these institutions);</a:t>
            </a:r>
          </a:p>
          <a:p>
            <a:pPr marL="534988" lvl="1" indent="-174625">
              <a:lnSpc>
                <a:spcPct val="115000"/>
              </a:lnSpc>
              <a:spcBef>
                <a:spcPts val="600"/>
              </a:spcBef>
              <a:spcAft>
                <a:spcPts val="600"/>
              </a:spcAft>
            </a:pPr>
            <a:r>
              <a:rPr lang="en-GB" sz="1200" dirty="0"/>
              <a:t>2 LSIs have included the legacy AT1 instruments as fully eligible Tier 2 instruments;</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13</a:t>
            </a:fld>
            <a:endParaRPr lang="en-US"/>
          </a:p>
        </p:txBody>
      </p:sp>
    </p:spTree>
    <p:extLst>
      <p:ext uri="{BB962C8B-B14F-4D97-AF65-F5344CB8AC3E}">
        <p14:creationId xmlns:p14="http://schemas.microsoft.com/office/powerpoint/2010/main" val="100287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Input from competent authorities - </a:t>
            </a:r>
            <a:r>
              <a:rPr lang="en-GB" i="1" dirty="0">
                <a:solidFill>
                  <a:schemeClr val="bg2"/>
                </a:solidFill>
              </a:rPr>
              <a:t>Germany (DE)</a:t>
            </a:r>
            <a:endParaRPr lang="en-US" dirty="0"/>
          </a:p>
        </p:txBody>
      </p:sp>
      <p:sp>
        <p:nvSpPr>
          <p:cNvPr id="3" name="Content Placeholder 2"/>
          <p:cNvSpPr>
            <a:spLocks noGrp="1"/>
          </p:cNvSpPr>
          <p:nvPr>
            <p:ph idx="1"/>
          </p:nvPr>
        </p:nvSpPr>
        <p:spPr>
          <a:xfrm>
            <a:off x="457200" y="1063827"/>
            <a:ext cx="7067550" cy="3425877"/>
          </a:xfrm>
        </p:spPr>
        <p:txBody>
          <a:bodyPr>
            <a:noAutofit/>
          </a:bodyPr>
          <a:lstStyle/>
          <a:p>
            <a:pPr lvl="1">
              <a:lnSpc>
                <a:spcPct val="95000"/>
              </a:lnSpc>
              <a:spcBef>
                <a:spcPts val="600"/>
              </a:spcBef>
              <a:spcAft>
                <a:spcPts val="600"/>
              </a:spcAft>
            </a:pPr>
            <a:r>
              <a:rPr lang="en-GB" sz="1200" dirty="0"/>
              <a:t>2 LSIs have included the legacy AT1 instruments as </a:t>
            </a:r>
            <a:r>
              <a:rPr lang="en-GB" sz="1200" u="sng" dirty="0"/>
              <a:t>fully eligible Tier 2 instruments</a:t>
            </a:r>
            <a:r>
              <a:rPr lang="en-GB" sz="1200" dirty="0"/>
              <a:t>:</a:t>
            </a:r>
          </a:p>
          <a:p>
            <a:pPr marL="534988" lvl="1" indent="-174625">
              <a:lnSpc>
                <a:spcPct val="115000"/>
              </a:lnSpc>
              <a:spcBef>
                <a:spcPts val="600"/>
              </a:spcBef>
              <a:spcAft>
                <a:spcPts val="600"/>
              </a:spcAft>
            </a:pPr>
            <a:r>
              <a:rPr lang="en-GB" sz="1200" dirty="0" err="1"/>
              <a:t>Umweltbank</a:t>
            </a:r>
            <a:r>
              <a:rPr lang="en-GB" sz="1200" dirty="0"/>
              <a:t> AG:</a:t>
            </a:r>
          </a:p>
          <a:p>
            <a:pPr lvl="2">
              <a:lnSpc>
                <a:spcPct val="95000"/>
              </a:lnSpc>
              <a:spcBef>
                <a:spcPts val="600"/>
              </a:spcBef>
              <a:spcAft>
                <a:spcPts val="600"/>
              </a:spcAft>
            </a:pPr>
            <a:r>
              <a:rPr lang="en-GB" sz="1200" dirty="0"/>
              <a:t>Three (3) profit-participation certificates with a total outstanding amount of 16.615.500 EUR;</a:t>
            </a:r>
          </a:p>
          <a:p>
            <a:pPr lvl="2">
              <a:lnSpc>
                <a:spcPct val="95000"/>
              </a:lnSpc>
              <a:spcBef>
                <a:spcPts val="600"/>
              </a:spcBef>
              <a:spcAft>
                <a:spcPts val="600"/>
              </a:spcAft>
            </a:pPr>
            <a:r>
              <a:rPr lang="en-GB" sz="1200" dirty="0"/>
              <a:t>These Tier 2 instruments are also labelled as green issuances;</a:t>
            </a:r>
          </a:p>
          <a:p>
            <a:pPr marL="534988" lvl="1" indent="-174625">
              <a:lnSpc>
                <a:spcPct val="115000"/>
              </a:lnSpc>
              <a:spcBef>
                <a:spcPts val="600"/>
              </a:spcBef>
              <a:spcAft>
                <a:spcPts val="600"/>
              </a:spcAft>
            </a:pPr>
            <a:r>
              <a:rPr lang="en-GB" sz="1200" dirty="0" err="1"/>
              <a:t>Bordesholmer</a:t>
            </a:r>
            <a:r>
              <a:rPr lang="en-GB" sz="1200" dirty="0"/>
              <a:t> Sparkasse AG:</a:t>
            </a:r>
          </a:p>
          <a:p>
            <a:pPr lvl="2">
              <a:lnSpc>
                <a:spcPct val="95000"/>
              </a:lnSpc>
              <a:spcBef>
                <a:spcPts val="600"/>
              </a:spcBef>
              <a:spcAft>
                <a:spcPts val="600"/>
              </a:spcAft>
            </a:pPr>
            <a:r>
              <a:rPr lang="en-GB" sz="1200" dirty="0"/>
              <a:t>A silent participation of 281.470,65 EUR </a:t>
            </a:r>
          </a:p>
          <a:p>
            <a:pPr lvl="1">
              <a:lnSpc>
                <a:spcPct val="95000"/>
              </a:lnSpc>
              <a:spcBef>
                <a:spcPts val="600"/>
              </a:spcBef>
              <a:spcAft>
                <a:spcPts val="600"/>
              </a:spcAft>
            </a:pPr>
            <a:r>
              <a:rPr lang="en-GB" sz="1200" dirty="0"/>
              <a:t>The EBA Opinion might be relevant for one institution with a legacy  Tier 2 instrument; this institution will be assessed further in case it is subject to an MREL above its own funds requirements;</a:t>
            </a:r>
          </a:p>
          <a:p>
            <a:pPr lvl="1">
              <a:lnSpc>
                <a:spcPct val="95000"/>
              </a:lnSpc>
              <a:spcBef>
                <a:spcPts val="600"/>
              </a:spcBef>
              <a:spcAft>
                <a:spcPts val="600"/>
              </a:spcAft>
            </a:pPr>
            <a:r>
              <a:rPr lang="en-GB" sz="1200" dirty="0"/>
              <a:t>Since the Opinion was considered as non relevant, no confirmation on whether the Opinion has been implemented in a consistent manner by the institutions was given.</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14</a:t>
            </a:fld>
            <a:endParaRPr lang="en-US"/>
          </a:p>
        </p:txBody>
      </p:sp>
    </p:spTree>
    <p:extLst>
      <p:ext uri="{BB962C8B-B14F-4D97-AF65-F5344CB8AC3E}">
        <p14:creationId xmlns:p14="http://schemas.microsoft.com/office/powerpoint/2010/main" val="194339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Input from competent authorities - </a:t>
            </a:r>
            <a:r>
              <a:rPr lang="en-GB" i="1" dirty="0">
                <a:solidFill>
                  <a:schemeClr val="bg2"/>
                </a:solidFill>
              </a:rPr>
              <a:t>France (FR)</a:t>
            </a:r>
            <a:endParaRPr lang="en-US" dirty="0"/>
          </a:p>
        </p:txBody>
      </p:sp>
      <p:sp>
        <p:nvSpPr>
          <p:cNvPr id="3" name="Content Placeholder 2"/>
          <p:cNvSpPr>
            <a:spLocks noGrp="1"/>
          </p:cNvSpPr>
          <p:nvPr>
            <p:ph idx="1"/>
          </p:nvPr>
        </p:nvSpPr>
        <p:spPr>
          <a:xfrm>
            <a:off x="457200" y="1063827"/>
            <a:ext cx="7067550" cy="3425877"/>
          </a:xfrm>
        </p:spPr>
        <p:txBody>
          <a:bodyPr>
            <a:noAutofit/>
          </a:bodyPr>
          <a:lstStyle/>
          <a:p>
            <a:pPr lvl="1">
              <a:lnSpc>
                <a:spcPct val="95000"/>
              </a:lnSpc>
              <a:spcBef>
                <a:spcPts val="600"/>
              </a:spcBef>
              <a:spcAft>
                <a:spcPts val="600"/>
              </a:spcAft>
            </a:pPr>
            <a:r>
              <a:rPr lang="en-GB" sz="1600" dirty="0"/>
              <a:t>ACPR confirmed that for the two LSIs that chose the “last resort” option, the other two options were not possible (Total amount: approximately 4 million);</a:t>
            </a:r>
          </a:p>
          <a:p>
            <a:pPr lvl="1">
              <a:lnSpc>
                <a:spcPct val="95000"/>
              </a:lnSpc>
              <a:spcBef>
                <a:spcPts val="600"/>
              </a:spcBef>
              <a:spcAft>
                <a:spcPts val="600"/>
              </a:spcAft>
            </a:pPr>
            <a:r>
              <a:rPr lang="en-GB" sz="1600" dirty="0"/>
              <a:t>ACPR confirmed that the Opinion has been implemented in a homogenous and consistent manner by the institutions on the basis of instruments having similar characteristics; </a:t>
            </a:r>
          </a:p>
          <a:p>
            <a:pPr lvl="1">
              <a:lnSpc>
                <a:spcPct val="95000"/>
              </a:lnSpc>
              <a:spcBef>
                <a:spcPts val="600"/>
              </a:spcBef>
              <a:spcAft>
                <a:spcPts val="600"/>
              </a:spcAft>
            </a:pPr>
            <a:r>
              <a:rPr lang="en-GB" sz="1600" dirty="0"/>
              <a:t>On-going investigations on the case of one institution that requested the inclusion of a grandfathered AT1 instrument into the Tier 2 layer, in order to determine whether the instrument fully complies with the requirements for the reclassification in a lower category of prudential own funds (Total amount: 21 million).</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15</a:t>
            </a:fld>
            <a:endParaRPr lang="en-US"/>
          </a:p>
        </p:txBody>
      </p:sp>
    </p:spTree>
    <p:extLst>
      <p:ext uri="{BB962C8B-B14F-4D97-AF65-F5344CB8AC3E}">
        <p14:creationId xmlns:p14="http://schemas.microsoft.com/office/powerpoint/2010/main" val="86104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Input from competent authorities - </a:t>
            </a:r>
            <a:r>
              <a:rPr lang="en-GB" i="1" dirty="0">
                <a:solidFill>
                  <a:schemeClr val="bg2"/>
                </a:solidFill>
              </a:rPr>
              <a:t>Italy (IT)</a:t>
            </a:r>
            <a:endParaRPr lang="en-US" dirty="0"/>
          </a:p>
        </p:txBody>
      </p:sp>
      <p:sp>
        <p:nvSpPr>
          <p:cNvPr id="3" name="Content Placeholder 2"/>
          <p:cNvSpPr>
            <a:spLocks noGrp="1"/>
          </p:cNvSpPr>
          <p:nvPr>
            <p:ph idx="1"/>
          </p:nvPr>
        </p:nvSpPr>
        <p:spPr>
          <a:xfrm>
            <a:off x="457200" y="1063827"/>
            <a:ext cx="7067550" cy="3425877"/>
          </a:xfrm>
        </p:spPr>
        <p:txBody>
          <a:bodyPr>
            <a:noAutofit/>
          </a:bodyPr>
          <a:lstStyle/>
          <a:p>
            <a:pPr lvl="1">
              <a:lnSpc>
                <a:spcPct val="95000"/>
              </a:lnSpc>
              <a:spcBef>
                <a:spcPts val="600"/>
              </a:spcBef>
              <a:spcAft>
                <a:spcPts val="600"/>
              </a:spcAft>
            </a:pPr>
            <a:r>
              <a:rPr lang="en-GB" sz="1600" dirty="0" err="1"/>
              <a:t>BdI</a:t>
            </a:r>
            <a:r>
              <a:rPr lang="en-GB" sz="1600" dirty="0"/>
              <a:t> confirmed that there are no IT LSIs instruments with legacy instruments in their balance sheet.</a:t>
            </a:r>
          </a:p>
          <a:p>
            <a:pPr lvl="1">
              <a:lnSpc>
                <a:spcPct val="95000"/>
              </a:lnSpc>
              <a:spcBef>
                <a:spcPts val="600"/>
              </a:spcBef>
              <a:spcAft>
                <a:spcPts val="600"/>
              </a:spcAft>
            </a:pPr>
            <a:r>
              <a:rPr lang="en-GB" sz="1600" dirty="0"/>
              <a:t>Thus, the remaining questions were not applicable.</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16</a:t>
            </a:fld>
            <a:endParaRPr lang="en-US"/>
          </a:p>
        </p:txBody>
      </p:sp>
    </p:spTree>
    <p:extLst>
      <p:ext uri="{BB962C8B-B14F-4D97-AF65-F5344CB8AC3E}">
        <p14:creationId xmlns:p14="http://schemas.microsoft.com/office/powerpoint/2010/main" val="275412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Input from competent authorities - </a:t>
            </a:r>
            <a:r>
              <a:rPr lang="en-GB" i="1" dirty="0">
                <a:solidFill>
                  <a:schemeClr val="bg2"/>
                </a:solidFill>
              </a:rPr>
              <a:t>Netherlands (NL) </a:t>
            </a:r>
            <a:endParaRPr lang="en-US" dirty="0"/>
          </a:p>
        </p:txBody>
      </p:sp>
      <p:sp>
        <p:nvSpPr>
          <p:cNvPr id="3" name="Content Placeholder 2"/>
          <p:cNvSpPr>
            <a:spLocks noGrp="1"/>
          </p:cNvSpPr>
          <p:nvPr>
            <p:ph idx="1"/>
          </p:nvPr>
        </p:nvSpPr>
        <p:spPr>
          <a:xfrm>
            <a:off x="457200" y="1063827"/>
            <a:ext cx="7067550" cy="3425877"/>
          </a:xfrm>
        </p:spPr>
        <p:txBody>
          <a:bodyPr>
            <a:noAutofit/>
          </a:bodyPr>
          <a:lstStyle/>
          <a:p>
            <a:pPr marL="342900" lvl="0" indent="-342900" algn="just">
              <a:lnSpc>
                <a:spcPct val="107000"/>
              </a:lnSpc>
              <a:buClr>
                <a:srgbClr val="44546A"/>
              </a:buClr>
              <a:buFont typeface="Wingdings" panose="05000000000000000000" pitchFamily="2" charset="2"/>
              <a:buChar char=""/>
            </a:pPr>
            <a:r>
              <a:rPr lang="en-GB" sz="1200"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Two LSIs, i.e. </a:t>
            </a:r>
            <a:r>
              <a:rPr lang="en-GB" sz="1200" b="1" dirty="0" err="1">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Natwest</a:t>
            </a:r>
            <a:r>
              <a:rPr lang="en-GB" sz="1200" b="1"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 Markets </a:t>
            </a:r>
            <a:r>
              <a:rPr lang="en-GB" sz="1200"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and </a:t>
            </a:r>
            <a:r>
              <a:rPr lang="en-GB" sz="1200" b="1"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NIBC Bank N.V.</a:t>
            </a:r>
            <a:r>
              <a:rPr lang="en-GB" sz="1200"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 with five legacy instruments in total for a total amount of 685.79 million;</a:t>
            </a:r>
          </a:p>
          <a:p>
            <a:pPr marL="342900" lvl="0" indent="-342900" algn="just">
              <a:lnSpc>
                <a:spcPct val="107000"/>
              </a:lnSpc>
              <a:buClr>
                <a:srgbClr val="44546A"/>
              </a:buClr>
              <a:buFont typeface="Wingdings" panose="05000000000000000000" pitchFamily="2" charset="2"/>
              <a:buChar char=""/>
            </a:pPr>
            <a:r>
              <a:rPr lang="en-GB" sz="1200"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None of them is currently recognised as regulatory capital;</a:t>
            </a:r>
          </a:p>
          <a:p>
            <a:pPr marL="342900" lvl="0" indent="-342900" algn="just">
              <a:lnSpc>
                <a:spcPct val="107000"/>
              </a:lnSpc>
              <a:buClr>
                <a:srgbClr val="44546A"/>
              </a:buClr>
              <a:buFont typeface="Wingdings" panose="05000000000000000000" pitchFamily="2" charset="2"/>
              <a:buChar char=""/>
            </a:pPr>
            <a:r>
              <a:rPr lang="en-GB" sz="1200"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Instruments with clauses that might create infection risk due to the eligibility criterion of subordination;</a:t>
            </a:r>
          </a:p>
          <a:p>
            <a:pPr marL="342900" lvl="0" indent="-342900" algn="just">
              <a:lnSpc>
                <a:spcPct val="107000"/>
              </a:lnSpc>
              <a:buClr>
                <a:srgbClr val="44546A"/>
              </a:buClr>
              <a:buFont typeface="Wingdings" panose="05000000000000000000" pitchFamily="2" charset="2"/>
              <a:buChar char=""/>
            </a:pPr>
            <a:r>
              <a:rPr lang="en-GB" sz="1200"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However, all these cases are considered as addressed </a:t>
            </a:r>
            <a:r>
              <a:rPr lang="en-GB" sz="1200" b="1"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due to the transposition of Article 48(7) BRRD into national law provisions</a:t>
            </a:r>
            <a:r>
              <a:rPr lang="en-GB" sz="1200"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  </a:t>
            </a:r>
          </a:p>
          <a:p>
            <a:pPr marL="534988" lvl="1" indent="-174625">
              <a:lnSpc>
                <a:spcPct val="115000"/>
              </a:lnSpc>
              <a:spcBef>
                <a:spcPts val="600"/>
              </a:spcBef>
              <a:spcAft>
                <a:spcPts val="600"/>
              </a:spcAft>
            </a:pPr>
            <a:r>
              <a:rPr lang="en-GB" sz="1050" dirty="0"/>
              <a:t>The recent transposition of the BRRD2 into Dutch legislation has eliminated the infection risk (i.e. the amendment of Article 212rf of the Insolvency Act (</a:t>
            </a:r>
            <a:r>
              <a:rPr lang="en-GB" sz="1050" i="1" dirty="0" err="1"/>
              <a:t>Faillissementswet</a:t>
            </a:r>
            <a:r>
              <a:rPr lang="en-GB" sz="1050" dirty="0"/>
              <a:t>) implementing Article 48(7) BRRD2, which provides for a mandatory amendment of the creditor hierarchy in insolvency for capital instruments that do no longer qualify as regulatory capital)</a:t>
            </a:r>
          </a:p>
          <a:p>
            <a:pPr marL="342900" lvl="0" indent="-342900" algn="just">
              <a:lnSpc>
                <a:spcPct val="107000"/>
              </a:lnSpc>
              <a:buClr>
                <a:srgbClr val="44546A"/>
              </a:buClr>
              <a:buFont typeface="Wingdings" panose="05000000000000000000" pitchFamily="2" charset="2"/>
              <a:buChar char=""/>
            </a:pPr>
            <a:r>
              <a:rPr lang="en-GB" sz="1200" dirty="0">
                <a:effectLst/>
                <a:uFill>
                  <a:solidFill>
                    <a:srgbClr val="FFFFFF"/>
                  </a:solidFill>
                </a:uFill>
                <a:latin typeface="Calibri" panose="020F0502020204030204" pitchFamily="34" charset="0"/>
                <a:ea typeface="Calibri" panose="020F0502020204030204" pitchFamily="34" charset="0"/>
                <a:cs typeface="Times New Roman" panose="02020603050405020304" pitchFamily="18" charset="0"/>
              </a:rPr>
              <a:t>Possible in the future for an institution to seek to classify a legacy instrument (currently kept outside of regulatory capital) as MREL eligible instrument. The details will be assessed if this is requested in practice, mindful that the instrument needs to comply with CRR, RTS and all guidance issued by EBA.</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17</a:t>
            </a:fld>
            <a:endParaRPr lang="en-US"/>
          </a:p>
        </p:txBody>
      </p:sp>
      <p:sp>
        <p:nvSpPr>
          <p:cNvPr id="7" name="Speech Bubble: Rectangle with Corners Rounded 6">
            <a:extLst>
              <a:ext uri="{FF2B5EF4-FFF2-40B4-BE49-F238E27FC236}">
                <a16:creationId xmlns:a16="http://schemas.microsoft.com/office/drawing/2014/main" id="{1D1E9846-D01B-4BBF-81B7-0D38EB2A75BE}"/>
              </a:ext>
            </a:extLst>
          </p:cNvPr>
          <p:cNvSpPr/>
          <p:nvPr/>
        </p:nvSpPr>
        <p:spPr>
          <a:xfrm>
            <a:off x="7579766" y="2989414"/>
            <a:ext cx="1207294" cy="689450"/>
          </a:xfrm>
          <a:prstGeom prst="wedgeRoundRectCallout">
            <a:avLst>
              <a:gd name="adj1" fmla="val -85330"/>
              <a:gd name="adj2" fmla="val 6116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t>Relevant in that respect will be the guidance provided in Q&amp;A 2018_4417</a:t>
            </a:r>
          </a:p>
        </p:txBody>
      </p:sp>
    </p:spTree>
    <p:extLst>
      <p:ext uri="{BB962C8B-B14F-4D97-AF65-F5344CB8AC3E}">
        <p14:creationId xmlns:p14="http://schemas.microsoft.com/office/powerpoint/2010/main" val="1657422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122"/>
            <a:ext cx="6794390" cy="416303"/>
          </a:xfrm>
        </p:spPr>
        <p:txBody>
          <a:bodyPr>
            <a:noAutofit/>
          </a:bodyPr>
          <a:lstStyle/>
          <a:p>
            <a:r>
              <a:rPr lang="en-GB" dirty="0"/>
              <a:t>2. Input from competent authorities - </a:t>
            </a:r>
            <a:r>
              <a:rPr lang="en-GB" i="1" dirty="0">
                <a:solidFill>
                  <a:schemeClr val="bg2"/>
                </a:solidFill>
              </a:rPr>
              <a:t>Poland (PL)</a:t>
            </a:r>
            <a:r>
              <a:rPr lang="en-GB" i="1" dirty="0"/>
              <a:t> </a:t>
            </a:r>
            <a:endParaRPr lang="en-US" dirty="0"/>
          </a:p>
        </p:txBody>
      </p:sp>
      <p:sp>
        <p:nvSpPr>
          <p:cNvPr id="3" name="Content Placeholder 2"/>
          <p:cNvSpPr>
            <a:spLocks noGrp="1"/>
          </p:cNvSpPr>
          <p:nvPr>
            <p:ph idx="1"/>
          </p:nvPr>
        </p:nvSpPr>
        <p:spPr>
          <a:xfrm>
            <a:off x="457201" y="1063827"/>
            <a:ext cx="7067550" cy="3425877"/>
          </a:xfrm>
        </p:spPr>
        <p:txBody>
          <a:bodyPr>
            <a:noAutofit/>
          </a:bodyPr>
          <a:lstStyle/>
          <a:p>
            <a:pPr lvl="1">
              <a:lnSpc>
                <a:spcPct val="95000"/>
              </a:lnSpc>
              <a:spcBef>
                <a:spcPts val="600"/>
              </a:spcBef>
              <a:spcAft>
                <a:spcPts val="600"/>
              </a:spcAft>
            </a:pPr>
            <a:r>
              <a:rPr lang="en-GB" sz="1050" dirty="0"/>
              <a:t>With regard to CET1 legacy instruments i.e. “membership capital”:</a:t>
            </a:r>
          </a:p>
          <a:p>
            <a:pPr marL="534988" lvl="1" indent="-174625">
              <a:lnSpc>
                <a:spcPct val="115000"/>
              </a:lnSpc>
              <a:spcBef>
                <a:spcPts val="600"/>
              </a:spcBef>
              <a:spcAft>
                <a:spcPts val="600"/>
              </a:spcAft>
            </a:pPr>
            <a:r>
              <a:rPr lang="en-GB" sz="1050" dirty="0"/>
              <a:t>Currently 14 cooperative banks have not changed their </a:t>
            </a:r>
            <a:r>
              <a:rPr lang="en-GB" sz="1050" dirty="0" err="1"/>
              <a:t>AoA</a:t>
            </a:r>
            <a:r>
              <a:rPr lang="en-GB" sz="1050" dirty="0"/>
              <a:t> to make their CET1 instruments CRR compliant, but they are in various stages of the process;</a:t>
            </a:r>
          </a:p>
          <a:p>
            <a:pPr lvl="1">
              <a:lnSpc>
                <a:spcPct val="95000"/>
              </a:lnSpc>
              <a:spcBef>
                <a:spcPts val="600"/>
              </a:spcBef>
              <a:spcAft>
                <a:spcPts val="600"/>
              </a:spcAft>
            </a:pPr>
            <a:r>
              <a:rPr lang="en-GB" sz="1050" dirty="0"/>
              <a:t>With regard to AT1 legacy instruments. Ten institutions had grandfathered AT1 instruments. Since the beginning of 2022:</a:t>
            </a:r>
          </a:p>
          <a:p>
            <a:pPr lvl="2">
              <a:lnSpc>
                <a:spcPct val="95000"/>
              </a:lnSpc>
              <a:spcBef>
                <a:spcPts val="600"/>
              </a:spcBef>
              <a:spcAft>
                <a:spcPts val="600"/>
              </a:spcAft>
            </a:pPr>
            <a:r>
              <a:rPr lang="en-GB" sz="1050" dirty="0"/>
              <a:t>One of them has excluded it from its regulatory capital; </a:t>
            </a:r>
          </a:p>
          <a:p>
            <a:pPr lvl="2">
              <a:lnSpc>
                <a:spcPct val="95000"/>
              </a:lnSpc>
              <a:spcBef>
                <a:spcPts val="600"/>
              </a:spcBef>
              <a:spcAft>
                <a:spcPts val="600"/>
              </a:spcAft>
            </a:pPr>
            <a:r>
              <a:rPr lang="en-GB" sz="1050" dirty="0"/>
              <a:t>7 banks have reclassified those instruments as Tier 2 capital; </a:t>
            </a:r>
          </a:p>
          <a:p>
            <a:pPr lvl="2">
              <a:lnSpc>
                <a:spcPct val="95000"/>
              </a:lnSpc>
              <a:spcBef>
                <a:spcPts val="600"/>
              </a:spcBef>
              <a:spcAft>
                <a:spcPts val="600"/>
              </a:spcAft>
            </a:pPr>
            <a:r>
              <a:rPr lang="en-GB" sz="1050" dirty="0"/>
              <a:t>2 banks have recognized them partially as Tier 2 capital and partially as MREL;  </a:t>
            </a:r>
          </a:p>
          <a:p>
            <a:pPr lvl="2">
              <a:lnSpc>
                <a:spcPct val="95000"/>
              </a:lnSpc>
              <a:spcBef>
                <a:spcPts val="600"/>
              </a:spcBef>
              <a:spcAft>
                <a:spcPts val="600"/>
              </a:spcAft>
            </a:pPr>
            <a:r>
              <a:rPr lang="en-GB" sz="1050" dirty="0"/>
              <a:t>Only two series of notes issued by one bank have their maturity dates in 2030, all the rest have their maturity dates between 2024 and 2025. </a:t>
            </a:r>
          </a:p>
          <a:p>
            <a:pPr lvl="1">
              <a:lnSpc>
                <a:spcPct val="95000"/>
              </a:lnSpc>
              <a:spcBef>
                <a:spcPts val="600"/>
              </a:spcBef>
              <a:spcAft>
                <a:spcPts val="600"/>
              </a:spcAft>
            </a:pPr>
            <a:r>
              <a:rPr lang="en-GB" sz="1050" dirty="0"/>
              <a:t>No information on the amounts and number of instruments (only assessment that they are no material);</a:t>
            </a:r>
          </a:p>
          <a:p>
            <a:pPr lvl="1">
              <a:lnSpc>
                <a:spcPct val="95000"/>
              </a:lnSpc>
              <a:spcBef>
                <a:spcPts val="600"/>
              </a:spcBef>
              <a:spcAft>
                <a:spcPts val="600"/>
              </a:spcAft>
            </a:pPr>
            <a:r>
              <a:rPr lang="en-GB" sz="1050" dirty="0"/>
              <a:t>Any assessment on whether the legacy instruments might pose infection risk?</a:t>
            </a:r>
          </a:p>
          <a:p>
            <a:pPr lvl="1">
              <a:lnSpc>
                <a:spcPct val="95000"/>
              </a:lnSpc>
              <a:spcBef>
                <a:spcPts val="600"/>
              </a:spcBef>
              <a:spcAft>
                <a:spcPts val="600"/>
              </a:spcAft>
            </a:pPr>
            <a:r>
              <a:rPr lang="en-GB" sz="1050" dirty="0"/>
              <a:t>Assessment of instruments’ compliance with the CRR, RTS and EBA guidance has not been performed yet;</a:t>
            </a:r>
          </a:p>
          <a:p>
            <a:pPr lvl="1">
              <a:lnSpc>
                <a:spcPct val="95000"/>
              </a:lnSpc>
              <a:spcBef>
                <a:spcPts val="600"/>
              </a:spcBef>
              <a:spcAft>
                <a:spcPts val="600"/>
              </a:spcAft>
            </a:pPr>
            <a:r>
              <a:rPr lang="en-GB" sz="1050" dirty="0"/>
              <a:t>No confirmation from Polish FSA on whether the Opinion has been implemented in a consistent manner by the institutions, especially for instruments with similar characteristics.</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18</a:t>
            </a:fld>
            <a:endParaRPr lang="en-US"/>
          </a:p>
        </p:txBody>
      </p:sp>
    </p:spTree>
    <p:extLst>
      <p:ext uri="{BB962C8B-B14F-4D97-AF65-F5344CB8AC3E}">
        <p14:creationId xmlns:p14="http://schemas.microsoft.com/office/powerpoint/2010/main" val="33447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122"/>
            <a:ext cx="6794390" cy="416303"/>
          </a:xfrm>
        </p:spPr>
        <p:txBody>
          <a:bodyPr>
            <a:noAutofit/>
          </a:bodyPr>
          <a:lstStyle/>
          <a:p>
            <a:r>
              <a:rPr lang="en-GB" dirty="0"/>
              <a:t>2. Input from competent authorities - </a:t>
            </a:r>
            <a:r>
              <a:rPr lang="en-GB" i="1" dirty="0">
                <a:solidFill>
                  <a:schemeClr val="bg2"/>
                </a:solidFill>
              </a:rPr>
              <a:t>Portugal (PT)</a:t>
            </a:r>
            <a:r>
              <a:rPr lang="en-GB" i="1" dirty="0"/>
              <a:t> </a:t>
            </a:r>
            <a:endParaRPr lang="en-US" dirty="0"/>
          </a:p>
        </p:txBody>
      </p:sp>
      <p:sp>
        <p:nvSpPr>
          <p:cNvPr id="3" name="Content Placeholder 2"/>
          <p:cNvSpPr>
            <a:spLocks noGrp="1"/>
          </p:cNvSpPr>
          <p:nvPr>
            <p:ph idx="1"/>
          </p:nvPr>
        </p:nvSpPr>
        <p:spPr>
          <a:xfrm>
            <a:off x="457201" y="1063827"/>
            <a:ext cx="7067550" cy="3425877"/>
          </a:xfrm>
        </p:spPr>
        <p:txBody>
          <a:bodyPr>
            <a:noAutofit/>
          </a:bodyPr>
          <a:lstStyle/>
          <a:p>
            <a:pPr lvl="1">
              <a:lnSpc>
                <a:spcPct val="95000"/>
              </a:lnSpc>
              <a:spcBef>
                <a:spcPts val="600"/>
              </a:spcBef>
              <a:spcAft>
                <a:spcPts val="600"/>
              </a:spcAft>
            </a:pPr>
            <a:r>
              <a:rPr lang="en-GB" sz="1600" dirty="0"/>
              <a:t>Two LSIs under the scope of the Opinion i.e. </a:t>
            </a:r>
            <a:r>
              <a:rPr lang="en-GB" sz="1600" dirty="0" err="1"/>
              <a:t>Crédito</a:t>
            </a:r>
            <a:r>
              <a:rPr lang="en-GB" sz="1600" dirty="0"/>
              <a:t> </a:t>
            </a:r>
            <a:r>
              <a:rPr lang="en-GB" sz="1600" dirty="0" err="1"/>
              <a:t>Agrícola</a:t>
            </a:r>
            <a:r>
              <a:rPr lang="en-GB" sz="1600" dirty="0"/>
              <a:t> </a:t>
            </a:r>
            <a:r>
              <a:rPr lang="en-GB" sz="1600" dirty="0" err="1"/>
              <a:t>Mútuo</a:t>
            </a:r>
            <a:r>
              <a:rPr lang="en-GB" sz="1600" dirty="0"/>
              <a:t> (“</a:t>
            </a:r>
            <a:r>
              <a:rPr lang="en-GB" sz="1600" b="1" dirty="0"/>
              <a:t>SICAM</a:t>
            </a:r>
            <a:r>
              <a:rPr lang="en-GB" sz="1600" dirty="0"/>
              <a:t>”) and Caixa de </a:t>
            </a:r>
            <a:r>
              <a:rPr lang="en-GB" sz="1600" dirty="0" err="1"/>
              <a:t>Crédito</a:t>
            </a:r>
            <a:r>
              <a:rPr lang="en-GB" sz="1600" dirty="0"/>
              <a:t> </a:t>
            </a:r>
            <a:r>
              <a:rPr lang="en-GB" sz="1600" dirty="0" err="1"/>
              <a:t>Agrícola</a:t>
            </a:r>
            <a:r>
              <a:rPr lang="en-GB" sz="1600" dirty="0"/>
              <a:t> </a:t>
            </a:r>
            <a:r>
              <a:rPr lang="en-GB" sz="1600" dirty="0" err="1"/>
              <a:t>Mútuo</a:t>
            </a:r>
            <a:r>
              <a:rPr lang="en-GB" sz="1600" dirty="0"/>
              <a:t> de Leiria, CRL (“</a:t>
            </a:r>
            <a:r>
              <a:rPr lang="en-GB" sz="1600" b="1" dirty="0"/>
              <a:t>CCAM Leiria</a:t>
            </a:r>
            <a:r>
              <a:rPr lang="en-GB" sz="1600" dirty="0"/>
              <a:t>”) for a total amount of 3.15 million not yet resolved;</a:t>
            </a:r>
          </a:p>
          <a:p>
            <a:pPr lvl="1">
              <a:lnSpc>
                <a:spcPct val="95000"/>
              </a:lnSpc>
              <a:spcBef>
                <a:spcPts val="600"/>
              </a:spcBef>
              <a:spcAft>
                <a:spcPts val="600"/>
              </a:spcAft>
            </a:pPr>
            <a:r>
              <a:rPr lang="en-GB" sz="1600" dirty="0"/>
              <a:t>SICAM managed to redeem 40% of the legacy instrument and the remaining part will be redeemed in H1 2022;</a:t>
            </a:r>
          </a:p>
          <a:p>
            <a:pPr lvl="1">
              <a:lnSpc>
                <a:spcPct val="95000"/>
              </a:lnSpc>
              <a:spcBef>
                <a:spcPts val="600"/>
              </a:spcBef>
              <a:spcAft>
                <a:spcPts val="600"/>
              </a:spcAft>
            </a:pPr>
            <a:r>
              <a:rPr lang="en-GB" sz="1600" dirty="0"/>
              <a:t>CCAM Leiria originally opted for the last resort option, but the supervisory dialogue on the basis of the EBA Opinion managed to push the institution into redemption by Nov 2022 (with a three stages plan of redemption);</a:t>
            </a:r>
          </a:p>
          <a:p>
            <a:pPr lvl="1">
              <a:lnSpc>
                <a:spcPct val="95000"/>
              </a:lnSpc>
              <a:spcBef>
                <a:spcPts val="600"/>
              </a:spcBef>
              <a:spcAft>
                <a:spcPts val="600"/>
              </a:spcAft>
            </a:pPr>
            <a:r>
              <a:rPr lang="en-GB" sz="1600" dirty="0"/>
              <a:t>Bank of Portugal confirms that the Opinion has been implemented in a consistent manner by Portuguese institutions.</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19</a:t>
            </a:fld>
            <a:endParaRPr lang="en-US"/>
          </a:p>
        </p:txBody>
      </p:sp>
    </p:spTree>
    <p:extLst>
      <p:ext uri="{BB962C8B-B14F-4D97-AF65-F5344CB8AC3E}">
        <p14:creationId xmlns:p14="http://schemas.microsoft.com/office/powerpoint/2010/main" val="400008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Contents of this presentation</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2</a:t>
            </a:fld>
            <a:endParaRPr lang="en-US"/>
          </a:p>
        </p:txBody>
      </p:sp>
      <p:graphicFrame>
        <p:nvGraphicFramePr>
          <p:cNvPr id="10" name="Content Placeholder 6">
            <a:extLst>
              <a:ext uri="{FF2B5EF4-FFF2-40B4-BE49-F238E27FC236}">
                <a16:creationId xmlns:a16="http://schemas.microsoft.com/office/drawing/2014/main" id="{5467FA05-D125-465F-81C3-6E044D964CFB}"/>
              </a:ext>
            </a:extLst>
          </p:cNvPr>
          <p:cNvGraphicFramePr>
            <a:graphicFrameLocks/>
          </p:cNvGraphicFramePr>
          <p:nvPr>
            <p:extLst>
              <p:ext uri="{D42A27DB-BD31-4B8C-83A1-F6EECF244321}">
                <p14:modId xmlns:p14="http://schemas.microsoft.com/office/powerpoint/2010/main" val="1240376574"/>
              </p:ext>
            </p:extLst>
          </p:nvPr>
        </p:nvGraphicFramePr>
        <p:xfrm>
          <a:off x="457200" y="1063625"/>
          <a:ext cx="7062788" cy="361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185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97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1. EBA monitoring in 2021 </a:t>
            </a:r>
            <a:r>
              <a:rPr lang="en-GB" i="1" dirty="0"/>
              <a:t> - Surveys </a:t>
            </a:r>
            <a:endParaRPr lang="en-US" dirty="0"/>
          </a:p>
        </p:txBody>
      </p:sp>
      <p:sp>
        <p:nvSpPr>
          <p:cNvPr id="3" name="Content Placeholder 2"/>
          <p:cNvSpPr>
            <a:spLocks noGrp="1"/>
          </p:cNvSpPr>
          <p:nvPr>
            <p:ph idx="1"/>
          </p:nvPr>
        </p:nvSpPr>
        <p:spPr/>
        <p:txBody>
          <a:bodyPr>
            <a:normAutofit fontScale="92500" lnSpcReduction="10000"/>
          </a:bodyPr>
          <a:lstStyle/>
          <a:p>
            <a:pPr lvl="1"/>
            <a:r>
              <a:rPr lang="en-GB" dirty="0"/>
              <a:t>Two calls for collecting input on the implementation of the EBA Opinion (NB: preliminary reflections already collected in Dec 2020 i.e. opinion relevant/not):</a:t>
            </a:r>
          </a:p>
          <a:p>
            <a:pPr marL="534988" lvl="1" indent="-174625"/>
            <a:r>
              <a:rPr lang="en-GB" dirty="0"/>
              <a:t>April 2021 and Aug 2021;</a:t>
            </a:r>
          </a:p>
          <a:p>
            <a:pPr marL="534988" lvl="1" indent="-174625"/>
            <a:r>
              <a:rPr lang="en-GB" dirty="0"/>
              <a:t>Opinion is/isn’t relevant; instruments posing infection risk; outstanding amounts; clauses creating infection risk; actions envisaged and planned timing; </a:t>
            </a:r>
          </a:p>
          <a:p>
            <a:pPr marL="534988" lvl="1" indent="-174625"/>
            <a:r>
              <a:rPr lang="en-GB" dirty="0"/>
              <a:t>Legacy instruments posing infection risk, which is expected to be addressed through the transposition of Article 48(7) BRRD, were under the scope of the monitoring exercise and should have been reported accordingly;</a:t>
            </a:r>
          </a:p>
          <a:p>
            <a:pPr lvl="1"/>
            <a:r>
              <a:rPr lang="en-GB" b="1" dirty="0"/>
              <a:t>Data collected in Aug 2021 showed already significant efforts for addressing the infection risk; </a:t>
            </a:r>
          </a:p>
          <a:p>
            <a:pPr lvl="1"/>
            <a:r>
              <a:rPr lang="en-GB" dirty="0"/>
              <a:t>Majority of institutions applied option (</a:t>
            </a:r>
            <a:r>
              <a:rPr lang="en-GB" dirty="0" err="1"/>
              <a:t>i</a:t>
            </a:r>
            <a:r>
              <a:rPr lang="en-GB" dirty="0"/>
              <a:t>) (i.e. to call, redeem, repurchase or buyback the instrument) or option (ii) (i.e. to amend the terms and conditions (T&amp;Cs)); </a:t>
            </a:r>
          </a:p>
          <a:p>
            <a:pPr lvl="1"/>
            <a:r>
              <a:rPr lang="en-GB" dirty="0"/>
              <a:t>But still some uncertainty in particular with instruments where the first two options did not seem possible.</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3</a:t>
            </a:fld>
            <a:endParaRPr lang="en-US"/>
          </a:p>
        </p:txBody>
      </p:sp>
    </p:spTree>
    <p:extLst>
      <p:ext uri="{BB962C8B-B14F-4D97-AF65-F5344CB8AC3E}">
        <p14:creationId xmlns:p14="http://schemas.microsoft.com/office/powerpoint/2010/main" val="262771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1. EBA monitoring in 2021 </a:t>
            </a:r>
            <a:r>
              <a:rPr lang="en-GB" i="1" dirty="0"/>
              <a:t>– Letters to CAs</a:t>
            </a:r>
            <a:endParaRPr lang="en-US" dirty="0"/>
          </a:p>
        </p:txBody>
      </p:sp>
      <p:sp>
        <p:nvSpPr>
          <p:cNvPr id="3" name="Content Placeholder 2"/>
          <p:cNvSpPr>
            <a:spLocks noGrp="1"/>
          </p:cNvSpPr>
          <p:nvPr>
            <p:ph idx="1"/>
          </p:nvPr>
        </p:nvSpPr>
        <p:spPr/>
        <p:txBody>
          <a:bodyPr>
            <a:normAutofit/>
          </a:bodyPr>
          <a:lstStyle/>
          <a:p>
            <a:pPr lvl="1">
              <a:lnSpc>
                <a:spcPct val="95000"/>
              </a:lnSpc>
            </a:pPr>
            <a:r>
              <a:rPr lang="en-GB" dirty="0"/>
              <a:t>In Dec 2021, EBA addressed letters to CAs with institutions under the direct supervisory remit showing outstanding amounts of legacy instruments based on Aug 2021 survey;</a:t>
            </a:r>
          </a:p>
          <a:p>
            <a:pPr marL="534988" lvl="1" indent="-174625">
              <a:lnSpc>
                <a:spcPct val="95000"/>
              </a:lnSpc>
            </a:pPr>
            <a:r>
              <a:rPr lang="en-GB" dirty="0"/>
              <a:t>SSM, AT, DE, DK, FR, IT, NL, PL and PT</a:t>
            </a:r>
          </a:p>
          <a:p>
            <a:pPr marL="1005750" lvl="2" indent="-285750">
              <a:buFont typeface="Wingdings" panose="05000000000000000000" pitchFamily="2" charset="2"/>
              <a:buChar char="Ø"/>
            </a:pPr>
            <a:r>
              <a:rPr lang="en-GB" sz="1600" dirty="0">
                <a:solidFill>
                  <a:schemeClr val="bg2"/>
                </a:solidFill>
              </a:rPr>
              <a:t>Response from DK is pending</a:t>
            </a:r>
          </a:p>
          <a:p>
            <a:pPr lvl="1">
              <a:lnSpc>
                <a:spcPct val="95000"/>
              </a:lnSpc>
            </a:pPr>
            <a:r>
              <a:rPr lang="en-GB" dirty="0"/>
              <a:t>CAs were requested to confirm that:</a:t>
            </a:r>
          </a:p>
          <a:p>
            <a:pPr marL="534988" lvl="1" indent="-174625">
              <a:lnSpc>
                <a:spcPct val="95000"/>
              </a:lnSpc>
            </a:pPr>
            <a:r>
              <a:rPr lang="en-GB" dirty="0"/>
              <a:t>The Opinion has been implemented in a consistent manner;</a:t>
            </a:r>
          </a:p>
          <a:p>
            <a:pPr marL="534988" lvl="1" indent="-174625">
              <a:lnSpc>
                <a:spcPct val="95000"/>
              </a:lnSpc>
            </a:pPr>
            <a:r>
              <a:rPr lang="en-GB" dirty="0"/>
              <a:t>In case legacy instruments are kept in institutions’ balance sheet as non-regulatory capital (i.e. last resort option), the first two options were not possible;</a:t>
            </a:r>
          </a:p>
          <a:p>
            <a:pPr marL="534988" lvl="1" indent="-174625">
              <a:lnSpc>
                <a:spcPct val="95000"/>
              </a:lnSpc>
            </a:pPr>
            <a:r>
              <a:rPr lang="en-GB" dirty="0"/>
              <a:t>In case legacy instruments have moved into a lower category of capital as fully eligible, compliance with CRR, RTS and EBA’s guidance (through EBA monitoring reports and QAs) has been confirmed.</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4</a:t>
            </a:fld>
            <a:endParaRPr lang="en-US"/>
          </a:p>
        </p:txBody>
      </p:sp>
    </p:spTree>
    <p:extLst>
      <p:ext uri="{BB962C8B-B14F-4D97-AF65-F5344CB8AC3E}">
        <p14:creationId xmlns:p14="http://schemas.microsoft.com/office/powerpoint/2010/main" val="317860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2. Overview of the monitoring – </a:t>
            </a:r>
            <a:r>
              <a:rPr lang="en-GB" dirty="0">
                <a:solidFill>
                  <a:schemeClr val="bg2"/>
                </a:solidFill>
              </a:rPr>
              <a:t>SSM and NCAs input*</a:t>
            </a:r>
            <a:endParaRPr lang="en-US" dirty="0"/>
          </a:p>
        </p:txBody>
      </p:sp>
      <p:sp>
        <p:nvSpPr>
          <p:cNvPr id="3" name="Content Placeholder 2"/>
          <p:cNvSpPr>
            <a:spLocks noGrp="1"/>
          </p:cNvSpPr>
          <p:nvPr>
            <p:ph idx="1"/>
          </p:nvPr>
        </p:nvSpPr>
        <p:spPr/>
        <p:txBody>
          <a:bodyPr>
            <a:normAutofit/>
          </a:bodyPr>
          <a:lstStyle/>
          <a:p>
            <a:pPr lvl="1">
              <a:lnSpc>
                <a:spcPct val="95000"/>
              </a:lnSpc>
              <a:spcAft>
                <a:spcPts val="600"/>
              </a:spcAft>
            </a:pPr>
            <a:r>
              <a:rPr lang="en-US" dirty="0"/>
              <a:t>Based on the input provided from the 93 instruments reported to EBA:</a:t>
            </a:r>
          </a:p>
          <a:p>
            <a:pPr lvl="1">
              <a:lnSpc>
                <a:spcPct val="95000"/>
              </a:lnSpc>
              <a:spcAft>
                <a:spcPts val="600"/>
              </a:spcAft>
            </a:pPr>
            <a:r>
              <a:rPr lang="en-US" dirty="0"/>
              <a:t>71 instruments have been already resolved through Option (</a:t>
            </a:r>
            <a:r>
              <a:rPr lang="en-US" dirty="0" err="1"/>
              <a:t>i</a:t>
            </a:r>
            <a:r>
              <a:rPr lang="en-US" dirty="0"/>
              <a:t>), i.e. to call, redeem or buy-back the legacy instrument, for a total amount of </a:t>
            </a:r>
            <a:r>
              <a:rPr lang="en-GB" b="1" dirty="0"/>
              <a:t>3,135 billion </a:t>
            </a:r>
            <a:r>
              <a:rPr lang="en-GB" dirty="0"/>
              <a:t>(SSM, AT, FI); </a:t>
            </a:r>
          </a:p>
          <a:p>
            <a:pPr lvl="1">
              <a:lnSpc>
                <a:spcPct val="95000"/>
              </a:lnSpc>
              <a:spcAft>
                <a:spcPts val="600"/>
              </a:spcAft>
            </a:pPr>
            <a:r>
              <a:rPr lang="en-GB" dirty="0"/>
              <a:t>4 instruments have been already resolved through Option (ii), i.e. to amend the T&amp;Cs, for a total amount of </a:t>
            </a:r>
            <a:r>
              <a:rPr lang="en-GB" b="1" dirty="0"/>
              <a:t>189,61 million </a:t>
            </a:r>
            <a:r>
              <a:rPr lang="en-GB" dirty="0"/>
              <a:t>(AT, ES), and </a:t>
            </a:r>
          </a:p>
          <a:p>
            <a:pPr lvl="1">
              <a:lnSpc>
                <a:spcPct val="95000"/>
              </a:lnSpc>
              <a:spcAft>
                <a:spcPts val="600"/>
              </a:spcAft>
            </a:pPr>
            <a:r>
              <a:rPr lang="en-GB" dirty="0"/>
              <a:t>5 instruments have been addressed through the transposition of Art. 48(7) BRRD for a total amount of </a:t>
            </a:r>
            <a:r>
              <a:rPr lang="en-GB" b="1" dirty="0"/>
              <a:t>685,79 million </a:t>
            </a:r>
            <a:r>
              <a:rPr lang="en-GB" dirty="0"/>
              <a:t>(NL)</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5</a:t>
            </a:fld>
            <a:endParaRPr lang="en-US"/>
          </a:p>
        </p:txBody>
      </p:sp>
      <p:sp>
        <p:nvSpPr>
          <p:cNvPr id="7" name="TextBox 6">
            <a:extLst>
              <a:ext uri="{FF2B5EF4-FFF2-40B4-BE49-F238E27FC236}">
                <a16:creationId xmlns:a16="http://schemas.microsoft.com/office/drawing/2014/main" id="{BB79B11C-185C-4D42-B0E1-E644776C526C}"/>
              </a:ext>
            </a:extLst>
          </p:cNvPr>
          <p:cNvSpPr txBox="1"/>
          <p:nvPr/>
        </p:nvSpPr>
        <p:spPr>
          <a:xfrm>
            <a:off x="693400" y="3946933"/>
            <a:ext cx="6826338" cy="600164"/>
          </a:xfrm>
          <a:prstGeom prst="rect">
            <a:avLst/>
          </a:prstGeom>
          <a:noFill/>
        </p:spPr>
        <p:txBody>
          <a:bodyPr wrap="square" rtlCol="0">
            <a:spAutoFit/>
          </a:bodyPr>
          <a:lstStyle/>
          <a:p>
            <a:pPr algn="just"/>
            <a:r>
              <a:rPr lang="en-GB" sz="1100" dirty="0">
                <a:solidFill>
                  <a:schemeClr val="tx1">
                    <a:lumMod val="65000"/>
                    <a:lumOff val="35000"/>
                  </a:schemeClr>
                </a:solidFill>
                <a:uFill>
                  <a:solidFill>
                    <a:srgbClr val="2F5773"/>
                  </a:solidFill>
                </a:uFill>
                <a:latin typeface="Calibri" panose="020F0502020204030204" pitchFamily="34" charset="0"/>
                <a:cs typeface="Times New Roman" panose="02020603050405020304" pitchFamily="18" charset="0"/>
              </a:rPr>
              <a:t>* The aggregated information presented doesn’t include data on PL institutions since no quantitative information has been provided, and on DE LSIs since the conclusion of the assessment is not final and the information provided not complete.</a:t>
            </a:r>
          </a:p>
        </p:txBody>
      </p:sp>
    </p:spTree>
    <p:extLst>
      <p:ext uri="{BB962C8B-B14F-4D97-AF65-F5344CB8AC3E}">
        <p14:creationId xmlns:p14="http://schemas.microsoft.com/office/powerpoint/2010/main" val="114253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2. Overview of the monitoring – </a:t>
            </a:r>
            <a:r>
              <a:rPr lang="en-GB" dirty="0">
                <a:solidFill>
                  <a:schemeClr val="bg2"/>
                </a:solidFill>
              </a:rPr>
              <a:t>SSM and NCAs input</a:t>
            </a:r>
            <a:endParaRPr lang="en-US" dirty="0"/>
          </a:p>
        </p:txBody>
      </p:sp>
      <p:sp>
        <p:nvSpPr>
          <p:cNvPr id="3" name="Content Placeholder 2"/>
          <p:cNvSpPr>
            <a:spLocks noGrp="1"/>
          </p:cNvSpPr>
          <p:nvPr>
            <p:ph idx="1"/>
          </p:nvPr>
        </p:nvSpPr>
        <p:spPr/>
        <p:txBody>
          <a:bodyPr>
            <a:normAutofit lnSpcReduction="10000"/>
          </a:bodyPr>
          <a:lstStyle/>
          <a:p>
            <a:pPr lvl="1">
              <a:lnSpc>
                <a:spcPct val="95000"/>
              </a:lnSpc>
              <a:spcAft>
                <a:spcPts val="600"/>
              </a:spcAft>
            </a:pPr>
            <a:r>
              <a:rPr lang="en-GB" dirty="0"/>
              <a:t>The use of last resort option has been confirmed in </a:t>
            </a:r>
            <a:r>
              <a:rPr lang="en-GB" b="1" dirty="0"/>
              <a:t>7 cases</a:t>
            </a:r>
            <a:r>
              <a:rPr lang="en-GB" dirty="0"/>
              <a:t>: CMMABN CMO CREDIT MUTUEL ARKEA CMNE (FR), Credit </a:t>
            </a:r>
            <a:r>
              <a:rPr lang="en-GB" dirty="0" err="1"/>
              <a:t>Mutuel</a:t>
            </a:r>
            <a:r>
              <a:rPr lang="en-GB" dirty="0"/>
              <a:t> </a:t>
            </a:r>
            <a:r>
              <a:rPr lang="en-GB" dirty="0" err="1"/>
              <a:t>Arkea</a:t>
            </a:r>
            <a:r>
              <a:rPr lang="en-GB" dirty="0"/>
              <a:t> (FR), Natixis (FR),</a:t>
            </a:r>
            <a:r>
              <a:rPr lang="fr-FR" sz="1800" dirty="0">
                <a:solidFill>
                  <a:srgbClr val="1F497D"/>
                </a:solidFill>
                <a:effectLst/>
                <a:latin typeface="Calibri" panose="020F0502020204030204" pitchFamily="34" charset="0"/>
                <a:ea typeface="Calibri" panose="020F0502020204030204" pitchFamily="34" charset="0"/>
              </a:rPr>
              <a:t> </a:t>
            </a:r>
            <a:r>
              <a:rPr lang="fr-FR" dirty="0"/>
              <a:t>Banque </a:t>
            </a:r>
            <a:r>
              <a:rPr lang="fr-FR" dirty="0" err="1"/>
              <a:t>Delubac</a:t>
            </a:r>
            <a:r>
              <a:rPr lang="fr-FR" dirty="0"/>
              <a:t> (FR), IFSIC (FR),</a:t>
            </a:r>
            <a:r>
              <a:rPr lang="en-GB" dirty="0"/>
              <a:t> </a:t>
            </a:r>
            <a:r>
              <a:rPr lang="en-GB" dirty="0" err="1"/>
              <a:t>Volksbank</a:t>
            </a:r>
            <a:r>
              <a:rPr lang="en-GB" dirty="0"/>
              <a:t> Vorarlberg (AT), </a:t>
            </a:r>
            <a:r>
              <a:rPr lang="en-GB" dirty="0" err="1"/>
              <a:t>Posojilnica</a:t>
            </a:r>
            <a:r>
              <a:rPr lang="en-GB" dirty="0"/>
              <a:t> Bank </a:t>
            </a:r>
            <a:r>
              <a:rPr lang="en-GB" dirty="0" err="1"/>
              <a:t>eGen</a:t>
            </a:r>
            <a:r>
              <a:rPr lang="en-GB" dirty="0"/>
              <a:t> (AT) for a total amount of </a:t>
            </a:r>
            <a:r>
              <a:rPr lang="en-GB" b="1" dirty="0"/>
              <a:t>276,75 million.</a:t>
            </a:r>
          </a:p>
          <a:p>
            <a:pPr lvl="1">
              <a:lnSpc>
                <a:spcPct val="95000"/>
              </a:lnSpc>
              <a:spcAft>
                <a:spcPts val="600"/>
              </a:spcAft>
            </a:pPr>
            <a:r>
              <a:rPr lang="en-GB" dirty="0"/>
              <a:t>Still </a:t>
            </a:r>
            <a:r>
              <a:rPr lang="en-GB" b="1" dirty="0"/>
              <a:t>6 instruments </a:t>
            </a:r>
            <a:r>
              <a:rPr lang="en-GB" dirty="0"/>
              <a:t>have to be addressed for a total amount of </a:t>
            </a:r>
            <a:r>
              <a:rPr lang="en-GB" b="1" dirty="0"/>
              <a:t>281,93 million</a:t>
            </a:r>
            <a:r>
              <a:rPr lang="en-GB" dirty="0"/>
              <a:t>:</a:t>
            </a:r>
          </a:p>
          <a:p>
            <a:pPr marL="534988" lvl="1" indent="-174625">
              <a:lnSpc>
                <a:spcPct val="95000"/>
              </a:lnSpc>
              <a:spcAft>
                <a:spcPts val="600"/>
              </a:spcAft>
            </a:pPr>
            <a:r>
              <a:rPr lang="en-GB" dirty="0"/>
              <a:t>In 3 cases, a call option in planned to be implemented in the course of 2022 for a total amount of </a:t>
            </a:r>
            <a:r>
              <a:rPr lang="en-GB" b="1" dirty="0"/>
              <a:t>153,15 million </a:t>
            </a:r>
            <a:r>
              <a:rPr lang="en-GB" dirty="0"/>
              <a:t>(NL, PT);</a:t>
            </a:r>
          </a:p>
          <a:p>
            <a:pPr marL="534988" lvl="1" indent="-174625">
              <a:lnSpc>
                <a:spcPct val="95000"/>
              </a:lnSpc>
              <a:spcAft>
                <a:spcPts val="600"/>
              </a:spcAft>
            </a:pPr>
            <a:r>
              <a:rPr lang="en-GB" dirty="0"/>
              <a:t>In 1 case (ES), a call option in planned in 2030 (amount of </a:t>
            </a:r>
            <a:r>
              <a:rPr lang="en-GB" b="1" dirty="0"/>
              <a:t>32,78 million</a:t>
            </a:r>
            <a:r>
              <a:rPr lang="en-GB" dirty="0"/>
              <a:t>)</a:t>
            </a:r>
          </a:p>
          <a:p>
            <a:pPr marL="534988" lvl="1" indent="-174625">
              <a:lnSpc>
                <a:spcPct val="95000"/>
              </a:lnSpc>
              <a:spcAft>
                <a:spcPts val="600"/>
              </a:spcAft>
            </a:pPr>
            <a:r>
              <a:rPr lang="en-GB" dirty="0"/>
              <a:t>In 2 cases (DK, FR) the action is still under consideration/investigation (amount of </a:t>
            </a:r>
            <a:r>
              <a:rPr lang="en-GB" b="1" dirty="0"/>
              <a:t>96 million</a:t>
            </a:r>
            <a:r>
              <a:rPr lang="en-GB" dirty="0"/>
              <a:t>)</a:t>
            </a:r>
          </a:p>
          <a:p>
            <a:pPr lvl="1">
              <a:lnSpc>
                <a:spcPct val="95000"/>
              </a:lnSpc>
              <a:spcAft>
                <a:spcPts val="600"/>
              </a:spcAft>
            </a:pPr>
            <a:r>
              <a:rPr lang="en-GB" dirty="0"/>
              <a:t>Final treatment not known in some jurisdictions (PL, DE) or might change in the future in others (NL).</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6</a:t>
            </a:fld>
            <a:endParaRPr lang="en-US"/>
          </a:p>
        </p:txBody>
      </p:sp>
    </p:spTree>
    <p:extLst>
      <p:ext uri="{BB962C8B-B14F-4D97-AF65-F5344CB8AC3E}">
        <p14:creationId xmlns:p14="http://schemas.microsoft.com/office/powerpoint/2010/main" val="218304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2. Overview of the monitoring – </a:t>
            </a:r>
            <a:r>
              <a:rPr lang="en-GB" dirty="0">
                <a:solidFill>
                  <a:schemeClr val="bg2"/>
                </a:solidFill>
              </a:rPr>
              <a:t>SSM and NCAs input</a:t>
            </a:r>
            <a:endParaRPr lang="en-US" dirty="0"/>
          </a:p>
        </p:txBody>
      </p:sp>
      <p:sp>
        <p:nvSpPr>
          <p:cNvPr id="3" name="Content Placeholder 2"/>
          <p:cNvSpPr>
            <a:spLocks noGrp="1"/>
          </p:cNvSpPr>
          <p:nvPr>
            <p:ph idx="1"/>
          </p:nvPr>
        </p:nvSpPr>
        <p:spPr>
          <a:xfrm>
            <a:off x="457200" y="1063827"/>
            <a:ext cx="4955309" cy="3619500"/>
          </a:xfrm>
        </p:spPr>
        <p:txBody>
          <a:bodyPr>
            <a:normAutofit fontScale="92500"/>
          </a:bodyPr>
          <a:lstStyle/>
          <a:p>
            <a:pPr lvl="1">
              <a:spcAft>
                <a:spcPts val="600"/>
              </a:spcAft>
            </a:pPr>
            <a:r>
              <a:rPr lang="en-GB" dirty="0"/>
              <a:t>The total amount of the 93 instruments reported is </a:t>
            </a:r>
            <a:r>
              <a:rPr lang="en-GB" b="1" dirty="0"/>
              <a:t>4.569</a:t>
            </a:r>
            <a:r>
              <a:rPr lang="en-GB" dirty="0"/>
              <a:t> </a:t>
            </a:r>
            <a:r>
              <a:rPr lang="en-GB" b="1" dirty="0">
                <a:uFill>
                  <a:solidFill>
                    <a:srgbClr val="2F5773"/>
                  </a:solidFill>
                </a:uFill>
                <a:latin typeface="Calibri" panose="020F0502020204030204" pitchFamily="34" charset="0"/>
                <a:cs typeface="Times New Roman" panose="02020603050405020304" pitchFamily="18" charset="0"/>
              </a:rPr>
              <a:t>million </a:t>
            </a:r>
            <a:r>
              <a:rPr lang="en-GB" dirty="0"/>
              <a:t>:</a:t>
            </a:r>
          </a:p>
          <a:p>
            <a:pPr marL="516150" lvl="1" indent="-285750" algn="just">
              <a:buFont typeface="Wingdings" panose="05000000000000000000" pitchFamily="2" charset="2"/>
              <a:buChar char="§"/>
            </a:pPr>
            <a:r>
              <a:rPr lang="en-GB" dirty="0">
                <a:uFill>
                  <a:solidFill>
                    <a:srgbClr val="2F5773"/>
                  </a:solidFill>
                </a:uFill>
                <a:latin typeface="Calibri" panose="020F0502020204030204" pitchFamily="34" charset="0"/>
                <a:cs typeface="Times New Roman" panose="02020603050405020304" pitchFamily="18" charset="0"/>
              </a:rPr>
              <a:t>For 75 instruments option (</a:t>
            </a:r>
            <a:r>
              <a:rPr lang="en-GB" dirty="0" err="1">
                <a:uFill>
                  <a:solidFill>
                    <a:srgbClr val="2F5773"/>
                  </a:solidFill>
                </a:uFill>
                <a:latin typeface="Calibri" panose="020F0502020204030204" pitchFamily="34" charset="0"/>
                <a:cs typeface="Times New Roman" panose="02020603050405020304" pitchFamily="18" charset="0"/>
              </a:rPr>
              <a:t>i</a:t>
            </a:r>
            <a:r>
              <a:rPr lang="en-GB" dirty="0">
                <a:uFill>
                  <a:solidFill>
                    <a:srgbClr val="2F5773"/>
                  </a:solidFill>
                </a:uFill>
                <a:latin typeface="Calibri" panose="020F0502020204030204" pitchFamily="34" charset="0"/>
                <a:cs typeface="Times New Roman" panose="02020603050405020304" pitchFamily="18" charset="0"/>
              </a:rPr>
              <a:t>) has been implemented/is planned to be implemented (total amount: </a:t>
            </a:r>
            <a:r>
              <a:rPr lang="en-GB" b="1" dirty="0">
                <a:uFill>
                  <a:solidFill>
                    <a:srgbClr val="2F5773"/>
                  </a:solidFill>
                </a:uFill>
                <a:latin typeface="Calibri" panose="020F0502020204030204" pitchFamily="34" charset="0"/>
                <a:cs typeface="Times New Roman" panose="02020603050405020304" pitchFamily="18" charset="0"/>
              </a:rPr>
              <a:t>3.321 million</a:t>
            </a:r>
            <a:r>
              <a:rPr lang="en-GB" dirty="0">
                <a:uFill>
                  <a:solidFill>
                    <a:srgbClr val="2F5773"/>
                  </a:solidFill>
                </a:uFill>
                <a:latin typeface="Calibri" panose="020F0502020204030204" pitchFamily="34" charset="0"/>
                <a:cs typeface="Times New Roman" panose="02020603050405020304" pitchFamily="18" charset="0"/>
              </a:rPr>
              <a:t>);</a:t>
            </a:r>
          </a:p>
          <a:p>
            <a:pPr marL="516150" lvl="1" indent="-285750" algn="just">
              <a:buFont typeface="Wingdings" panose="05000000000000000000" pitchFamily="2" charset="2"/>
              <a:buChar char="§"/>
            </a:pPr>
            <a:r>
              <a:rPr lang="en-GB" dirty="0">
                <a:uFill>
                  <a:solidFill>
                    <a:srgbClr val="2F5773"/>
                  </a:solidFill>
                </a:uFill>
                <a:latin typeface="Calibri" panose="020F0502020204030204" pitchFamily="34" charset="0"/>
                <a:cs typeface="Times New Roman" panose="02020603050405020304" pitchFamily="18" charset="0"/>
              </a:rPr>
              <a:t>For 4 instruments option (ii) was implemented (AT, ES) (total amount: </a:t>
            </a:r>
            <a:r>
              <a:rPr lang="en-GB" b="1" dirty="0">
                <a:uFill>
                  <a:solidFill>
                    <a:srgbClr val="2F5773"/>
                  </a:solidFill>
                </a:uFill>
                <a:latin typeface="Calibri" panose="020F0502020204030204" pitchFamily="34" charset="0"/>
                <a:cs typeface="Times New Roman" panose="02020603050405020304" pitchFamily="18" charset="0"/>
              </a:rPr>
              <a:t>189,61 million</a:t>
            </a:r>
            <a:r>
              <a:rPr lang="en-GB" dirty="0">
                <a:uFill>
                  <a:solidFill>
                    <a:srgbClr val="2F5773"/>
                  </a:solidFill>
                </a:uFill>
                <a:latin typeface="Calibri" panose="020F0502020204030204" pitchFamily="34" charset="0"/>
                <a:cs typeface="Times New Roman" panose="02020603050405020304" pitchFamily="18" charset="0"/>
              </a:rPr>
              <a:t>);</a:t>
            </a:r>
          </a:p>
          <a:p>
            <a:pPr marL="516150" lvl="1" indent="-285750" algn="just">
              <a:buFont typeface="Wingdings" panose="05000000000000000000" pitchFamily="2" charset="2"/>
              <a:buChar char="§"/>
            </a:pPr>
            <a:r>
              <a:rPr lang="en-GB" dirty="0">
                <a:uFill>
                  <a:solidFill>
                    <a:srgbClr val="2F5773"/>
                  </a:solidFill>
                </a:uFill>
                <a:latin typeface="Calibri" panose="020F0502020204030204" pitchFamily="34" charset="0"/>
                <a:cs typeface="Times New Roman" panose="02020603050405020304" pitchFamily="18" charset="0"/>
              </a:rPr>
              <a:t>For 7 instruments option (iii) has been implemented (FR, AT) (total amount: </a:t>
            </a:r>
            <a:r>
              <a:rPr lang="en-GB" b="1" dirty="0">
                <a:uFill>
                  <a:solidFill>
                    <a:srgbClr val="2F5773"/>
                  </a:solidFill>
                </a:uFill>
                <a:latin typeface="Calibri" panose="020F0502020204030204" pitchFamily="34" charset="0"/>
                <a:cs typeface="Times New Roman" panose="02020603050405020304" pitchFamily="18" charset="0"/>
              </a:rPr>
              <a:t>276,75 million</a:t>
            </a:r>
            <a:r>
              <a:rPr lang="en-GB" dirty="0">
                <a:uFill>
                  <a:solidFill>
                    <a:srgbClr val="2F5773"/>
                  </a:solidFill>
                </a:uFill>
                <a:latin typeface="Calibri" panose="020F0502020204030204" pitchFamily="34" charset="0"/>
                <a:cs typeface="Times New Roman" panose="02020603050405020304" pitchFamily="18" charset="0"/>
              </a:rPr>
              <a:t>);</a:t>
            </a:r>
          </a:p>
          <a:p>
            <a:pPr marL="516150" lvl="1" indent="-285750" algn="just">
              <a:spcAft>
                <a:spcPts val="600"/>
              </a:spcAft>
              <a:buFont typeface="Wingdings" panose="05000000000000000000" pitchFamily="2" charset="2"/>
              <a:buChar char="§"/>
            </a:pPr>
            <a:r>
              <a:rPr lang="en-GB" dirty="0">
                <a:uFill>
                  <a:solidFill>
                    <a:srgbClr val="2F5773"/>
                  </a:solidFill>
                </a:uFill>
                <a:latin typeface="Calibri" panose="020F0502020204030204" pitchFamily="34" charset="0"/>
                <a:cs typeface="Times New Roman" panose="02020603050405020304" pitchFamily="18" charset="0"/>
              </a:rPr>
              <a:t>5 instruments have been addressed through the transposition of Art. 48(7) BRRD (NL) (total amount: </a:t>
            </a:r>
            <a:r>
              <a:rPr lang="en-GB" b="1" dirty="0">
                <a:uFill>
                  <a:solidFill>
                    <a:srgbClr val="2F5773"/>
                  </a:solidFill>
                </a:uFill>
                <a:latin typeface="Calibri" panose="020F0502020204030204" pitchFamily="34" charset="0"/>
                <a:cs typeface="Times New Roman" panose="02020603050405020304" pitchFamily="18" charset="0"/>
              </a:rPr>
              <a:t>685,79 million</a:t>
            </a:r>
            <a:r>
              <a:rPr lang="en-GB" dirty="0">
                <a:uFill>
                  <a:solidFill>
                    <a:srgbClr val="2F5773"/>
                  </a:solidFill>
                </a:uFill>
                <a:latin typeface="Calibri" panose="020F0502020204030204" pitchFamily="34" charset="0"/>
                <a:cs typeface="Times New Roman" panose="02020603050405020304" pitchFamily="18" charset="0"/>
              </a:rPr>
              <a:t>);</a:t>
            </a:r>
          </a:p>
          <a:p>
            <a:pPr marL="516150" lvl="1" indent="-285750" algn="just">
              <a:spcAft>
                <a:spcPts val="600"/>
              </a:spcAft>
              <a:buFont typeface="Wingdings" panose="05000000000000000000" pitchFamily="2" charset="2"/>
              <a:buChar char="§"/>
            </a:pPr>
            <a:r>
              <a:rPr lang="en-GB" dirty="0">
                <a:uFill>
                  <a:solidFill>
                    <a:srgbClr val="2F5773"/>
                  </a:solidFill>
                </a:uFill>
                <a:latin typeface="Calibri" panose="020F0502020204030204" pitchFamily="34" charset="0"/>
                <a:cs typeface="Times New Roman" panose="02020603050405020304" pitchFamily="18" charset="0"/>
              </a:rPr>
              <a:t>In 2 cases the action is still under consideration/investigation (DK, FR) (Total amount: </a:t>
            </a:r>
            <a:r>
              <a:rPr lang="en-GB" b="1" dirty="0">
                <a:uFill>
                  <a:solidFill>
                    <a:srgbClr val="2F5773"/>
                  </a:solidFill>
                </a:uFill>
                <a:latin typeface="Calibri" panose="020F0502020204030204" pitchFamily="34" charset="0"/>
                <a:cs typeface="Times New Roman" panose="02020603050405020304" pitchFamily="18" charset="0"/>
              </a:rPr>
              <a:t>96 million</a:t>
            </a:r>
            <a:r>
              <a:rPr lang="en-GB" dirty="0">
                <a:uFill>
                  <a:solidFill>
                    <a:srgbClr val="2F5773"/>
                  </a:solidFill>
                </a:uFill>
                <a:latin typeface="Calibri" panose="020F0502020204030204" pitchFamily="34" charset="0"/>
                <a:cs typeface="Times New Roman" panose="02020603050405020304" pitchFamily="18" charset="0"/>
              </a:rPr>
              <a:t>)</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7</a:t>
            </a:fld>
            <a:endParaRPr lang="en-US"/>
          </a:p>
        </p:txBody>
      </p:sp>
      <p:graphicFrame>
        <p:nvGraphicFramePr>
          <p:cNvPr id="8" name="Chart 7">
            <a:extLst>
              <a:ext uri="{FF2B5EF4-FFF2-40B4-BE49-F238E27FC236}">
                <a16:creationId xmlns:a16="http://schemas.microsoft.com/office/drawing/2014/main" id="{6B597D67-7B2B-4EFA-BD5B-3F7C58001F86}"/>
              </a:ext>
            </a:extLst>
          </p:cNvPr>
          <p:cNvGraphicFramePr>
            <a:graphicFrameLocks/>
          </p:cNvGraphicFramePr>
          <p:nvPr>
            <p:extLst>
              <p:ext uri="{D42A27DB-BD31-4B8C-83A1-F6EECF244321}">
                <p14:modId xmlns:p14="http://schemas.microsoft.com/office/powerpoint/2010/main" val="2202820979"/>
              </p:ext>
            </p:extLst>
          </p:nvPr>
        </p:nvGraphicFramePr>
        <p:xfrm>
          <a:off x="5522235" y="1087396"/>
          <a:ext cx="3541866" cy="3572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594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2. Overview of the monitoring – Final remarks</a:t>
            </a:r>
            <a:endParaRPr lang="en-US" dirty="0"/>
          </a:p>
        </p:txBody>
      </p:sp>
      <p:sp>
        <p:nvSpPr>
          <p:cNvPr id="3" name="Content Placeholder 2"/>
          <p:cNvSpPr>
            <a:spLocks noGrp="1"/>
          </p:cNvSpPr>
          <p:nvPr>
            <p:ph idx="1"/>
          </p:nvPr>
        </p:nvSpPr>
        <p:spPr/>
        <p:txBody>
          <a:bodyPr>
            <a:normAutofit fontScale="92500" lnSpcReduction="10000"/>
          </a:bodyPr>
          <a:lstStyle/>
          <a:p>
            <a:pPr lvl="1">
              <a:lnSpc>
                <a:spcPct val="95000"/>
              </a:lnSpc>
              <a:spcAft>
                <a:spcPts val="600"/>
              </a:spcAft>
            </a:pPr>
            <a:r>
              <a:rPr lang="en-GB" dirty="0"/>
              <a:t>Significant efforts have been made by institutions and CAs:</a:t>
            </a:r>
          </a:p>
          <a:p>
            <a:pPr marL="534988" lvl="1" indent="-174625">
              <a:spcAft>
                <a:spcPts val="600"/>
              </a:spcAft>
            </a:pPr>
            <a:r>
              <a:rPr lang="en-GB" dirty="0"/>
              <a:t>Legacy instruments have been addressed mostly through the use of Option (</a:t>
            </a:r>
            <a:r>
              <a:rPr lang="en-GB" dirty="0" err="1"/>
              <a:t>i</a:t>
            </a:r>
            <a:r>
              <a:rPr lang="en-GB" dirty="0"/>
              <a:t>) or Option (ii)</a:t>
            </a:r>
          </a:p>
          <a:p>
            <a:pPr lvl="1">
              <a:lnSpc>
                <a:spcPct val="95000"/>
              </a:lnSpc>
              <a:spcAft>
                <a:spcPts val="600"/>
              </a:spcAft>
            </a:pPr>
            <a:r>
              <a:rPr lang="en-GB" dirty="0"/>
              <a:t>Transposition of Article 48(7) of BRRD2 has been referred as a solution to infection risk in limited cases, i.e. in particular in NL and DE (LSIs)</a:t>
            </a:r>
          </a:p>
          <a:p>
            <a:pPr lvl="1">
              <a:lnSpc>
                <a:spcPct val="95000"/>
              </a:lnSpc>
              <a:spcAft>
                <a:spcPts val="600"/>
              </a:spcAft>
            </a:pPr>
            <a:r>
              <a:rPr lang="en-GB" dirty="0"/>
              <a:t>Still some points of attention remain: </a:t>
            </a:r>
          </a:p>
          <a:p>
            <a:pPr marL="534988" lvl="1" indent="-174625">
              <a:spcAft>
                <a:spcPts val="600"/>
              </a:spcAft>
            </a:pPr>
            <a:r>
              <a:rPr lang="en-GB" dirty="0"/>
              <a:t>AT, FR and PT explicitly confirmed that the Opinion was implemented on a consistent manner by institutions in their direct supervision;</a:t>
            </a:r>
          </a:p>
          <a:p>
            <a:pPr marL="534988" lvl="1" indent="-174625">
              <a:spcAft>
                <a:spcPts val="600"/>
              </a:spcAft>
            </a:pPr>
            <a:r>
              <a:rPr lang="en-GB" dirty="0"/>
              <a:t>Compliance of instruments with CRR, RTS and EBA’s guidance is still work in progress in some jurisdictions (FR, PL) or it is seen as under the responsibility of institutions (SSM);</a:t>
            </a:r>
          </a:p>
          <a:p>
            <a:pPr marL="534988" lvl="1" indent="-174625">
              <a:spcAft>
                <a:spcPts val="600"/>
              </a:spcAft>
            </a:pPr>
            <a:r>
              <a:rPr lang="en-GB" dirty="0"/>
              <a:t>Competent authorities will need to keep monitoring the situation for all cases where the actions are still work in progress.</a:t>
            </a:r>
          </a:p>
        </p:txBody>
      </p:sp>
      <p:sp>
        <p:nvSpPr>
          <p:cNvPr id="5" name="Footer Placeholder 4"/>
          <p:cNvSpPr>
            <a:spLocks noGrp="1"/>
          </p:cNvSpPr>
          <p:nvPr>
            <p:ph type="ftr" sz="quarter" idx="11"/>
          </p:nvPr>
        </p:nvSpPr>
        <p:spPr>
          <a:xfrm>
            <a:off x="457200" y="4874173"/>
            <a:ext cx="5500255" cy="166934"/>
          </a:xfrm>
        </p:spPr>
        <p:txBody>
          <a:bodyPr/>
          <a:lstStyle/>
          <a:p>
            <a:r>
              <a:rPr lang="en-GB" dirty="0"/>
              <a:t>EBA Opinion on legacy instruments –monitoring of the implementation – overview of results</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8</a:t>
            </a:fld>
            <a:endParaRPr lang="en-US"/>
          </a:p>
        </p:txBody>
      </p:sp>
      <p:sp>
        <p:nvSpPr>
          <p:cNvPr id="7" name="Speech Bubble: Rectangle with Corners Rounded 6">
            <a:extLst>
              <a:ext uri="{FF2B5EF4-FFF2-40B4-BE49-F238E27FC236}">
                <a16:creationId xmlns:a16="http://schemas.microsoft.com/office/drawing/2014/main" id="{52297421-9B66-4166-929C-388C85FDB3A0}"/>
              </a:ext>
            </a:extLst>
          </p:cNvPr>
          <p:cNvSpPr/>
          <p:nvPr/>
        </p:nvSpPr>
        <p:spPr>
          <a:xfrm>
            <a:off x="7648223" y="1391665"/>
            <a:ext cx="1207294" cy="535781"/>
          </a:xfrm>
          <a:prstGeom prst="wedgeRoundRectCallout">
            <a:avLst>
              <a:gd name="adj1" fmla="val -85330"/>
              <a:gd name="adj2" fmla="val 6116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t>Please see separate presentation on the transposition of Art 48 (7) BRRD</a:t>
            </a:r>
          </a:p>
        </p:txBody>
      </p:sp>
    </p:spTree>
    <p:extLst>
      <p:ext uri="{BB962C8B-B14F-4D97-AF65-F5344CB8AC3E}">
        <p14:creationId xmlns:p14="http://schemas.microsoft.com/office/powerpoint/2010/main" val="180065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3930D90-B5AE-694C-AF4D-B5392C99196C}" type="slidenum">
              <a:rPr lang="en-US" smtClean="0"/>
              <a:t>9</a:t>
            </a:fld>
            <a:endParaRPr lang="en-US"/>
          </a:p>
        </p:txBody>
      </p:sp>
      <p:sp>
        <p:nvSpPr>
          <p:cNvPr id="14" name="Title 4">
            <a:extLst>
              <a:ext uri="{FF2B5EF4-FFF2-40B4-BE49-F238E27FC236}">
                <a16:creationId xmlns:a16="http://schemas.microsoft.com/office/drawing/2014/main" id="{806370DE-C0B9-456A-92E8-76C693643749}"/>
              </a:ext>
            </a:extLst>
          </p:cNvPr>
          <p:cNvSpPr>
            <a:spLocks noGrp="1"/>
          </p:cNvSpPr>
          <p:nvPr>
            <p:ph type="title"/>
          </p:nvPr>
        </p:nvSpPr>
        <p:spPr>
          <a:xfrm>
            <a:off x="457200" y="2777140"/>
            <a:ext cx="7790205" cy="1021556"/>
          </a:xfrm>
        </p:spPr>
        <p:txBody>
          <a:bodyPr/>
          <a:lstStyle/>
          <a:p>
            <a:r>
              <a:rPr lang="en-GB" dirty="0"/>
              <a:t>ANNEX</a:t>
            </a:r>
          </a:p>
        </p:txBody>
      </p:sp>
      <p:sp>
        <p:nvSpPr>
          <p:cNvPr id="15" name="Text Placeholder 5">
            <a:extLst>
              <a:ext uri="{FF2B5EF4-FFF2-40B4-BE49-F238E27FC236}">
                <a16:creationId xmlns:a16="http://schemas.microsoft.com/office/drawing/2014/main" id="{B25E0690-BD04-4221-A31B-DED7B85DDA33}"/>
              </a:ext>
            </a:extLst>
          </p:cNvPr>
          <p:cNvSpPr txBox="1">
            <a:spLocks/>
          </p:cNvSpPr>
          <p:nvPr/>
        </p:nvSpPr>
        <p:spPr>
          <a:xfrm>
            <a:off x="457200" y="1651999"/>
            <a:ext cx="7790205" cy="1125140"/>
          </a:xfrm>
          <a:prstGeom prst="rect">
            <a:avLst/>
          </a:prstGeom>
        </p:spPr>
        <p:txBody>
          <a:bodyPr vert="horz" lIns="91440" tIns="45720" rIns="91440" bIns="45720" rtlCol="0" anchor="b">
            <a:normAutofit/>
          </a:bodyPr>
          <a:lstStyle>
            <a:lvl1pPr marL="0" indent="0" algn="l" defTabSz="457200" rtl="0" eaLnBrk="1" latinLnBrk="0" hangingPunct="1">
              <a:lnSpc>
                <a:spcPct val="105000"/>
              </a:lnSpc>
              <a:spcBef>
                <a:spcPts val="1200"/>
              </a:spcBef>
              <a:buFontTx/>
              <a:buNone/>
              <a:defRPr sz="14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4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4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4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SzPct val="60000"/>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solidFill>
                  <a:schemeClr val="bg2"/>
                </a:solidFill>
              </a:rPr>
              <a:t>Responses from competent authorities</a:t>
            </a:r>
          </a:p>
        </p:txBody>
      </p:sp>
    </p:spTree>
    <p:extLst>
      <p:ext uri="{BB962C8B-B14F-4D97-AF65-F5344CB8AC3E}">
        <p14:creationId xmlns:p14="http://schemas.microsoft.com/office/powerpoint/2010/main" val="92922400"/>
      </p:ext>
    </p:extLst>
  </p:cSld>
  <p:clrMapOvr>
    <a:masterClrMapping/>
  </p:clrMapOvr>
</p:sld>
</file>

<file path=ppt/theme/theme1.xml><?xml version="1.0" encoding="utf-8"?>
<a:theme xmlns:a="http://schemas.openxmlformats.org/drawingml/2006/main" name="EBA theme pp16_9">
  <a:themeElements>
    <a:clrScheme name="EBA colours">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BA PRESENTATION EXAMPLE 16-9_UPDATE-2.pptx [Read-Only]" id="{95C07AF6-936E-4A41-A627-626383FEB2B1}" vid="{6B347CE8-23A9-4331-9F76-1A537C041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EBA template PowerPoint 16_9</Template>
  <TotalTime>212</TotalTime>
  <Words>2977</Words>
  <Application>Microsoft Office PowerPoint</Application>
  <PresentationFormat>On-screen Show (16:9)</PresentationFormat>
  <Paragraphs>191</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Wingdings</vt:lpstr>
      <vt:lpstr>Wingdings 3</vt:lpstr>
      <vt:lpstr>EBA theme pp16_9</vt:lpstr>
      <vt:lpstr>EBA Opinion on legacy instruments –monitoring of the implementation – overview of results</vt:lpstr>
      <vt:lpstr>Contents of this presentation</vt:lpstr>
      <vt:lpstr>1. EBA monitoring in 2021  - Surveys </vt:lpstr>
      <vt:lpstr>1. EBA monitoring in 2021 – Letters to CAs</vt:lpstr>
      <vt:lpstr>2. Overview of the monitoring – SSM and NCAs input*</vt:lpstr>
      <vt:lpstr>2. Overview of the monitoring – SSM and NCAs input</vt:lpstr>
      <vt:lpstr>2. Overview of the monitoring – SSM and NCAs input</vt:lpstr>
      <vt:lpstr>2. Overview of the monitoring – Final remarks</vt:lpstr>
      <vt:lpstr>ANNEX</vt:lpstr>
      <vt:lpstr>Input from competent authorities - SSM</vt:lpstr>
      <vt:lpstr>Input from competent authorities - SSM</vt:lpstr>
      <vt:lpstr>Input from competent authorities - Austria (AT)</vt:lpstr>
      <vt:lpstr>Input from competent authorities - Germany (DE)</vt:lpstr>
      <vt:lpstr>Input from competent authorities - Germany (DE)</vt:lpstr>
      <vt:lpstr>Input from competent authorities - France (FR)</vt:lpstr>
      <vt:lpstr>Input from competent authorities - Italy (IT)</vt:lpstr>
      <vt:lpstr>Input from competent authorities - Netherlands (NL) </vt:lpstr>
      <vt:lpstr>2. Input from competent authorities - Poland (PL) </vt:lpstr>
      <vt:lpstr>2. Input from competent authorities - Portugal (PT) </vt:lpstr>
      <vt:lpstr>PowerPoint Presentation</vt:lpstr>
    </vt:vector>
  </TitlesOfParts>
  <Company>European Banking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EBA Opinion on legacy instruments –monitoring of the implementation – overview of results</dc:title>
  <dc:creator>Federica Paudice</dc:creator>
  <cp:lastModifiedBy>Federica Paudice</cp:lastModifiedBy>
  <cp:revision>12</cp:revision>
  <dcterms:created xsi:type="dcterms:W3CDTF">2022-02-17T13:45:46Z</dcterms:created>
  <dcterms:modified xsi:type="dcterms:W3CDTF">2022-04-01T09:24:27Z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c7eb9de-735b-4a68-8fe4-c9c62709b012_Enabled">
    <vt:lpwstr>true</vt:lpwstr>
  </property>
  <property fmtid="{D5CDD505-2E9C-101B-9397-08002B2CF9AE}" pid="3" name="MSIP_Label_5c7eb9de-735b-4a68-8fe4-c9c62709b012_SetDate">
    <vt:lpwstr>2022-02-17T14:04:44Z</vt:lpwstr>
  </property>
  <property fmtid="{D5CDD505-2E9C-101B-9397-08002B2CF9AE}" pid="4" name="MSIP_Label_5c7eb9de-735b-4a68-8fe4-c9c62709b012_Method">
    <vt:lpwstr>Standard</vt:lpwstr>
  </property>
  <property fmtid="{D5CDD505-2E9C-101B-9397-08002B2CF9AE}" pid="5" name="MSIP_Label_5c7eb9de-735b-4a68-8fe4-c9c62709b012_Name">
    <vt:lpwstr>EBA Regular Use</vt:lpwstr>
  </property>
  <property fmtid="{D5CDD505-2E9C-101B-9397-08002B2CF9AE}" pid="6" name="MSIP_Label_5c7eb9de-735b-4a68-8fe4-c9c62709b012_SiteId">
    <vt:lpwstr>3bacb4ff-f1a2-4c92-b96c-e99fec826b68</vt:lpwstr>
  </property>
  <property fmtid="{D5CDD505-2E9C-101B-9397-08002B2CF9AE}" pid="7" name="MSIP_Label_5c7eb9de-735b-4a68-8fe4-c9c62709b012_ActionId">
    <vt:lpwstr>3101c794-622d-4ade-8234-dc303f62c37a</vt:lpwstr>
  </property>
  <property fmtid="{D5CDD505-2E9C-101B-9397-08002B2CF9AE}" pid="8" name="MSIP_Label_5c7eb9de-735b-4a68-8fe4-c9c62709b012_ContentBits">
    <vt:lpwstr>1</vt:lpwstr>
  </property>
  <property fmtid="{D5CDD505-2E9C-101B-9397-08002B2CF9AE}" pid="9" name="ClassificationContentMarkingHeaderLocations">
    <vt:lpwstr>EBA theme pp16_9:12</vt:lpwstr>
  </property>
  <property fmtid="{D5CDD505-2E9C-101B-9397-08002B2CF9AE}" pid="10" name="ClassificationContentMarkingHeaderText">
    <vt:lpwstr>EBA Regular Use</vt:lpwstr>
  </property>
</Properties>
</file>