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1"/>
    <p:sldMasterId id="2147483744" r:id="rId2"/>
  </p:sldMasterIdLst>
  <p:notesMasterIdLst>
    <p:notesMasterId r:id="rId17"/>
  </p:notesMasterIdLst>
  <p:handoutMasterIdLst>
    <p:handoutMasterId r:id="rId18"/>
  </p:handoutMasterIdLst>
  <p:sldIdLst>
    <p:sldId id="270" r:id="rId3"/>
    <p:sldId id="277" r:id="rId4"/>
    <p:sldId id="278" r:id="rId5"/>
    <p:sldId id="288" r:id="rId6"/>
    <p:sldId id="287" r:id="rId7"/>
    <p:sldId id="279" r:id="rId8"/>
    <p:sldId id="276" r:id="rId9"/>
    <p:sldId id="280" r:id="rId10"/>
    <p:sldId id="281" r:id="rId11"/>
    <p:sldId id="282" r:id="rId12"/>
    <p:sldId id="292" r:id="rId13"/>
    <p:sldId id="290" r:id="rId14"/>
    <p:sldId id="286" r:id="rId15"/>
    <p:sldId id="291" r:id="rId16"/>
  </p:sldIdLst>
  <p:sldSz cx="10693400" cy="7561263"/>
  <p:notesSz cx="7315200" cy="9601200"/>
  <p:defaultTextStyle>
    <a:defPPr>
      <a:defRPr lang="en-US"/>
    </a:defPPr>
    <a:lvl1pPr marL="0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90855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81709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72564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6341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54274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4512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35983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26838" algn="l" defTabSz="9817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748F"/>
    <a:srgbClr val="D18099"/>
    <a:srgbClr val="9D60A2"/>
    <a:srgbClr val="7FD6F7"/>
    <a:srgbClr val="96ACBF"/>
    <a:srgbClr val="A0CA9C"/>
    <a:srgbClr val="8CA829"/>
    <a:srgbClr val="FFD200"/>
    <a:srgbClr val="FEE3C7"/>
    <a:srgbClr val="F99D3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524" autoAdjust="0"/>
    <p:restoredTop sz="94384" autoAdjust="0"/>
  </p:normalViewPr>
  <p:slideViewPr>
    <p:cSldViewPr snapToGrid="0" showGuides="1">
      <p:cViewPr varScale="1">
        <p:scale>
          <a:sx n="121" d="100"/>
          <a:sy n="121" d="100"/>
        </p:scale>
        <p:origin x="-1020" y="-96"/>
      </p:cViewPr>
      <p:guideLst>
        <p:guide orient="horz" pos="4253"/>
        <p:guide orient="horz" pos="894"/>
        <p:guide orient="horz" pos="4083"/>
        <p:guide orient="horz" pos="578"/>
        <p:guide orient="horz" pos="249"/>
        <p:guide orient="horz" pos="2740"/>
        <p:guide orient="horz" pos="316"/>
        <p:guide orient="horz" pos="980"/>
        <p:guide pos="6441"/>
        <p:guide pos="2866"/>
        <p:guide pos="311"/>
        <p:guide pos="3368"/>
        <p:guide pos="31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9" d="100"/>
          <a:sy n="79" d="100"/>
        </p:scale>
        <p:origin x="-1932" y="-96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CC9BFE-B79F-48B9-8F6E-2A9E6EEE5FFE}" type="doc">
      <dgm:prSet loTypeId="urn:microsoft.com/office/officeart/2005/8/layout/chevron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GB"/>
        </a:p>
      </dgm:t>
    </dgm:pt>
    <dgm:pt modelId="{041D3E52-53BC-4D1E-AF06-388C927C5C3F}">
      <dgm:prSet phldrT="[Text]"/>
      <dgm:spPr/>
      <dgm:t>
        <a:bodyPr/>
        <a:lstStyle/>
        <a:p>
          <a:r>
            <a:rPr lang="en-GB" dirty="0" smtClean="0"/>
            <a:t>Dec 2011</a:t>
          </a:r>
          <a:endParaRPr lang="en-GB" dirty="0"/>
        </a:p>
      </dgm:t>
    </dgm:pt>
    <dgm:pt modelId="{E25A124B-3FAA-424F-AA41-B810C40B873D}" type="parTrans" cxnId="{35ACFD87-7394-4CFF-8B25-4DC19C4F5FDC}">
      <dgm:prSet/>
      <dgm:spPr/>
      <dgm:t>
        <a:bodyPr/>
        <a:lstStyle/>
        <a:p>
          <a:endParaRPr lang="en-GB"/>
        </a:p>
      </dgm:t>
    </dgm:pt>
    <dgm:pt modelId="{AB054059-3404-4962-BEA7-31F8DE4D9A41}" type="sibTrans" cxnId="{35ACFD87-7394-4CFF-8B25-4DC19C4F5FDC}">
      <dgm:prSet/>
      <dgm:spPr/>
      <dgm:t>
        <a:bodyPr/>
        <a:lstStyle/>
        <a:p>
          <a:endParaRPr lang="en-GB"/>
        </a:p>
      </dgm:t>
    </dgm:pt>
    <dgm:pt modelId="{555C58F1-848A-425C-99D6-6FF34CE241A8}">
      <dgm:prSet phldrT="[Text]" custT="1"/>
      <dgm:spPr/>
      <dgm:t>
        <a:bodyPr/>
        <a:lstStyle/>
        <a:p>
          <a:r>
            <a:rPr lang="en-GB" sz="1600" dirty="0" smtClean="0"/>
            <a:t>Draft ITS for consultation (COREP, FINREP)</a:t>
          </a:r>
          <a:endParaRPr lang="en-GB" sz="1600" dirty="0"/>
        </a:p>
      </dgm:t>
    </dgm:pt>
    <dgm:pt modelId="{1ED3FBC3-6A8A-4993-A134-AC55B6C51331}" type="parTrans" cxnId="{513CDDA5-16E2-45E7-87E6-8CA79D74646E}">
      <dgm:prSet/>
      <dgm:spPr/>
      <dgm:t>
        <a:bodyPr/>
        <a:lstStyle/>
        <a:p>
          <a:endParaRPr lang="en-GB"/>
        </a:p>
      </dgm:t>
    </dgm:pt>
    <dgm:pt modelId="{6343CD4D-E742-4AB0-A0A6-E8BB5A096918}" type="sibTrans" cxnId="{513CDDA5-16E2-45E7-87E6-8CA79D74646E}">
      <dgm:prSet/>
      <dgm:spPr/>
      <dgm:t>
        <a:bodyPr/>
        <a:lstStyle/>
        <a:p>
          <a:endParaRPr lang="en-GB"/>
        </a:p>
      </dgm:t>
    </dgm:pt>
    <dgm:pt modelId="{DEC27DC9-1730-4120-A8C5-557995D152B3}">
      <dgm:prSet phldrT="[Text]"/>
      <dgm:spPr/>
      <dgm:t>
        <a:bodyPr/>
        <a:lstStyle/>
        <a:p>
          <a:r>
            <a:rPr lang="en-GB" dirty="0" smtClean="0"/>
            <a:t>Feb –May 2012</a:t>
          </a:r>
          <a:endParaRPr lang="en-GB" dirty="0"/>
        </a:p>
      </dgm:t>
    </dgm:pt>
    <dgm:pt modelId="{C90F0358-91B5-484F-BCCB-88102D5C2878}" type="parTrans" cxnId="{11E2D197-B50C-44A2-B1B9-90C6EC05462F}">
      <dgm:prSet/>
      <dgm:spPr/>
      <dgm:t>
        <a:bodyPr/>
        <a:lstStyle/>
        <a:p>
          <a:endParaRPr lang="en-GB"/>
        </a:p>
      </dgm:t>
    </dgm:pt>
    <dgm:pt modelId="{9CF7D638-0A65-404B-8F3D-1C8ED95EB0DD}" type="sibTrans" cxnId="{11E2D197-B50C-44A2-B1B9-90C6EC05462F}">
      <dgm:prSet/>
      <dgm:spPr/>
      <dgm:t>
        <a:bodyPr/>
        <a:lstStyle/>
        <a:p>
          <a:endParaRPr lang="en-GB"/>
        </a:p>
      </dgm:t>
    </dgm:pt>
    <dgm:pt modelId="{DD9741F6-80DE-498F-86EC-B9DE24110B43}">
      <dgm:prSet phldrT="[Text]"/>
      <dgm:spPr/>
      <dgm:t>
        <a:bodyPr/>
        <a:lstStyle/>
        <a:p>
          <a:r>
            <a:rPr lang="en-GB" dirty="0" smtClean="0"/>
            <a:t>CRR +6 weeks</a:t>
          </a:r>
          <a:endParaRPr lang="en-GB" dirty="0"/>
        </a:p>
      </dgm:t>
    </dgm:pt>
    <dgm:pt modelId="{ECB56B90-5349-48E5-A999-D57195EF5A67}" type="parTrans" cxnId="{D69E7BD5-E165-402A-A765-9F9224B2AA42}">
      <dgm:prSet/>
      <dgm:spPr/>
      <dgm:t>
        <a:bodyPr/>
        <a:lstStyle/>
        <a:p>
          <a:endParaRPr lang="en-GB"/>
        </a:p>
      </dgm:t>
    </dgm:pt>
    <dgm:pt modelId="{62EC4C9D-60A0-451A-98B8-FD2BF5C195A3}" type="sibTrans" cxnId="{D69E7BD5-E165-402A-A765-9F9224B2AA42}">
      <dgm:prSet/>
      <dgm:spPr/>
      <dgm:t>
        <a:bodyPr/>
        <a:lstStyle/>
        <a:p>
          <a:endParaRPr lang="en-GB"/>
        </a:p>
      </dgm:t>
    </dgm:pt>
    <dgm:pt modelId="{D4BAE9AC-2D18-4CAC-8174-47D17774A73A}">
      <dgm:prSet phldrT="[Text]" custT="1"/>
      <dgm:spPr/>
      <dgm:t>
        <a:bodyPr/>
        <a:lstStyle/>
        <a:p>
          <a:r>
            <a:rPr lang="en-GB" sz="1600" dirty="0" smtClean="0"/>
            <a:t>Submit final ITS (including DPM) to the European Commission</a:t>
          </a:r>
          <a:endParaRPr lang="en-GB" sz="1600" dirty="0"/>
        </a:p>
      </dgm:t>
    </dgm:pt>
    <dgm:pt modelId="{40EAA6B1-278B-40AC-9396-4136F2F0E4B9}" type="parTrans" cxnId="{2332F905-CC38-4985-A66D-BF55DFDA504C}">
      <dgm:prSet/>
      <dgm:spPr/>
      <dgm:t>
        <a:bodyPr/>
        <a:lstStyle/>
        <a:p>
          <a:endParaRPr lang="en-GB"/>
        </a:p>
      </dgm:t>
    </dgm:pt>
    <dgm:pt modelId="{28B9FFAD-D103-4AB5-9CE2-50F47AFB88F8}" type="sibTrans" cxnId="{2332F905-CC38-4985-A66D-BF55DFDA504C}">
      <dgm:prSet/>
      <dgm:spPr/>
      <dgm:t>
        <a:bodyPr/>
        <a:lstStyle/>
        <a:p>
          <a:endParaRPr lang="en-GB"/>
        </a:p>
      </dgm:t>
    </dgm:pt>
    <dgm:pt modelId="{AA3BED6F-D70B-4B2A-9A33-AA888D44AD27}">
      <dgm:prSet/>
      <dgm:spPr/>
      <dgm:t>
        <a:bodyPr/>
        <a:lstStyle/>
        <a:p>
          <a:r>
            <a:rPr lang="en-GB" dirty="0" smtClean="0"/>
            <a:t>Sept 2012</a:t>
          </a:r>
        </a:p>
      </dgm:t>
    </dgm:pt>
    <dgm:pt modelId="{046E5994-C7B4-49A2-BD7F-8F11CCA7C9FA}" type="parTrans" cxnId="{A35BF1C6-8AE1-4EB0-8E94-FCBCA0C8B72A}">
      <dgm:prSet/>
      <dgm:spPr/>
      <dgm:t>
        <a:bodyPr/>
        <a:lstStyle/>
        <a:p>
          <a:endParaRPr lang="en-GB"/>
        </a:p>
      </dgm:t>
    </dgm:pt>
    <dgm:pt modelId="{5FDB58A2-17EB-48D6-9D0E-0D26EB6E1CF2}" type="sibTrans" cxnId="{A35BF1C6-8AE1-4EB0-8E94-FCBCA0C8B72A}">
      <dgm:prSet/>
      <dgm:spPr/>
      <dgm:t>
        <a:bodyPr/>
        <a:lstStyle/>
        <a:p>
          <a:endParaRPr lang="en-GB"/>
        </a:p>
      </dgm:t>
    </dgm:pt>
    <dgm:pt modelId="{CF743142-E9AE-478C-B427-9B9B00B1206B}">
      <dgm:prSet/>
      <dgm:spPr/>
      <dgm:t>
        <a:bodyPr/>
        <a:lstStyle/>
        <a:p>
          <a:r>
            <a:rPr lang="en-GB" dirty="0" smtClean="0"/>
            <a:t>June 2012</a:t>
          </a:r>
          <a:endParaRPr lang="en-GB" dirty="0"/>
        </a:p>
      </dgm:t>
    </dgm:pt>
    <dgm:pt modelId="{C816A11F-A81E-47C1-AA01-BA8CF2C7B459}" type="parTrans" cxnId="{1D4DB82C-FAF2-40A2-B44D-A11D1F0D0297}">
      <dgm:prSet/>
      <dgm:spPr/>
      <dgm:t>
        <a:bodyPr/>
        <a:lstStyle/>
        <a:p>
          <a:endParaRPr lang="en-GB"/>
        </a:p>
      </dgm:t>
    </dgm:pt>
    <dgm:pt modelId="{8539A44D-1FBA-45D5-B614-F2A4D0A8AB32}" type="sibTrans" cxnId="{1D4DB82C-FAF2-40A2-B44D-A11D1F0D0297}">
      <dgm:prSet/>
      <dgm:spPr/>
      <dgm:t>
        <a:bodyPr/>
        <a:lstStyle/>
        <a:p>
          <a:endParaRPr lang="en-GB"/>
        </a:p>
      </dgm:t>
    </dgm:pt>
    <dgm:pt modelId="{D02B25EE-0015-4EAA-A328-F03884741B3A}">
      <dgm:prSet custT="1"/>
      <dgm:spPr/>
      <dgm:t>
        <a:bodyPr/>
        <a:lstStyle/>
        <a:p>
          <a:r>
            <a:rPr lang="en-GB" sz="1600" dirty="0" smtClean="0"/>
            <a:t>Draft Data Point Model for consultation (COREP, FINREP, LE)</a:t>
          </a:r>
          <a:endParaRPr lang="en-GB" sz="1600" dirty="0"/>
        </a:p>
      </dgm:t>
    </dgm:pt>
    <dgm:pt modelId="{3DD08174-70EB-4FDA-B2AA-2750234DE0A5}" type="parTrans" cxnId="{7325C7A4-C8DB-492C-BD3F-A086D247D439}">
      <dgm:prSet/>
      <dgm:spPr/>
      <dgm:t>
        <a:bodyPr/>
        <a:lstStyle/>
        <a:p>
          <a:endParaRPr lang="en-GB"/>
        </a:p>
      </dgm:t>
    </dgm:pt>
    <dgm:pt modelId="{E74D3094-9155-49BC-B99D-585C81EB607F}" type="sibTrans" cxnId="{7325C7A4-C8DB-492C-BD3F-A086D247D439}">
      <dgm:prSet/>
      <dgm:spPr/>
      <dgm:t>
        <a:bodyPr/>
        <a:lstStyle/>
        <a:p>
          <a:endParaRPr lang="en-GB"/>
        </a:p>
      </dgm:t>
    </dgm:pt>
    <dgm:pt modelId="{BC5B396F-09B5-45E6-9633-8DE093EBAA47}">
      <dgm:prSet custT="1"/>
      <dgm:spPr/>
      <dgm:t>
        <a:bodyPr/>
        <a:lstStyle/>
        <a:p>
          <a:r>
            <a:rPr lang="en-GB" sz="1600" dirty="0" smtClean="0"/>
            <a:t>Draft ITS for consultation (Leverage, Liquidity)</a:t>
          </a:r>
          <a:endParaRPr lang="en-GB" sz="1600" dirty="0"/>
        </a:p>
      </dgm:t>
    </dgm:pt>
    <dgm:pt modelId="{84E9A69A-88E7-4776-BEBB-F040C93E1F33}" type="parTrans" cxnId="{A9D0863C-ED07-43B8-995B-957489559DAE}">
      <dgm:prSet/>
      <dgm:spPr/>
      <dgm:t>
        <a:bodyPr/>
        <a:lstStyle/>
        <a:p>
          <a:endParaRPr lang="en-GB"/>
        </a:p>
      </dgm:t>
    </dgm:pt>
    <dgm:pt modelId="{00D4C139-3FF1-406C-9DE1-E5A48C7EF314}" type="sibTrans" cxnId="{A9D0863C-ED07-43B8-995B-957489559DAE}">
      <dgm:prSet/>
      <dgm:spPr/>
      <dgm:t>
        <a:bodyPr/>
        <a:lstStyle/>
        <a:p>
          <a:endParaRPr lang="en-GB"/>
        </a:p>
      </dgm:t>
    </dgm:pt>
    <dgm:pt modelId="{624A9683-AFFD-49E2-A2CF-1B4E41C6263D}">
      <dgm:prSet custT="1"/>
      <dgm:spPr>
        <a:ln>
          <a:solidFill>
            <a:srgbClr val="C00000">
              <a:alpha val="66000"/>
            </a:srgbClr>
          </a:solidFill>
        </a:ln>
      </dgm:spPr>
      <dgm:t>
        <a:bodyPr/>
        <a:lstStyle/>
        <a:p>
          <a:r>
            <a:rPr lang="en-GB" sz="1600" dirty="0" smtClean="0"/>
            <a:t>Workshop for industry + publication of draft templates, DPM</a:t>
          </a:r>
          <a:endParaRPr lang="en-GB" sz="1600" dirty="0"/>
        </a:p>
      </dgm:t>
    </dgm:pt>
    <dgm:pt modelId="{9C3170CC-C720-4432-BA9B-E20672C5820C}" type="parTrans" cxnId="{0605D333-91C1-412C-ADA8-4593E342D899}">
      <dgm:prSet/>
      <dgm:spPr/>
      <dgm:t>
        <a:bodyPr/>
        <a:lstStyle/>
        <a:p>
          <a:endParaRPr lang="en-GB"/>
        </a:p>
      </dgm:t>
    </dgm:pt>
    <dgm:pt modelId="{08DAC79B-49D4-4D05-AC8C-14D0BD752AF8}" type="sibTrans" cxnId="{0605D333-91C1-412C-ADA8-4593E342D899}">
      <dgm:prSet/>
      <dgm:spPr/>
      <dgm:t>
        <a:bodyPr/>
        <a:lstStyle/>
        <a:p>
          <a:endParaRPr lang="en-GB"/>
        </a:p>
      </dgm:t>
    </dgm:pt>
    <dgm:pt modelId="{3281A0E0-AC06-4368-8A29-7C851B3E22D0}">
      <dgm:prSet phldrT="[Text]"/>
      <dgm:spPr/>
      <dgm:t>
        <a:bodyPr/>
        <a:lstStyle/>
        <a:p>
          <a:r>
            <a:rPr lang="en-GB" dirty="0" smtClean="0"/>
            <a:t>CRR ???</a:t>
          </a:r>
          <a:endParaRPr lang="en-GB" dirty="0"/>
        </a:p>
      </dgm:t>
    </dgm:pt>
    <dgm:pt modelId="{C6246E83-2978-4C46-9301-514197628880}" type="parTrans" cxnId="{64DAD9E7-D815-429B-8972-994E7B570B66}">
      <dgm:prSet/>
      <dgm:spPr/>
    </dgm:pt>
    <dgm:pt modelId="{574F67B0-7B4E-43ED-A411-34C40142BBF5}" type="sibTrans" cxnId="{64DAD9E7-D815-429B-8972-994E7B570B66}">
      <dgm:prSet/>
      <dgm:spPr/>
    </dgm:pt>
    <dgm:pt modelId="{837D1302-47D9-4A60-9DEA-B84006C2846F}">
      <dgm:prSet custT="1"/>
      <dgm:spPr/>
      <dgm:t>
        <a:bodyPr/>
        <a:lstStyle/>
        <a:p>
          <a:r>
            <a:rPr lang="en-GB" sz="1600" dirty="0" smtClean="0"/>
            <a:t>Final CRD IV/CRR text needed to finalise ITS</a:t>
          </a:r>
        </a:p>
      </dgm:t>
    </dgm:pt>
    <dgm:pt modelId="{E2C6DE43-25AF-4EFB-A8E6-F6E3FF682DC5}" type="parTrans" cxnId="{E2586A1C-4791-4CFC-B5BB-DB3844D250F5}">
      <dgm:prSet/>
      <dgm:spPr/>
    </dgm:pt>
    <dgm:pt modelId="{73372F7E-5C69-4C15-8545-08293D153EEF}" type="sibTrans" cxnId="{E2586A1C-4791-4CFC-B5BB-DB3844D250F5}">
      <dgm:prSet/>
      <dgm:spPr/>
    </dgm:pt>
    <dgm:pt modelId="{6288246D-00C5-43FB-BA3B-4BC2CB7A9F39}">
      <dgm:prSet phldrT="[Text]"/>
      <dgm:spPr/>
      <dgm:t>
        <a:bodyPr/>
        <a:lstStyle/>
        <a:p>
          <a:r>
            <a:rPr lang="en-GB" dirty="0" smtClean="0"/>
            <a:t>May 2012</a:t>
          </a:r>
          <a:endParaRPr lang="en-GB" dirty="0"/>
        </a:p>
      </dgm:t>
    </dgm:pt>
    <dgm:pt modelId="{CC409B6C-5EA8-480C-BAF8-5EC4BDACDDF9}" type="parTrans" cxnId="{0A87C1E6-AD65-4910-A3B9-C3D952BF8BB9}">
      <dgm:prSet/>
      <dgm:spPr/>
    </dgm:pt>
    <dgm:pt modelId="{87BF3F0B-AA61-4423-AF7F-31E57D925FE1}" type="sibTrans" cxnId="{0A87C1E6-AD65-4910-A3B9-C3D952BF8BB9}">
      <dgm:prSet/>
      <dgm:spPr/>
    </dgm:pt>
    <dgm:pt modelId="{BA9F2346-3340-47A9-8E26-D4C762BCEF03}">
      <dgm:prSet phldrT="[Text]" custT="1"/>
      <dgm:spPr/>
      <dgm:t>
        <a:bodyPr/>
        <a:lstStyle/>
        <a:p>
          <a:r>
            <a:rPr lang="en-GB" sz="1600" dirty="0" smtClean="0"/>
            <a:t>Draft ITS for consultation (Large Exposures)</a:t>
          </a:r>
          <a:endParaRPr lang="en-GB" sz="1600" dirty="0"/>
        </a:p>
      </dgm:t>
    </dgm:pt>
    <dgm:pt modelId="{226800BF-99DB-47D3-8669-FC819949A8F2}" type="parTrans" cxnId="{48D17B5F-2C65-4A8C-ADD0-62DF1C83BAC6}">
      <dgm:prSet/>
      <dgm:spPr/>
    </dgm:pt>
    <dgm:pt modelId="{3B5BC23C-53E1-409D-9355-A7697A630CD1}" type="sibTrans" cxnId="{48D17B5F-2C65-4A8C-ADD0-62DF1C83BAC6}">
      <dgm:prSet/>
      <dgm:spPr/>
    </dgm:pt>
    <dgm:pt modelId="{182B8CD9-161F-445B-8E45-3A6FE5160947}">
      <dgm:prSet phldrT="[Text]" custT="1"/>
      <dgm:spPr/>
      <dgm:t>
        <a:bodyPr/>
        <a:lstStyle/>
        <a:p>
          <a:r>
            <a:rPr lang="en-GB" sz="1600" dirty="0" smtClean="0"/>
            <a:t>Draft DPM for consultation (Leverage, Liquidity)</a:t>
          </a:r>
          <a:endParaRPr lang="en-GB" sz="1600" dirty="0"/>
        </a:p>
      </dgm:t>
    </dgm:pt>
    <dgm:pt modelId="{6590F877-3A03-41D5-AA46-23E8BDE3D870}" type="parTrans" cxnId="{F232BCFA-D0FE-4321-97E2-07069A56A5A9}">
      <dgm:prSet/>
      <dgm:spPr/>
    </dgm:pt>
    <dgm:pt modelId="{B46F47C0-BCDE-495D-8F5A-1773C2A1F4BA}" type="sibTrans" cxnId="{F232BCFA-D0FE-4321-97E2-07069A56A5A9}">
      <dgm:prSet/>
      <dgm:spPr/>
    </dgm:pt>
    <dgm:pt modelId="{7AF23525-A054-4F85-A0B0-DB94189B731B}">
      <dgm:prSet phldrT="[Text]"/>
      <dgm:spPr/>
      <dgm:t>
        <a:bodyPr/>
        <a:lstStyle/>
        <a:p>
          <a:r>
            <a:rPr lang="en-GB" dirty="0" smtClean="0"/>
            <a:t>Oct 2012</a:t>
          </a:r>
          <a:endParaRPr lang="en-GB" dirty="0"/>
        </a:p>
      </dgm:t>
    </dgm:pt>
    <dgm:pt modelId="{7486351C-A6C6-465F-8E7C-B9E5AB7AF693}" type="parTrans" cxnId="{BECE2511-145F-4C7E-9B3D-833F273980FA}">
      <dgm:prSet/>
      <dgm:spPr/>
    </dgm:pt>
    <dgm:pt modelId="{1EA0A905-D8AB-4ADE-BA1E-4D2CA2D65BA9}" type="sibTrans" cxnId="{BECE2511-145F-4C7E-9B3D-833F273980FA}">
      <dgm:prSet/>
      <dgm:spPr/>
    </dgm:pt>
    <dgm:pt modelId="{2A27FD9E-CBA2-4CD1-AB86-17811C158C48}" type="pres">
      <dgm:prSet presAssocID="{43CC9BFE-B79F-48B9-8F6E-2A9E6EEE5FF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393B9A8-3F97-4957-84AD-F1520F9973C4}" type="pres">
      <dgm:prSet presAssocID="{041D3E52-53BC-4D1E-AF06-388C927C5C3F}" presName="composite" presStyleCnt="0"/>
      <dgm:spPr/>
    </dgm:pt>
    <dgm:pt modelId="{36C4BCEF-CEFB-40A1-80F9-D8A454B57950}" type="pres">
      <dgm:prSet presAssocID="{041D3E52-53BC-4D1E-AF06-388C927C5C3F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B8FBB6-D8D5-48DC-AA58-207BA28919C8}" type="pres">
      <dgm:prSet presAssocID="{041D3E52-53BC-4D1E-AF06-388C927C5C3F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D02CBD-4C60-4302-9828-7DE1740F4E3B}" type="pres">
      <dgm:prSet presAssocID="{AB054059-3404-4962-BEA7-31F8DE4D9A41}" presName="sp" presStyleCnt="0"/>
      <dgm:spPr/>
    </dgm:pt>
    <dgm:pt modelId="{0077FD6B-A604-4B7F-B1A4-65CFF49C7549}" type="pres">
      <dgm:prSet presAssocID="{DEC27DC9-1730-4120-A8C5-557995D152B3}" presName="composite" presStyleCnt="0"/>
      <dgm:spPr/>
    </dgm:pt>
    <dgm:pt modelId="{F2E0DE4D-507B-405F-B6B9-2D8014467E2B}" type="pres">
      <dgm:prSet presAssocID="{DEC27DC9-1730-4120-A8C5-557995D152B3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F687F6-D0B5-4548-924F-A2EEA6135E82}" type="pres">
      <dgm:prSet presAssocID="{DEC27DC9-1730-4120-A8C5-557995D152B3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F5B14A-A2C0-486A-BF9B-6E28AAD6DB76}" type="pres">
      <dgm:prSet presAssocID="{9CF7D638-0A65-404B-8F3D-1C8ED95EB0DD}" presName="sp" presStyleCnt="0"/>
      <dgm:spPr/>
    </dgm:pt>
    <dgm:pt modelId="{601F4AE5-4BF8-4127-92BC-AAAD50845141}" type="pres">
      <dgm:prSet presAssocID="{6288246D-00C5-43FB-BA3B-4BC2CB7A9F39}" presName="composite" presStyleCnt="0"/>
      <dgm:spPr/>
    </dgm:pt>
    <dgm:pt modelId="{F0DCB6CE-CE22-47F2-AEA7-6DB04152D102}" type="pres">
      <dgm:prSet presAssocID="{6288246D-00C5-43FB-BA3B-4BC2CB7A9F39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08E991-465B-4012-8A28-F085DB0D178A}" type="pres">
      <dgm:prSet presAssocID="{6288246D-00C5-43FB-BA3B-4BC2CB7A9F39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DB5AA4-3FFE-4B97-B962-1E89C8FC36B6}" type="pres">
      <dgm:prSet presAssocID="{87BF3F0B-AA61-4423-AF7F-31E57D925FE1}" presName="sp" presStyleCnt="0"/>
      <dgm:spPr/>
    </dgm:pt>
    <dgm:pt modelId="{A6139B09-73AF-45B7-97CD-CC8EF5D6367F}" type="pres">
      <dgm:prSet presAssocID="{CF743142-E9AE-478C-B427-9B9B00B1206B}" presName="composite" presStyleCnt="0"/>
      <dgm:spPr/>
    </dgm:pt>
    <dgm:pt modelId="{3E9742E9-6159-49CB-B0C8-13FA609A2699}" type="pres">
      <dgm:prSet presAssocID="{CF743142-E9AE-478C-B427-9B9B00B1206B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A366CD-4895-4B67-80F6-609FC38C526F}" type="pres">
      <dgm:prSet presAssocID="{CF743142-E9AE-478C-B427-9B9B00B1206B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1D05E2-FE45-49A8-A613-2EA013085549}" type="pres">
      <dgm:prSet presAssocID="{8539A44D-1FBA-45D5-B614-F2A4D0A8AB32}" presName="sp" presStyleCnt="0"/>
      <dgm:spPr/>
    </dgm:pt>
    <dgm:pt modelId="{F906640F-8B4B-43FA-B762-A6B1ABC91C0B}" type="pres">
      <dgm:prSet presAssocID="{AA3BED6F-D70B-4B2A-9A33-AA888D44AD27}" presName="composite" presStyleCnt="0"/>
      <dgm:spPr/>
    </dgm:pt>
    <dgm:pt modelId="{72499107-46F8-4A0E-AE19-5290571DC84C}" type="pres">
      <dgm:prSet presAssocID="{AA3BED6F-D70B-4B2A-9A33-AA888D44AD27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467497E-84AF-4F2F-BF5D-9B25515D6DC1}" type="pres">
      <dgm:prSet presAssocID="{AA3BED6F-D70B-4B2A-9A33-AA888D44AD27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C8E450-8DBB-430B-AA17-4BE79A7FCA65}" type="pres">
      <dgm:prSet presAssocID="{5FDB58A2-17EB-48D6-9D0E-0D26EB6E1CF2}" presName="sp" presStyleCnt="0"/>
      <dgm:spPr/>
    </dgm:pt>
    <dgm:pt modelId="{0C4B41A5-332D-4CC5-A43B-9BA87315175C}" type="pres">
      <dgm:prSet presAssocID="{7AF23525-A054-4F85-A0B0-DB94189B731B}" presName="composite" presStyleCnt="0"/>
      <dgm:spPr/>
    </dgm:pt>
    <dgm:pt modelId="{4B07BB7E-6DC1-47FB-AF0C-95F28C8A30BB}" type="pres">
      <dgm:prSet presAssocID="{7AF23525-A054-4F85-A0B0-DB94189B731B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33157D-BD2D-486A-95C5-2185AA9AA9F1}" type="pres">
      <dgm:prSet presAssocID="{7AF23525-A054-4F85-A0B0-DB94189B731B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6EBB36-0A06-4F84-9AD4-583ECF6E3BC5}" type="pres">
      <dgm:prSet presAssocID="{1EA0A905-D8AB-4ADE-BA1E-4D2CA2D65BA9}" presName="sp" presStyleCnt="0"/>
      <dgm:spPr/>
    </dgm:pt>
    <dgm:pt modelId="{9CE60053-3519-4582-A1E2-2484492EF758}" type="pres">
      <dgm:prSet presAssocID="{3281A0E0-AC06-4368-8A29-7C851B3E22D0}" presName="composite" presStyleCnt="0"/>
      <dgm:spPr/>
    </dgm:pt>
    <dgm:pt modelId="{830DC3D7-A498-4A74-AABB-3C1E56AF0711}" type="pres">
      <dgm:prSet presAssocID="{3281A0E0-AC06-4368-8A29-7C851B3E22D0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4852CD-A83C-4C03-B36E-E416FD4B3E7E}" type="pres">
      <dgm:prSet presAssocID="{3281A0E0-AC06-4368-8A29-7C851B3E22D0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3CC620-0D69-4EBB-B0D7-F8890B4FE294}" type="pres">
      <dgm:prSet presAssocID="{574F67B0-7B4E-43ED-A411-34C40142BBF5}" presName="sp" presStyleCnt="0"/>
      <dgm:spPr/>
    </dgm:pt>
    <dgm:pt modelId="{0FAAEDDC-723E-4D40-AD78-5C51D8E7DF4B}" type="pres">
      <dgm:prSet presAssocID="{DD9741F6-80DE-498F-86EC-B9DE24110B43}" presName="composite" presStyleCnt="0"/>
      <dgm:spPr/>
    </dgm:pt>
    <dgm:pt modelId="{48281F49-8E1F-4B43-8DC0-CC4906DB8DB4}" type="pres">
      <dgm:prSet presAssocID="{DD9741F6-80DE-498F-86EC-B9DE24110B43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AB2AE32-17B1-4A98-ADEB-53C711575B3D}" type="pres">
      <dgm:prSet presAssocID="{DD9741F6-80DE-498F-86EC-B9DE24110B43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9D495CC-4EF6-4FB4-8489-C2A87A8B9180}" type="presOf" srcId="{AA3BED6F-D70B-4B2A-9A33-AA888D44AD27}" destId="{72499107-46F8-4A0E-AE19-5290571DC84C}" srcOrd="0" destOrd="0" presId="urn:microsoft.com/office/officeart/2005/8/layout/chevron2"/>
    <dgm:cxn modelId="{60F728E8-D9C6-41EF-9DD2-9A380A2EFCE7}" type="presOf" srcId="{DD9741F6-80DE-498F-86EC-B9DE24110B43}" destId="{48281F49-8E1F-4B43-8DC0-CC4906DB8DB4}" srcOrd="0" destOrd="0" presId="urn:microsoft.com/office/officeart/2005/8/layout/chevron2"/>
    <dgm:cxn modelId="{969CCFC1-57F6-4B34-909F-6F73DE49BBA0}" type="presOf" srcId="{BA9F2346-3340-47A9-8E26-D4C762BCEF03}" destId="{65F687F6-D0B5-4548-924F-A2EEA6135E82}" srcOrd="0" destOrd="0" presId="urn:microsoft.com/office/officeart/2005/8/layout/chevron2"/>
    <dgm:cxn modelId="{E2586A1C-4791-4CFC-B5BB-DB3844D250F5}" srcId="{3281A0E0-AC06-4368-8A29-7C851B3E22D0}" destId="{837D1302-47D9-4A60-9DEA-B84006C2846F}" srcOrd="0" destOrd="0" parTransId="{E2C6DE43-25AF-4EFB-A8E6-F6E3FF682DC5}" sibTransId="{73372F7E-5C69-4C15-8545-08293D153EEF}"/>
    <dgm:cxn modelId="{BECE2511-145F-4C7E-9B3D-833F273980FA}" srcId="{43CC9BFE-B79F-48B9-8F6E-2A9E6EEE5FFE}" destId="{7AF23525-A054-4F85-A0B0-DB94189B731B}" srcOrd="5" destOrd="0" parTransId="{7486351C-A6C6-465F-8E7C-B9E5AB7AF693}" sibTransId="{1EA0A905-D8AB-4ADE-BA1E-4D2CA2D65BA9}"/>
    <dgm:cxn modelId="{6B04E923-8C20-4639-82FF-F734EC6842A3}" type="presOf" srcId="{624A9683-AFFD-49E2-A2CF-1B4E41C6263D}" destId="{3467497E-84AF-4F2F-BF5D-9B25515D6DC1}" srcOrd="0" destOrd="0" presId="urn:microsoft.com/office/officeart/2005/8/layout/chevron2"/>
    <dgm:cxn modelId="{3D27D604-781E-48A1-A5A8-42A170BD52D4}" type="presOf" srcId="{D4BAE9AC-2D18-4CAC-8174-47D17774A73A}" destId="{0AB2AE32-17B1-4A98-ADEB-53C711575B3D}" srcOrd="0" destOrd="0" presId="urn:microsoft.com/office/officeart/2005/8/layout/chevron2"/>
    <dgm:cxn modelId="{339112A6-5DDB-47AA-9ECB-ACE456C11C55}" type="presOf" srcId="{555C58F1-848A-425C-99D6-6FF34CE241A8}" destId="{88B8FBB6-D8D5-48DC-AA58-207BA28919C8}" srcOrd="0" destOrd="0" presId="urn:microsoft.com/office/officeart/2005/8/layout/chevron2"/>
    <dgm:cxn modelId="{11F94F49-A932-4B74-A38A-ECFD5EB8E4F4}" type="presOf" srcId="{D02B25EE-0015-4EAA-A328-F03884741B3A}" destId="{EA08E991-465B-4012-8A28-F085DB0D178A}" srcOrd="0" destOrd="0" presId="urn:microsoft.com/office/officeart/2005/8/layout/chevron2"/>
    <dgm:cxn modelId="{2332F905-CC38-4985-A66D-BF55DFDA504C}" srcId="{DD9741F6-80DE-498F-86EC-B9DE24110B43}" destId="{D4BAE9AC-2D18-4CAC-8174-47D17774A73A}" srcOrd="0" destOrd="0" parTransId="{40EAA6B1-278B-40AC-9396-4136F2F0E4B9}" sibTransId="{28B9FFAD-D103-4AB5-9CE2-50F47AFB88F8}"/>
    <dgm:cxn modelId="{7325C7A4-C8DB-492C-BD3F-A086D247D439}" srcId="{6288246D-00C5-43FB-BA3B-4BC2CB7A9F39}" destId="{D02B25EE-0015-4EAA-A328-F03884741B3A}" srcOrd="0" destOrd="0" parTransId="{3DD08174-70EB-4FDA-B2AA-2750234DE0A5}" sibTransId="{E74D3094-9155-49BC-B99D-585C81EB607F}"/>
    <dgm:cxn modelId="{1D4DB82C-FAF2-40A2-B44D-A11D1F0D0297}" srcId="{43CC9BFE-B79F-48B9-8F6E-2A9E6EEE5FFE}" destId="{CF743142-E9AE-478C-B427-9B9B00B1206B}" srcOrd="3" destOrd="0" parTransId="{C816A11F-A81E-47C1-AA01-BA8CF2C7B459}" sibTransId="{8539A44D-1FBA-45D5-B614-F2A4D0A8AB32}"/>
    <dgm:cxn modelId="{582E75D7-AAB2-4200-8521-0049FC49402B}" type="presOf" srcId="{DEC27DC9-1730-4120-A8C5-557995D152B3}" destId="{F2E0DE4D-507B-405F-B6B9-2D8014467E2B}" srcOrd="0" destOrd="0" presId="urn:microsoft.com/office/officeart/2005/8/layout/chevron2"/>
    <dgm:cxn modelId="{D69E7BD5-E165-402A-A765-9F9224B2AA42}" srcId="{43CC9BFE-B79F-48B9-8F6E-2A9E6EEE5FFE}" destId="{DD9741F6-80DE-498F-86EC-B9DE24110B43}" srcOrd="7" destOrd="0" parTransId="{ECB56B90-5349-48E5-A999-D57195EF5A67}" sibTransId="{62EC4C9D-60A0-451A-98B8-FD2BF5C195A3}"/>
    <dgm:cxn modelId="{6C2D794D-E18C-42EE-A79F-136FF25292AC}" type="presOf" srcId="{43CC9BFE-B79F-48B9-8F6E-2A9E6EEE5FFE}" destId="{2A27FD9E-CBA2-4CD1-AB86-17811C158C48}" srcOrd="0" destOrd="0" presId="urn:microsoft.com/office/officeart/2005/8/layout/chevron2"/>
    <dgm:cxn modelId="{F232BCFA-D0FE-4321-97E2-07069A56A5A9}" srcId="{7AF23525-A054-4F85-A0B0-DB94189B731B}" destId="{182B8CD9-161F-445B-8E45-3A6FE5160947}" srcOrd="0" destOrd="0" parTransId="{6590F877-3A03-41D5-AA46-23E8BDE3D870}" sibTransId="{B46F47C0-BCDE-495D-8F5A-1773C2A1F4BA}"/>
    <dgm:cxn modelId="{0A87C1E6-AD65-4910-A3B9-C3D952BF8BB9}" srcId="{43CC9BFE-B79F-48B9-8F6E-2A9E6EEE5FFE}" destId="{6288246D-00C5-43FB-BA3B-4BC2CB7A9F39}" srcOrd="2" destOrd="0" parTransId="{CC409B6C-5EA8-480C-BAF8-5EC4BDACDDF9}" sibTransId="{87BF3F0B-AA61-4423-AF7F-31E57D925FE1}"/>
    <dgm:cxn modelId="{513CDDA5-16E2-45E7-87E6-8CA79D74646E}" srcId="{041D3E52-53BC-4D1E-AF06-388C927C5C3F}" destId="{555C58F1-848A-425C-99D6-6FF34CE241A8}" srcOrd="0" destOrd="0" parTransId="{1ED3FBC3-6A8A-4993-A134-AC55B6C51331}" sibTransId="{6343CD4D-E742-4AB0-A0A6-E8BB5A096918}"/>
    <dgm:cxn modelId="{35ACFD87-7394-4CFF-8B25-4DC19C4F5FDC}" srcId="{43CC9BFE-B79F-48B9-8F6E-2A9E6EEE5FFE}" destId="{041D3E52-53BC-4D1E-AF06-388C927C5C3F}" srcOrd="0" destOrd="0" parTransId="{E25A124B-3FAA-424F-AA41-B810C40B873D}" sibTransId="{AB054059-3404-4962-BEA7-31F8DE4D9A41}"/>
    <dgm:cxn modelId="{419E523E-483F-4AFE-8968-BA5E9542AC25}" type="presOf" srcId="{CF743142-E9AE-478C-B427-9B9B00B1206B}" destId="{3E9742E9-6159-49CB-B0C8-13FA609A2699}" srcOrd="0" destOrd="0" presId="urn:microsoft.com/office/officeart/2005/8/layout/chevron2"/>
    <dgm:cxn modelId="{574A2AF1-7930-41B4-9D38-0D19E54AE2F7}" type="presOf" srcId="{BC5B396F-09B5-45E6-9633-8DE093EBAA47}" destId="{CBA366CD-4895-4B67-80F6-609FC38C526F}" srcOrd="0" destOrd="0" presId="urn:microsoft.com/office/officeart/2005/8/layout/chevron2"/>
    <dgm:cxn modelId="{A35BF1C6-8AE1-4EB0-8E94-FCBCA0C8B72A}" srcId="{43CC9BFE-B79F-48B9-8F6E-2A9E6EEE5FFE}" destId="{AA3BED6F-D70B-4B2A-9A33-AA888D44AD27}" srcOrd="4" destOrd="0" parTransId="{046E5994-C7B4-49A2-BD7F-8F11CCA7C9FA}" sibTransId="{5FDB58A2-17EB-48D6-9D0E-0D26EB6E1CF2}"/>
    <dgm:cxn modelId="{11E2D197-B50C-44A2-B1B9-90C6EC05462F}" srcId="{43CC9BFE-B79F-48B9-8F6E-2A9E6EEE5FFE}" destId="{DEC27DC9-1730-4120-A8C5-557995D152B3}" srcOrd="1" destOrd="0" parTransId="{C90F0358-91B5-484F-BCCB-88102D5C2878}" sibTransId="{9CF7D638-0A65-404B-8F3D-1C8ED95EB0DD}"/>
    <dgm:cxn modelId="{2AEF4A17-3DF1-4F28-8EDB-50BF0C02A8A8}" type="presOf" srcId="{3281A0E0-AC06-4368-8A29-7C851B3E22D0}" destId="{830DC3D7-A498-4A74-AABB-3C1E56AF0711}" srcOrd="0" destOrd="0" presId="urn:microsoft.com/office/officeart/2005/8/layout/chevron2"/>
    <dgm:cxn modelId="{64DAD9E7-D815-429B-8972-994E7B570B66}" srcId="{43CC9BFE-B79F-48B9-8F6E-2A9E6EEE5FFE}" destId="{3281A0E0-AC06-4368-8A29-7C851B3E22D0}" srcOrd="6" destOrd="0" parTransId="{C6246E83-2978-4C46-9301-514197628880}" sibTransId="{574F67B0-7B4E-43ED-A411-34C40142BBF5}"/>
    <dgm:cxn modelId="{7A414214-DA4E-46E7-9140-C515A88B629C}" type="presOf" srcId="{6288246D-00C5-43FB-BA3B-4BC2CB7A9F39}" destId="{F0DCB6CE-CE22-47F2-AEA7-6DB04152D102}" srcOrd="0" destOrd="0" presId="urn:microsoft.com/office/officeart/2005/8/layout/chevron2"/>
    <dgm:cxn modelId="{880B5318-EF3B-4FB8-9AEC-6612A4B07EA8}" type="presOf" srcId="{837D1302-47D9-4A60-9DEA-B84006C2846F}" destId="{844852CD-A83C-4C03-B36E-E416FD4B3E7E}" srcOrd="0" destOrd="0" presId="urn:microsoft.com/office/officeart/2005/8/layout/chevron2"/>
    <dgm:cxn modelId="{0605D333-91C1-412C-ADA8-4593E342D899}" srcId="{AA3BED6F-D70B-4B2A-9A33-AA888D44AD27}" destId="{624A9683-AFFD-49E2-A2CF-1B4E41C6263D}" srcOrd="0" destOrd="0" parTransId="{9C3170CC-C720-4432-BA9B-E20672C5820C}" sibTransId="{08DAC79B-49D4-4D05-AC8C-14D0BD752AF8}"/>
    <dgm:cxn modelId="{A9D0863C-ED07-43B8-995B-957489559DAE}" srcId="{CF743142-E9AE-478C-B427-9B9B00B1206B}" destId="{BC5B396F-09B5-45E6-9633-8DE093EBAA47}" srcOrd="0" destOrd="0" parTransId="{84E9A69A-88E7-4776-BEBB-F040C93E1F33}" sibTransId="{00D4C139-3FF1-406C-9DE1-E5A48C7EF314}"/>
    <dgm:cxn modelId="{53E8838D-74A7-4AA1-97F5-6FC62FE7428D}" type="presOf" srcId="{182B8CD9-161F-445B-8E45-3A6FE5160947}" destId="{7533157D-BD2D-486A-95C5-2185AA9AA9F1}" srcOrd="0" destOrd="0" presId="urn:microsoft.com/office/officeart/2005/8/layout/chevron2"/>
    <dgm:cxn modelId="{24A8AED6-976C-4170-82A5-B66EE5324066}" type="presOf" srcId="{041D3E52-53BC-4D1E-AF06-388C927C5C3F}" destId="{36C4BCEF-CEFB-40A1-80F9-D8A454B57950}" srcOrd="0" destOrd="0" presId="urn:microsoft.com/office/officeart/2005/8/layout/chevron2"/>
    <dgm:cxn modelId="{48D17B5F-2C65-4A8C-ADD0-62DF1C83BAC6}" srcId="{DEC27DC9-1730-4120-A8C5-557995D152B3}" destId="{BA9F2346-3340-47A9-8E26-D4C762BCEF03}" srcOrd="0" destOrd="0" parTransId="{226800BF-99DB-47D3-8669-FC819949A8F2}" sibTransId="{3B5BC23C-53E1-409D-9355-A7697A630CD1}"/>
    <dgm:cxn modelId="{2A5FC633-CCCD-42B1-A97D-E58CDFF3F461}" type="presOf" srcId="{7AF23525-A054-4F85-A0B0-DB94189B731B}" destId="{4B07BB7E-6DC1-47FB-AF0C-95F28C8A30BB}" srcOrd="0" destOrd="0" presId="urn:microsoft.com/office/officeart/2005/8/layout/chevron2"/>
    <dgm:cxn modelId="{ECE4D401-0D0B-4C6B-8C13-C7F3074234FF}" type="presParOf" srcId="{2A27FD9E-CBA2-4CD1-AB86-17811C158C48}" destId="{7393B9A8-3F97-4957-84AD-F1520F9973C4}" srcOrd="0" destOrd="0" presId="urn:microsoft.com/office/officeart/2005/8/layout/chevron2"/>
    <dgm:cxn modelId="{1B86B9C7-9852-4C84-800B-115DF1526BE1}" type="presParOf" srcId="{7393B9A8-3F97-4957-84AD-F1520F9973C4}" destId="{36C4BCEF-CEFB-40A1-80F9-D8A454B57950}" srcOrd="0" destOrd="0" presId="urn:microsoft.com/office/officeart/2005/8/layout/chevron2"/>
    <dgm:cxn modelId="{4163D2F3-3C93-4EAB-AAF7-A16B3D5AE87E}" type="presParOf" srcId="{7393B9A8-3F97-4957-84AD-F1520F9973C4}" destId="{88B8FBB6-D8D5-48DC-AA58-207BA28919C8}" srcOrd="1" destOrd="0" presId="urn:microsoft.com/office/officeart/2005/8/layout/chevron2"/>
    <dgm:cxn modelId="{AE331834-4FD0-4C04-B286-AE772180AFA8}" type="presParOf" srcId="{2A27FD9E-CBA2-4CD1-AB86-17811C158C48}" destId="{ABD02CBD-4C60-4302-9828-7DE1740F4E3B}" srcOrd="1" destOrd="0" presId="urn:microsoft.com/office/officeart/2005/8/layout/chevron2"/>
    <dgm:cxn modelId="{12098D22-5E3D-4948-9422-5121E27D196B}" type="presParOf" srcId="{2A27FD9E-CBA2-4CD1-AB86-17811C158C48}" destId="{0077FD6B-A604-4B7F-B1A4-65CFF49C7549}" srcOrd="2" destOrd="0" presId="urn:microsoft.com/office/officeart/2005/8/layout/chevron2"/>
    <dgm:cxn modelId="{379755D7-A19F-4D07-A1AB-8E8A449508BD}" type="presParOf" srcId="{0077FD6B-A604-4B7F-B1A4-65CFF49C7549}" destId="{F2E0DE4D-507B-405F-B6B9-2D8014467E2B}" srcOrd="0" destOrd="0" presId="urn:microsoft.com/office/officeart/2005/8/layout/chevron2"/>
    <dgm:cxn modelId="{19640A29-6F56-4B88-A6F9-0CF461F1F100}" type="presParOf" srcId="{0077FD6B-A604-4B7F-B1A4-65CFF49C7549}" destId="{65F687F6-D0B5-4548-924F-A2EEA6135E82}" srcOrd="1" destOrd="0" presId="urn:microsoft.com/office/officeart/2005/8/layout/chevron2"/>
    <dgm:cxn modelId="{C42C640E-9F24-4CB9-9FFC-9DD36223D332}" type="presParOf" srcId="{2A27FD9E-CBA2-4CD1-AB86-17811C158C48}" destId="{7CF5B14A-A2C0-486A-BF9B-6E28AAD6DB76}" srcOrd="3" destOrd="0" presId="urn:microsoft.com/office/officeart/2005/8/layout/chevron2"/>
    <dgm:cxn modelId="{959FE84E-63B2-4139-AA80-C4AB75D4E94A}" type="presParOf" srcId="{2A27FD9E-CBA2-4CD1-AB86-17811C158C48}" destId="{601F4AE5-4BF8-4127-92BC-AAAD50845141}" srcOrd="4" destOrd="0" presId="urn:microsoft.com/office/officeart/2005/8/layout/chevron2"/>
    <dgm:cxn modelId="{76C9B4EF-A2FF-4AD3-9F29-562AE8F713B4}" type="presParOf" srcId="{601F4AE5-4BF8-4127-92BC-AAAD50845141}" destId="{F0DCB6CE-CE22-47F2-AEA7-6DB04152D102}" srcOrd="0" destOrd="0" presId="urn:microsoft.com/office/officeart/2005/8/layout/chevron2"/>
    <dgm:cxn modelId="{8E19BEBB-5DE9-4C95-971B-8EF68F7EE381}" type="presParOf" srcId="{601F4AE5-4BF8-4127-92BC-AAAD50845141}" destId="{EA08E991-465B-4012-8A28-F085DB0D178A}" srcOrd="1" destOrd="0" presId="urn:microsoft.com/office/officeart/2005/8/layout/chevron2"/>
    <dgm:cxn modelId="{54E65819-62AA-460F-9182-51C644EDC67C}" type="presParOf" srcId="{2A27FD9E-CBA2-4CD1-AB86-17811C158C48}" destId="{9FDB5AA4-3FFE-4B97-B962-1E89C8FC36B6}" srcOrd="5" destOrd="0" presId="urn:microsoft.com/office/officeart/2005/8/layout/chevron2"/>
    <dgm:cxn modelId="{F8B49A1E-CE5B-40B3-BE64-884D197EAC60}" type="presParOf" srcId="{2A27FD9E-CBA2-4CD1-AB86-17811C158C48}" destId="{A6139B09-73AF-45B7-97CD-CC8EF5D6367F}" srcOrd="6" destOrd="0" presId="urn:microsoft.com/office/officeart/2005/8/layout/chevron2"/>
    <dgm:cxn modelId="{14172639-9114-477C-9C4C-3EEB1DB6F352}" type="presParOf" srcId="{A6139B09-73AF-45B7-97CD-CC8EF5D6367F}" destId="{3E9742E9-6159-49CB-B0C8-13FA609A2699}" srcOrd="0" destOrd="0" presId="urn:microsoft.com/office/officeart/2005/8/layout/chevron2"/>
    <dgm:cxn modelId="{9887ED20-9E25-46D8-A01D-226F88D39DA7}" type="presParOf" srcId="{A6139B09-73AF-45B7-97CD-CC8EF5D6367F}" destId="{CBA366CD-4895-4B67-80F6-609FC38C526F}" srcOrd="1" destOrd="0" presId="urn:microsoft.com/office/officeart/2005/8/layout/chevron2"/>
    <dgm:cxn modelId="{554F5218-FA10-42EE-B5F2-710D44750467}" type="presParOf" srcId="{2A27FD9E-CBA2-4CD1-AB86-17811C158C48}" destId="{6B1D05E2-FE45-49A8-A613-2EA013085549}" srcOrd="7" destOrd="0" presId="urn:microsoft.com/office/officeart/2005/8/layout/chevron2"/>
    <dgm:cxn modelId="{8BAAF4DD-3151-4ABE-B27D-1F04EFEB8E69}" type="presParOf" srcId="{2A27FD9E-CBA2-4CD1-AB86-17811C158C48}" destId="{F906640F-8B4B-43FA-B762-A6B1ABC91C0B}" srcOrd="8" destOrd="0" presId="urn:microsoft.com/office/officeart/2005/8/layout/chevron2"/>
    <dgm:cxn modelId="{FF9FF718-1EFD-4BE4-B6CC-37E4A8DB9FBF}" type="presParOf" srcId="{F906640F-8B4B-43FA-B762-A6B1ABC91C0B}" destId="{72499107-46F8-4A0E-AE19-5290571DC84C}" srcOrd="0" destOrd="0" presId="urn:microsoft.com/office/officeart/2005/8/layout/chevron2"/>
    <dgm:cxn modelId="{EA54C699-0DF4-40B1-9E19-C44654E1C6C5}" type="presParOf" srcId="{F906640F-8B4B-43FA-B762-A6B1ABC91C0B}" destId="{3467497E-84AF-4F2F-BF5D-9B25515D6DC1}" srcOrd="1" destOrd="0" presId="urn:microsoft.com/office/officeart/2005/8/layout/chevron2"/>
    <dgm:cxn modelId="{A661EBFA-FA3C-4F09-B8D3-318B55829D0E}" type="presParOf" srcId="{2A27FD9E-CBA2-4CD1-AB86-17811C158C48}" destId="{6EC8E450-8DBB-430B-AA17-4BE79A7FCA65}" srcOrd="9" destOrd="0" presId="urn:microsoft.com/office/officeart/2005/8/layout/chevron2"/>
    <dgm:cxn modelId="{13C44823-323A-4982-A038-6D8B103649ED}" type="presParOf" srcId="{2A27FD9E-CBA2-4CD1-AB86-17811C158C48}" destId="{0C4B41A5-332D-4CC5-A43B-9BA87315175C}" srcOrd="10" destOrd="0" presId="urn:microsoft.com/office/officeart/2005/8/layout/chevron2"/>
    <dgm:cxn modelId="{0A04EEF9-E2F9-4D1F-AC5A-55F2EB74912E}" type="presParOf" srcId="{0C4B41A5-332D-4CC5-A43B-9BA87315175C}" destId="{4B07BB7E-6DC1-47FB-AF0C-95F28C8A30BB}" srcOrd="0" destOrd="0" presId="urn:microsoft.com/office/officeart/2005/8/layout/chevron2"/>
    <dgm:cxn modelId="{5CA54E0E-9C56-43D8-B6E0-ED0B3EB98CB7}" type="presParOf" srcId="{0C4B41A5-332D-4CC5-A43B-9BA87315175C}" destId="{7533157D-BD2D-486A-95C5-2185AA9AA9F1}" srcOrd="1" destOrd="0" presId="urn:microsoft.com/office/officeart/2005/8/layout/chevron2"/>
    <dgm:cxn modelId="{29E4C07C-877B-4275-B170-070B103F72E1}" type="presParOf" srcId="{2A27FD9E-CBA2-4CD1-AB86-17811C158C48}" destId="{1C6EBB36-0A06-4F84-9AD4-583ECF6E3BC5}" srcOrd="11" destOrd="0" presId="urn:microsoft.com/office/officeart/2005/8/layout/chevron2"/>
    <dgm:cxn modelId="{CCB6A4B8-FA52-4E45-A9E8-A1AD695806AE}" type="presParOf" srcId="{2A27FD9E-CBA2-4CD1-AB86-17811C158C48}" destId="{9CE60053-3519-4582-A1E2-2484492EF758}" srcOrd="12" destOrd="0" presId="urn:microsoft.com/office/officeart/2005/8/layout/chevron2"/>
    <dgm:cxn modelId="{DDCF8916-305D-42F9-817D-7BDC18D5E402}" type="presParOf" srcId="{9CE60053-3519-4582-A1E2-2484492EF758}" destId="{830DC3D7-A498-4A74-AABB-3C1E56AF0711}" srcOrd="0" destOrd="0" presId="urn:microsoft.com/office/officeart/2005/8/layout/chevron2"/>
    <dgm:cxn modelId="{FA361234-774B-48F2-B5C2-ABF885F6D260}" type="presParOf" srcId="{9CE60053-3519-4582-A1E2-2484492EF758}" destId="{844852CD-A83C-4C03-B36E-E416FD4B3E7E}" srcOrd="1" destOrd="0" presId="urn:microsoft.com/office/officeart/2005/8/layout/chevron2"/>
    <dgm:cxn modelId="{75644667-9AD9-4664-B969-6C71F67C1396}" type="presParOf" srcId="{2A27FD9E-CBA2-4CD1-AB86-17811C158C48}" destId="{A93CC620-0D69-4EBB-B0D7-F8890B4FE294}" srcOrd="13" destOrd="0" presId="urn:microsoft.com/office/officeart/2005/8/layout/chevron2"/>
    <dgm:cxn modelId="{AC2273A3-67EF-4562-817C-B45A8C71D85E}" type="presParOf" srcId="{2A27FD9E-CBA2-4CD1-AB86-17811C158C48}" destId="{0FAAEDDC-723E-4D40-AD78-5C51D8E7DF4B}" srcOrd="14" destOrd="0" presId="urn:microsoft.com/office/officeart/2005/8/layout/chevron2"/>
    <dgm:cxn modelId="{3E099633-C9F9-4229-9275-6A96957B41BE}" type="presParOf" srcId="{0FAAEDDC-723E-4D40-AD78-5C51D8E7DF4B}" destId="{48281F49-8E1F-4B43-8DC0-CC4906DB8DB4}" srcOrd="0" destOrd="0" presId="urn:microsoft.com/office/officeart/2005/8/layout/chevron2"/>
    <dgm:cxn modelId="{24749275-1FF7-42BC-AF84-20941087DB49}" type="presParOf" srcId="{0FAAEDDC-723E-4D40-AD78-5C51D8E7DF4B}" destId="{0AB2AE32-17B1-4A98-ADEB-53C711575B3D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0F93CC-F2D2-46E8-B58D-71B3AC27252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CAD6973-EA18-4CDE-BF04-A245ECD8807A}">
      <dgm:prSet phldrT="[Text]" custT="1"/>
      <dgm:spPr/>
      <dgm:t>
        <a:bodyPr/>
        <a:lstStyle/>
        <a:p>
          <a:r>
            <a:rPr lang="en-GB" sz="1800" dirty="0" smtClean="0"/>
            <a:t>CA</a:t>
          </a:r>
          <a:endParaRPr lang="en-GB" sz="1800" dirty="0"/>
        </a:p>
      </dgm:t>
    </dgm:pt>
    <dgm:pt modelId="{485E8870-0A96-4D67-B226-1905E0DF7329}" type="parTrans" cxnId="{5BB1B87B-6748-4EE0-A0E7-40CBD4258170}">
      <dgm:prSet/>
      <dgm:spPr/>
      <dgm:t>
        <a:bodyPr/>
        <a:lstStyle/>
        <a:p>
          <a:endParaRPr lang="en-GB"/>
        </a:p>
      </dgm:t>
    </dgm:pt>
    <dgm:pt modelId="{8225BAB3-84B8-4DC7-B68D-0F14026ABC87}" type="sibTrans" cxnId="{5BB1B87B-6748-4EE0-A0E7-40CBD4258170}">
      <dgm:prSet/>
      <dgm:spPr/>
      <dgm:t>
        <a:bodyPr/>
        <a:lstStyle/>
        <a:p>
          <a:endParaRPr lang="en-GB"/>
        </a:p>
      </dgm:t>
    </dgm:pt>
    <dgm:pt modelId="{FA897636-B9CC-4D71-81B2-AEE957E5DDFE}">
      <dgm:prSet phldrT="[Text]" custT="1"/>
      <dgm:spPr/>
      <dgm:t>
        <a:bodyPr/>
        <a:lstStyle/>
        <a:p>
          <a:r>
            <a:rPr lang="en-GB" sz="1800" dirty="0" smtClean="0"/>
            <a:t>CR SA</a:t>
          </a:r>
        </a:p>
        <a:p>
          <a:r>
            <a:rPr lang="en-GB" sz="1800" dirty="0" smtClean="0"/>
            <a:t>CR IRB</a:t>
          </a:r>
        </a:p>
        <a:p>
          <a:r>
            <a:rPr lang="en-GB" sz="1800" dirty="0" smtClean="0"/>
            <a:t>MKR</a:t>
          </a:r>
        </a:p>
        <a:p>
          <a:r>
            <a:rPr lang="en-GB" sz="1800" dirty="0" smtClean="0"/>
            <a:t>OPR</a:t>
          </a:r>
        </a:p>
        <a:p>
          <a:r>
            <a:rPr lang="en-GB" sz="1800" dirty="0" smtClean="0"/>
            <a:t>Large Exposures</a:t>
          </a:r>
          <a:endParaRPr lang="en-GB" sz="1800" dirty="0"/>
        </a:p>
      </dgm:t>
    </dgm:pt>
    <dgm:pt modelId="{12D72F6A-196B-4D78-90BD-027F385187BB}" type="parTrans" cxnId="{3558FFA0-1926-4B71-8BB7-31102DC26438}">
      <dgm:prSet/>
      <dgm:spPr/>
      <dgm:t>
        <a:bodyPr/>
        <a:lstStyle/>
        <a:p>
          <a:endParaRPr lang="en-GB"/>
        </a:p>
      </dgm:t>
    </dgm:pt>
    <dgm:pt modelId="{D63EB3D4-6553-4158-8DB3-58058CFCEC9E}" type="sibTrans" cxnId="{3558FFA0-1926-4B71-8BB7-31102DC26438}">
      <dgm:prSet/>
      <dgm:spPr/>
      <dgm:t>
        <a:bodyPr/>
        <a:lstStyle/>
        <a:p>
          <a:endParaRPr lang="en-GB"/>
        </a:p>
      </dgm:t>
    </dgm:pt>
    <dgm:pt modelId="{D25104F4-543A-4E6B-82F7-C5728473D92A}">
      <dgm:prSet phldrT="[Text]" custT="1"/>
      <dgm:spPr/>
      <dgm:t>
        <a:bodyPr/>
        <a:lstStyle/>
        <a:p>
          <a:r>
            <a:rPr lang="en-GB" sz="1800" dirty="0" smtClean="0"/>
            <a:t>FINREP</a:t>
          </a:r>
          <a:endParaRPr lang="en-GB" sz="1800" dirty="0"/>
        </a:p>
      </dgm:t>
    </dgm:pt>
    <dgm:pt modelId="{D227B69C-0D81-438F-A3E0-14CDC8E14E10}" type="parTrans" cxnId="{A955D42C-5E19-4FCC-AD55-1FDDF313C272}">
      <dgm:prSet/>
      <dgm:spPr/>
      <dgm:t>
        <a:bodyPr/>
        <a:lstStyle/>
        <a:p>
          <a:endParaRPr lang="en-GB"/>
        </a:p>
      </dgm:t>
    </dgm:pt>
    <dgm:pt modelId="{AE8B3BEE-6C72-498A-83E0-41A0FA776BE5}" type="sibTrans" cxnId="{A955D42C-5E19-4FCC-AD55-1FDDF313C272}">
      <dgm:prSet/>
      <dgm:spPr/>
      <dgm:t>
        <a:bodyPr/>
        <a:lstStyle/>
        <a:p>
          <a:endParaRPr lang="en-GB"/>
        </a:p>
      </dgm:t>
    </dgm:pt>
    <dgm:pt modelId="{1BCE420F-BB58-48E5-81CB-ECB382714B9C}">
      <dgm:prSet custT="1"/>
      <dgm:spPr/>
      <dgm:t>
        <a:bodyPr/>
        <a:lstStyle/>
        <a:p>
          <a:r>
            <a:rPr lang="en-GB" sz="1800" dirty="0" smtClean="0"/>
            <a:t>GS</a:t>
          </a:r>
        </a:p>
        <a:p>
          <a:r>
            <a:rPr lang="en-GB" sz="1800" dirty="0" smtClean="0"/>
            <a:t>SEC Details</a:t>
          </a:r>
        </a:p>
        <a:p>
          <a:r>
            <a:rPr lang="en-GB" sz="1800" dirty="0" smtClean="0"/>
            <a:t>OPR Details</a:t>
          </a:r>
        </a:p>
        <a:p>
          <a:r>
            <a:rPr lang="en-GB" sz="1800" dirty="0" smtClean="0"/>
            <a:t>IP Losses</a:t>
          </a:r>
        </a:p>
        <a:p>
          <a:r>
            <a:rPr lang="en-GB" sz="1800" dirty="0" smtClean="0"/>
            <a:t>CR GB</a:t>
          </a:r>
          <a:endParaRPr lang="en-GB" sz="1800" dirty="0"/>
        </a:p>
      </dgm:t>
    </dgm:pt>
    <dgm:pt modelId="{687848EB-C944-41A7-B48F-111A1D2F9A7B}" type="parTrans" cxnId="{C1294403-7468-4FCD-8DBA-4AF93A6D69D2}">
      <dgm:prSet/>
      <dgm:spPr/>
      <dgm:t>
        <a:bodyPr/>
        <a:lstStyle/>
        <a:p>
          <a:endParaRPr lang="en-GB"/>
        </a:p>
      </dgm:t>
    </dgm:pt>
    <dgm:pt modelId="{87C049F9-FD46-4FA3-9BF4-5B2EB8A0784E}" type="sibTrans" cxnId="{C1294403-7468-4FCD-8DBA-4AF93A6D69D2}">
      <dgm:prSet/>
      <dgm:spPr/>
      <dgm:t>
        <a:bodyPr/>
        <a:lstStyle/>
        <a:p>
          <a:endParaRPr lang="en-GB"/>
        </a:p>
      </dgm:t>
    </dgm:pt>
    <dgm:pt modelId="{E897EE5C-5BC2-49AC-ADFC-1140D78B461E}">
      <dgm:prSet custT="1"/>
      <dgm:spPr/>
      <dgm:t>
        <a:bodyPr/>
        <a:lstStyle/>
        <a:p>
          <a:endParaRPr lang="en-GB" sz="1800" dirty="0" smtClean="0"/>
        </a:p>
      </dgm:t>
    </dgm:pt>
    <dgm:pt modelId="{C2F26F35-19C3-4459-8465-907F77CBE11A}" type="sibTrans" cxnId="{FCCCD1C6-73C8-475A-8A5F-F1E69DD976CA}">
      <dgm:prSet/>
      <dgm:spPr/>
      <dgm:t>
        <a:bodyPr/>
        <a:lstStyle/>
        <a:p>
          <a:endParaRPr lang="en-GB"/>
        </a:p>
      </dgm:t>
    </dgm:pt>
    <dgm:pt modelId="{BDF5A3DC-D336-4B1B-8957-72ABF825FC89}" type="parTrans" cxnId="{FCCCD1C6-73C8-475A-8A5F-F1E69DD976CA}">
      <dgm:prSet/>
      <dgm:spPr/>
      <dgm:t>
        <a:bodyPr/>
        <a:lstStyle/>
        <a:p>
          <a:endParaRPr lang="en-GB"/>
        </a:p>
      </dgm:t>
    </dgm:pt>
    <dgm:pt modelId="{292188FB-2BC9-4256-811D-0336F8DC8670}" type="pres">
      <dgm:prSet presAssocID="{E80F93CC-F2D2-46E8-B58D-71B3AC27252D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1F0AE2C-32CD-4870-91B3-9D5655D7F6EB}" type="pres">
      <dgm:prSet presAssocID="{E80F93CC-F2D2-46E8-B58D-71B3AC27252D}" presName="arrow" presStyleLbl="bgShp" presStyleIdx="0" presStyleCnt="1"/>
      <dgm:spPr/>
      <dgm:t>
        <a:bodyPr/>
        <a:lstStyle/>
        <a:p>
          <a:endParaRPr lang="en-GB"/>
        </a:p>
      </dgm:t>
    </dgm:pt>
    <dgm:pt modelId="{8F7557D5-5B8C-48D9-8172-7D6ED92FD47E}" type="pres">
      <dgm:prSet presAssocID="{E80F93CC-F2D2-46E8-B58D-71B3AC27252D}" presName="arrowDiagram5" presStyleCnt="0"/>
      <dgm:spPr/>
    </dgm:pt>
    <dgm:pt modelId="{C6B2E94A-6E1C-4A70-9E45-1E91CEC8E525}" type="pres">
      <dgm:prSet presAssocID="{E897EE5C-5BC2-49AC-ADFC-1140D78B461E}" presName="bullet5a" presStyleLbl="node1" presStyleIdx="0" presStyleCnt="5"/>
      <dgm:spPr/>
    </dgm:pt>
    <dgm:pt modelId="{F628257F-CE9D-4E6A-8593-4EC238FD570E}" type="pres">
      <dgm:prSet presAssocID="{E897EE5C-5BC2-49AC-ADFC-1140D78B461E}" presName="textBox5a" presStyleLbl="revTx" presStyleIdx="0" presStyleCnt="5" custScaleX="125805" custScaleY="72415" custLinFactNeighborX="14356" custLinFactNeighborY="-68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167B59-1FA4-4C81-84CC-0C18E6339968}" type="pres">
      <dgm:prSet presAssocID="{0CAD6973-EA18-4CDE-BF04-A245ECD8807A}" presName="bullet5b" presStyleLbl="node1" presStyleIdx="1" presStyleCnt="5"/>
      <dgm:spPr/>
    </dgm:pt>
    <dgm:pt modelId="{D6BD36D7-7D02-4663-815E-E52D7FA616CB}" type="pres">
      <dgm:prSet presAssocID="{0CAD6973-EA18-4CDE-BF04-A245ECD8807A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D842BE-9146-490A-9DB9-A69EFEE2060D}" type="pres">
      <dgm:prSet presAssocID="{FA897636-B9CC-4D71-81B2-AEE957E5DDFE}" presName="bullet5c" presStyleLbl="node1" presStyleIdx="2" presStyleCnt="5" custScaleX="165932" custScaleY="155735"/>
      <dgm:spPr/>
    </dgm:pt>
    <dgm:pt modelId="{E126B417-FBCC-44A5-822B-0AD191799757}" type="pres">
      <dgm:prSet presAssocID="{FA897636-B9CC-4D71-81B2-AEE957E5DDFE}" presName="textBox5c" presStyleLbl="revTx" presStyleIdx="2" presStyleCnt="5" custLinFactNeighborX="8828" custLinFactNeighborY="57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F011BC-3F7F-42A9-838C-F51C591B8453}" type="pres">
      <dgm:prSet presAssocID="{1BCE420F-BB58-48E5-81CB-ECB382714B9C}" presName="bullet5d" presStyleLbl="node1" presStyleIdx="3" presStyleCnt="5" custLinFactX="55183" custLinFactNeighborX="100000" custLinFactNeighborY="-51728"/>
      <dgm:spPr/>
    </dgm:pt>
    <dgm:pt modelId="{1B639BD7-52B8-44B1-BE43-4148E52D9E9C}" type="pres">
      <dgm:prSet presAssocID="{1BCE420F-BB58-48E5-81CB-ECB382714B9C}" presName="textBox5d" presStyleLbl="revTx" presStyleIdx="3" presStyleCnt="5" custScaleY="31662" custLinFactNeighborX="17038" custLinFactNeighborY="-303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65B0120-3B98-48BA-924E-C8995C7DBFF3}" type="pres">
      <dgm:prSet presAssocID="{D25104F4-543A-4E6B-82F7-C5728473D92A}" presName="bullet5e" presStyleLbl="node1" presStyleIdx="4" presStyleCnt="5"/>
      <dgm:spPr/>
    </dgm:pt>
    <dgm:pt modelId="{3025845C-F95B-4990-9D04-16BB3815AD2F}" type="pres">
      <dgm:prSet presAssocID="{D25104F4-543A-4E6B-82F7-C5728473D92A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167FD68-5605-45C7-866D-FB375D0EBE39}" type="presOf" srcId="{FA897636-B9CC-4D71-81B2-AEE957E5DDFE}" destId="{E126B417-FBCC-44A5-822B-0AD191799757}" srcOrd="0" destOrd="0" presId="urn:microsoft.com/office/officeart/2005/8/layout/arrow2"/>
    <dgm:cxn modelId="{36A29F0F-8EFC-4B7E-B5C6-86AB193B7D31}" type="presOf" srcId="{1BCE420F-BB58-48E5-81CB-ECB382714B9C}" destId="{1B639BD7-52B8-44B1-BE43-4148E52D9E9C}" srcOrd="0" destOrd="0" presId="urn:microsoft.com/office/officeart/2005/8/layout/arrow2"/>
    <dgm:cxn modelId="{A955D42C-5E19-4FCC-AD55-1FDDF313C272}" srcId="{E80F93CC-F2D2-46E8-B58D-71B3AC27252D}" destId="{D25104F4-543A-4E6B-82F7-C5728473D92A}" srcOrd="4" destOrd="0" parTransId="{D227B69C-0D81-438F-A3E0-14CDC8E14E10}" sibTransId="{AE8B3BEE-6C72-498A-83E0-41A0FA776BE5}"/>
    <dgm:cxn modelId="{5F1FD489-4E1C-49BE-A264-86BE01E2E07A}" type="presOf" srcId="{E80F93CC-F2D2-46E8-B58D-71B3AC27252D}" destId="{292188FB-2BC9-4256-811D-0336F8DC8670}" srcOrd="0" destOrd="0" presId="urn:microsoft.com/office/officeart/2005/8/layout/arrow2"/>
    <dgm:cxn modelId="{5BB1B87B-6748-4EE0-A0E7-40CBD4258170}" srcId="{E80F93CC-F2D2-46E8-B58D-71B3AC27252D}" destId="{0CAD6973-EA18-4CDE-BF04-A245ECD8807A}" srcOrd="1" destOrd="0" parTransId="{485E8870-0A96-4D67-B226-1905E0DF7329}" sibTransId="{8225BAB3-84B8-4DC7-B68D-0F14026ABC87}"/>
    <dgm:cxn modelId="{FCCCD1C6-73C8-475A-8A5F-F1E69DD976CA}" srcId="{E80F93CC-F2D2-46E8-B58D-71B3AC27252D}" destId="{E897EE5C-5BC2-49AC-ADFC-1140D78B461E}" srcOrd="0" destOrd="0" parTransId="{BDF5A3DC-D336-4B1B-8957-72ABF825FC89}" sibTransId="{C2F26F35-19C3-4459-8465-907F77CBE11A}"/>
    <dgm:cxn modelId="{9D8B94C5-E051-4647-92AA-60AFAFA5FD79}" type="presOf" srcId="{D25104F4-543A-4E6B-82F7-C5728473D92A}" destId="{3025845C-F95B-4990-9D04-16BB3815AD2F}" srcOrd="0" destOrd="0" presId="urn:microsoft.com/office/officeart/2005/8/layout/arrow2"/>
    <dgm:cxn modelId="{C1294403-7468-4FCD-8DBA-4AF93A6D69D2}" srcId="{E80F93CC-F2D2-46E8-B58D-71B3AC27252D}" destId="{1BCE420F-BB58-48E5-81CB-ECB382714B9C}" srcOrd="3" destOrd="0" parTransId="{687848EB-C944-41A7-B48F-111A1D2F9A7B}" sibTransId="{87C049F9-FD46-4FA3-9BF4-5B2EB8A0784E}"/>
    <dgm:cxn modelId="{E3B2401C-26B0-4245-9494-1ECE3407BACD}" type="presOf" srcId="{E897EE5C-5BC2-49AC-ADFC-1140D78B461E}" destId="{F628257F-CE9D-4E6A-8593-4EC238FD570E}" srcOrd="0" destOrd="0" presId="urn:microsoft.com/office/officeart/2005/8/layout/arrow2"/>
    <dgm:cxn modelId="{195384CA-3B88-48C5-93D8-C12CC99B2DD9}" type="presOf" srcId="{0CAD6973-EA18-4CDE-BF04-A245ECD8807A}" destId="{D6BD36D7-7D02-4663-815E-E52D7FA616CB}" srcOrd="0" destOrd="0" presId="urn:microsoft.com/office/officeart/2005/8/layout/arrow2"/>
    <dgm:cxn modelId="{3558FFA0-1926-4B71-8BB7-31102DC26438}" srcId="{E80F93CC-F2D2-46E8-B58D-71B3AC27252D}" destId="{FA897636-B9CC-4D71-81B2-AEE957E5DDFE}" srcOrd="2" destOrd="0" parTransId="{12D72F6A-196B-4D78-90BD-027F385187BB}" sibTransId="{D63EB3D4-6553-4158-8DB3-58058CFCEC9E}"/>
    <dgm:cxn modelId="{6810F867-2F89-4EBD-9EE0-4F674CE0EADF}" type="presParOf" srcId="{292188FB-2BC9-4256-811D-0336F8DC8670}" destId="{A1F0AE2C-32CD-4870-91B3-9D5655D7F6EB}" srcOrd="0" destOrd="0" presId="urn:microsoft.com/office/officeart/2005/8/layout/arrow2"/>
    <dgm:cxn modelId="{CD8CE208-22DD-4498-8EB4-01DB534AAF63}" type="presParOf" srcId="{292188FB-2BC9-4256-811D-0336F8DC8670}" destId="{8F7557D5-5B8C-48D9-8172-7D6ED92FD47E}" srcOrd="1" destOrd="0" presId="urn:microsoft.com/office/officeart/2005/8/layout/arrow2"/>
    <dgm:cxn modelId="{0F067F5F-43D3-4014-8A83-0122FC734C1D}" type="presParOf" srcId="{8F7557D5-5B8C-48D9-8172-7D6ED92FD47E}" destId="{C6B2E94A-6E1C-4A70-9E45-1E91CEC8E525}" srcOrd="0" destOrd="0" presId="urn:microsoft.com/office/officeart/2005/8/layout/arrow2"/>
    <dgm:cxn modelId="{1B23F646-D1DD-42CB-AA67-2A68EE26F2C0}" type="presParOf" srcId="{8F7557D5-5B8C-48D9-8172-7D6ED92FD47E}" destId="{F628257F-CE9D-4E6A-8593-4EC238FD570E}" srcOrd="1" destOrd="0" presId="urn:microsoft.com/office/officeart/2005/8/layout/arrow2"/>
    <dgm:cxn modelId="{2E409CB4-1C03-4FA7-9B7C-D75C8AC9E908}" type="presParOf" srcId="{8F7557D5-5B8C-48D9-8172-7D6ED92FD47E}" destId="{E5167B59-1FA4-4C81-84CC-0C18E6339968}" srcOrd="2" destOrd="0" presId="urn:microsoft.com/office/officeart/2005/8/layout/arrow2"/>
    <dgm:cxn modelId="{E076884D-19FC-43D3-9977-95F5332A843D}" type="presParOf" srcId="{8F7557D5-5B8C-48D9-8172-7D6ED92FD47E}" destId="{D6BD36D7-7D02-4663-815E-E52D7FA616CB}" srcOrd="3" destOrd="0" presId="urn:microsoft.com/office/officeart/2005/8/layout/arrow2"/>
    <dgm:cxn modelId="{0D9181D9-F4E5-4B94-9E66-B7D9F06596D0}" type="presParOf" srcId="{8F7557D5-5B8C-48D9-8172-7D6ED92FD47E}" destId="{43D842BE-9146-490A-9DB9-A69EFEE2060D}" srcOrd="4" destOrd="0" presId="urn:microsoft.com/office/officeart/2005/8/layout/arrow2"/>
    <dgm:cxn modelId="{18F41A5A-D97F-4365-9E25-8C0F7D81ACD6}" type="presParOf" srcId="{8F7557D5-5B8C-48D9-8172-7D6ED92FD47E}" destId="{E126B417-FBCC-44A5-822B-0AD191799757}" srcOrd="5" destOrd="0" presId="urn:microsoft.com/office/officeart/2005/8/layout/arrow2"/>
    <dgm:cxn modelId="{E0D6E264-9ED2-4D81-B8AC-5771FADAC9F9}" type="presParOf" srcId="{8F7557D5-5B8C-48D9-8172-7D6ED92FD47E}" destId="{B9F011BC-3F7F-42A9-838C-F51C591B8453}" srcOrd="6" destOrd="0" presId="urn:microsoft.com/office/officeart/2005/8/layout/arrow2"/>
    <dgm:cxn modelId="{21BE1A59-1E9E-47C9-A9FC-3F005F954765}" type="presParOf" srcId="{8F7557D5-5B8C-48D9-8172-7D6ED92FD47E}" destId="{1B639BD7-52B8-44B1-BE43-4148E52D9E9C}" srcOrd="7" destOrd="0" presId="urn:microsoft.com/office/officeart/2005/8/layout/arrow2"/>
    <dgm:cxn modelId="{BCC14625-108F-4525-A632-97A5AB1DB7A5}" type="presParOf" srcId="{8F7557D5-5B8C-48D9-8172-7D6ED92FD47E}" destId="{465B0120-3B98-48BA-924E-C8995C7DBFF3}" srcOrd="8" destOrd="0" presId="urn:microsoft.com/office/officeart/2005/8/layout/arrow2"/>
    <dgm:cxn modelId="{FCE8BB82-33E4-4461-B6CE-FA299C88A45D}" type="presParOf" srcId="{8F7557D5-5B8C-48D9-8172-7D6ED92FD47E}" destId="{3025845C-F95B-4990-9D04-16BB3815AD2F}" srcOrd="9" destOrd="0" presId="urn:microsoft.com/office/officeart/2005/8/layout/arrow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0F93CC-F2D2-46E8-B58D-71B3AC27252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5104F4-543A-4E6B-82F7-C5728473D92A}">
      <dgm:prSet phldrT="[Text]" custT="1"/>
      <dgm:spPr/>
      <dgm:t>
        <a:bodyPr/>
        <a:lstStyle/>
        <a:p>
          <a:r>
            <a:rPr lang="en-GB" sz="1800" dirty="0" smtClean="0"/>
            <a:t>FINREP</a:t>
          </a:r>
          <a:endParaRPr lang="en-GB" sz="1800" dirty="0"/>
        </a:p>
      </dgm:t>
    </dgm:pt>
    <dgm:pt modelId="{D227B69C-0D81-438F-A3E0-14CDC8E14E10}" type="parTrans" cxnId="{A955D42C-5E19-4FCC-AD55-1FDDF313C272}">
      <dgm:prSet/>
      <dgm:spPr/>
      <dgm:t>
        <a:bodyPr/>
        <a:lstStyle/>
        <a:p>
          <a:endParaRPr lang="en-GB"/>
        </a:p>
      </dgm:t>
    </dgm:pt>
    <dgm:pt modelId="{AE8B3BEE-6C72-498A-83E0-41A0FA776BE5}" type="sibTrans" cxnId="{A955D42C-5E19-4FCC-AD55-1FDDF313C272}">
      <dgm:prSet/>
      <dgm:spPr/>
      <dgm:t>
        <a:bodyPr/>
        <a:lstStyle/>
        <a:p>
          <a:endParaRPr lang="en-GB"/>
        </a:p>
      </dgm:t>
    </dgm:pt>
    <dgm:pt modelId="{1BCE420F-BB58-48E5-81CB-ECB382714B9C}">
      <dgm:prSet custT="1"/>
      <dgm:spPr/>
      <dgm:t>
        <a:bodyPr/>
        <a:lstStyle/>
        <a:p>
          <a:r>
            <a:rPr lang="en-GB" sz="1800" dirty="0" smtClean="0"/>
            <a:t>GS</a:t>
          </a:r>
        </a:p>
        <a:p>
          <a:r>
            <a:rPr lang="en-GB" sz="1800" dirty="0" smtClean="0"/>
            <a:t>SEC Details</a:t>
          </a:r>
        </a:p>
        <a:p>
          <a:r>
            <a:rPr lang="en-GB" sz="1800" dirty="0" smtClean="0"/>
            <a:t>OPR Details</a:t>
          </a:r>
        </a:p>
        <a:p>
          <a:r>
            <a:rPr lang="en-GB" sz="1800" dirty="0" smtClean="0"/>
            <a:t>IP Losses</a:t>
          </a:r>
        </a:p>
        <a:p>
          <a:r>
            <a:rPr lang="en-GB" sz="1800" smtClean="0"/>
            <a:t>CR GB</a:t>
          </a:r>
          <a:endParaRPr lang="en-GB" sz="1800" dirty="0"/>
        </a:p>
      </dgm:t>
    </dgm:pt>
    <dgm:pt modelId="{687848EB-C944-41A7-B48F-111A1D2F9A7B}" type="parTrans" cxnId="{C1294403-7468-4FCD-8DBA-4AF93A6D69D2}">
      <dgm:prSet/>
      <dgm:spPr/>
      <dgm:t>
        <a:bodyPr/>
        <a:lstStyle/>
        <a:p>
          <a:endParaRPr lang="en-GB"/>
        </a:p>
      </dgm:t>
    </dgm:pt>
    <dgm:pt modelId="{87C049F9-FD46-4FA3-9BF4-5B2EB8A0784E}" type="sibTrans" cxnId="{C1294403-7468-4FCD-8DBA-4AF93A6D69D2}">
      <dgm:prSet/>
      <dgm:spPr/>
      <dgm:t>
        <a:bodyPr/>
        <a:lstStyle/>
        <a:p>
          <a:endParaRPr lang="en-GB"/>
        </a:p>
      </dgm:t>
    </dgm:pt>
    <dgm:pt modelId="{0CAD6973-EA18-4CDE-BF04-A245ECD8807A}">
      <dgm:prSet phldrT="[Text]" custT="1"/>
      <dgm:spPr/>
      <dgm:t>
        <a:bodyPr/>
        <a:lstStyle/>
        <a:p>
          <a:r>
            <a:rPr lang="en-GB" sz="1800" b="0" dirty="0" smtClean="0"/>
            <a:t>CA</a:t>
          </a:r>
        </a:p>
        <a:p>
          <a:r>
            <a:rPr lang="en-GB" sz="1800" dirty="0" smtClean="0"/>
            <a:t>CR SA</a:t>
          </a:r>
        </a:p>
        <a:p>
          <a:r>
            <a:rPr lang="en-GB" sz="1800" dirty="0" smtClean="0"/>
            <a:t>CR IRB</a:t>
          </a:r>
        </a:p>
        <a:p>
          <a:r>
            <a:rPr lang="en-GB" sz="1800" dirty="0" smtClean="0"/>
            <a:t>MKR</a:t>
          </a:r>
        </a:p>
        <a:p>
          <a:r>
            <a:rPr lang="en-GB" sz="1800" dirty="0" smtClean="0"/>
            <a:t>OPR</a:t>
          </a:r>
        </a:p>
        <a:p>
          <a:r>
            <a:rPr lang="en-GB" sz="1800" dirty="0" smtClean="0"/>
            <a:t>Large Exposures</a:t>
          </a:r>
          <a:endParaRPr lang="en-GB" sz="1800" dirty="0"/>
        </a:p>
      </dgm:t>
    </dgm:pt>
    <dgm:pt modelId="{8225BAB3-84B8-4DC7-B68D-0F14026ABC87}" type="sibTrans" cxnId="{5BB1B87B-6748-4EE0-A0E7-40CBD4258170}">
      <dgm:prSet/>
      <dgm:spPr/>
      <dgm:t>
        <a:bodyPr/>
        <a:lstStyle/>
        <a:p>
          <a:endParaRPr lang="en-GB"/>
        </a:p>
      </dgm:t>
    </dgm:pt>
    <dgm:pt modelId="{485E8870-0A96-4D67-B226-1905E0DF7329}" type="parTrans" cxnId="{5BB1B87B-6748-4EE0-A0E7-40CBD4258170}">
      <dgm:prSet/>
      <dgm:spPr/>
      <dgm:t>
        <a:bodyPr/>
        <a:lstStyle/>
        <a:p>
          <a:endParaRPr lang="en-GB"/>
        </a:p>
      </dgm:t>
    </dgm:pt>
    <dgm:pt modelId="{292188FB-2BC9-4256-811D-0336F8DC8670}" type="pres">
      <dgm:prSet presAssocID="{E80F93CC-F2D2-46E8-B58D-71B3AC27252D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1F0AE2C-32CD-4870-91B3-9D5655D7F6EB}" type="pres">
      <dgm:prSet presAssocID="{E80F93CC-F2D2-46E8-B58D-71B3AC27252D}" presName="arrow" presStyleLbl="bgShp" presStyleIdx="0" presStyleCnt="1"/>
      <dgm:spPr/>
      <dgm:t>
        <a:bodyPr/>
        <a:lstStyle/>
        <a:p>
          <a:endParaRPr lang="en-GB"/>
        </a:p>
      </dgm:t>
    </dgm:pt>
    <dgm:pt modelId="{FAC8A4CB-F2E6-4CB4-9C87-B9C5D798FE2C}" type="pres">
      <dgm:prSet presAssocID="{E80F93CC-F2D2-46E8-B58D-71B3AC27252D}" presName="arrowDiagram3" presStyleCnt="0"/>
      <dgm:spPr/>
    </dgm:pt>
    <dgm:pt modelId="{4F1DBF3F-59DB-4E4A-94A9-400AEF9FD9A8}" type="pres">
      <dgm:prSet presAssocID="{0CAD6973-EA18-4CDE-BF04-A245ECD8807A}" presName="bullet3a" presStyleLbl="node1" presStyleIdx="0" presStyleCnt="3" custLinFactX="396095" custLinFactY="-262821" custLinFactNeighborX="400000" custLinFactNeighborY="-300000"/>
      <dgm:spPr/>
    </dgm:pt>
    <dgm:pt modelId="{3FB68E66-000E-4B5F-9221-B3FC0607F320}" type="pres">
      <dgm:prSet presAssocID="{0CAD6973-EA18-4CDE-BF04-A245ECD8807A}" presName="textBox3a" presStyleLbl="revTx" presStyleIdx="0" presStyleCnt="3" custLinFactNeighborX="76439" custLinFactNeighborY="-6662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8D1DCE-C1DF-4054-8D86-F96AA47DFA9B}" type="pres">
      <dgm:prSet presAssocID="{1BCE420F-BB58-48E5-81CB-ECB382714B9C}" presName="bullet3b" presStyleLbl="node1" presStyleIdx="1" presStyleCnt="3" custLinFactX="220278" custLinFactY="-94592" custLinFactNeighborX="300000" custLinFactNeighborY="-100000"/>
      <dgm:spPr/>
    </dgm:pt>
    <dgm:pt modelId="{F05C15B8-7D17-4E6F-84AA-DF4BD5BAB880}" type="pres">
      <dgm:prSet presAssocID="{1BCE420F-BB58-48E5-81CB-ECB382714B9C}" presName="textBox3b" presStyleLbl="revTx" presStyleIdx="1" presStyleCnt="3" custLinFactNeighborX="79826" custLinFactNeighborY="-113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CE09FE-D6EA-43B6-87DD-60FAE50A2FBD}" type="pres">
      <dgm:prSet presAssocID="{D25104F4-543A-4E6B-82F7-C5728473D92A}" presName="bullet3c" presStyleLbl="node1" presStyleIdx="2" presStyleCnt="3" custLinFactX="73290" custLinFactNeighborX="100000" custLinFactNeighborY="-47395"/>
      <dgm:spPr/>
    </dgm:pt>
    <dgm:pt modelId="{574FF1FC-C719-4092-B712-645644AAD874}" type="pres">
      <dgm:prSet presAssocID="{D25104F4-543A-4E6B-82F7-C5728473D92A}" presName="textBox3c" presStyleLbl="revTx" presStyleIdx="2" presStyleCnt="3" custLinFactNeighborX="61373" custLinFactNeighborY="-166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55D42C-5E19-4FCC-AD55-1FDDF313C272}" srcId="{E80F93CC-F2D2-46E8-B58D-71B3AC27252D}" destId="{D25104F4-543A-4E6B-82F7-C5728473D92A}" srcOrd="2" destOrd="0" parTransId="{D227B69C-0D81-438F-A3E0-14CDC8E14E10}" sibTransId="{AE8B3BEE-6C72-498A-83E0-41A0FA776BE5}"/>
    <dgm:cxn modelId="{E200992E-ACF1-45D5-B757-96A13D39AB90}" type="presOf" srcId="{1BCE420F-BB58-48E5-81CB-ECB382714B9C}" destId="{F05C15B8-7D17-4E6F-84AA-DF4BD5BAB880}" srcOrd="0" destOrd="0" presId="urn:microsoft.com/office/officeart/2005/8/layout/arrow2"/>
    <dgm:cxn modelId="{5291780F-39C4-4F93-85DE-B4B22C55378B}" type="presOf" srcId="{0CAD6973-EA18-4CDE-BF04-A245ECD8807A}" destId="{3FB68E66-000E-4B5F-9221-B3FC0607F320}" srcOrd="0" destOrd="0" presId="urn:microsoft.com/office/officeart/2005/8/layout/arrow2"/>
    <dgm:cxn modelId="{5BB1B87B-6748-4EE0-A0E7-40CBD4258170}" srcId="{E80F93CC-F2D2-46E8-B58D-71B3AC27252D}" destId="{0CAD6973-EA18-4CDE-BF04-A245ECD8807A}" srcOrd="0" destOrd="0" parTransId="{485E8870-0A96-4D67-B226-1905E0DF7329}" sibTransId="{8225BAB3-84B8-4DC7-B68D-0F14026ABC87}"/>
    <dgm:cxn modelId="{82E495D5-0F17-4BAB-95A1-5BB26F9BE736}" type="presOf" srcId="{E80F93CC-F2D2-46E8-B58D-71B3AC27252D}" destId="{292188FB-2BC9-4256-811D-0336F8DC8670}" srcOrd="0" destOrd="0" presId="urn:microsoft.com/office/officeart/2005/8/layout/arrow2"/>
    <dgm:cxn modelId="{C1294403-7468-4FCD-8DBA-4AF93A6D69D2}" srcId="{E80F93CC-F2D2-46E8-B58D-71B3AC27252D}" destId="{1BCE420F-BB58-48E5-81CB-ECB382714B9C}" srcOrd="1" destOrd="0" parTransId="{687848EB-C944-41A7-B48F-111A1D2F9A7B}" sibTransId="{87C049F9-FD46-4FA3-9BF4-5B2EB8A0784E}"/>
    <dgm:cxn modelId="{18174974-F632-4B1C-B8DF-8F97A4BFF07A}" type="presOf" srcId="{D25104F4-543A-4E6B-82F7-C5728473D92A}" destId="{574FF1FC-C719-4092-B712-645644AAD874}" srcOrd="0" destOrd="0" presId="urn:microsoft.com/office/officeart/2005/8/layout/arrow2"/>
    <dgm:cxn modelId="{8DFCF126-C2DB-403B-BD11-8B577E1AEBEB}" type="presParOf" srcId="{292188FB-2BC9-4256-811D-0336F8DC8670}" destId="{A1F0AE2C-32CD-4870-91B3-9D5655D7F6EB}" srcOrd="0" destOrd="0" presId="urn:microsoft.com/office/officeart/2005/8/layout/arrow2"/>
    <dgm:cxn modelId="{DBF78818-6615-4299-956D-AC5CFD7B6C8B}" type="presParOf" srcId="{292188FB-2BC9-4256-811D-0336F8DC8670}" destId="{FAC8A4CB-F2E6-4CB4-9C87-B9C5D798FE2C}" srcOrd="1" destOrd="0" presId="urn:microsoft.com/office/officeart/2005/8/layout/arrow2"/>
    <dgm:cxn modelId="{273529E3-0E62-4DD0-A0D3-3B1AB82C141D}" type="presParOf" srcId="{FAC8A4CB-F2E6-4CB4-9C87-B9C5D798FE2C}" destId="{4F1DBF3F-59DB-4E4A-94A9-400AEF9FD9A8}" srcOrd="0" destOrd="0" presId="urn:microsoft.com/office/officeart/2005/8/layout/arrow2"/>
    <dgm:cxn modelId="{422A921B-281B-48B5-9CE8-3BD3449E9BD7}" type="presParOf" srcId="{FAC8A4CB-F2E6-4CB4-9C87-B9C5D798FE2C}" destId="{3FB68E66-000E-4B5F-9221-B3FC0607F320}" srcOrd="1" destOrd="0" presId="urn:microsoft.com/office/officeart/2005/8/layout/arrow2"/>
    <dgm:cxn modelId="{BC9827D8-A0CB-4F65-BC81-07B7E169E362}" type="presParOf" srcId="{FAC8A4CB-F2E6-4CB4-9C87-B9C5D798FE2C}" destId="{F68D1DCE-C1DF-4054-8D86-F96AA47DFA9B}" srcOrd="2" destOrd="0" presId="urn:microsoft.com/office/officeart/2005/8/layout/arrow2"/>
    <dgm:cxn modelId="{44523DEA-81E8-41A9-959C-8D275F8CADB5}" type="presParOf" srcId="{FAC8A4CB-F2E6-4CB4-9C87-B9C5D798FE2C}" destId="{F05C15B8-7D17-4E6F-84AA-DF4BD5BAB880}" srcOrd="3" destOrd="0" presId="urn:microsoft.com/office/officeart/2005/8/layout/arrow2"/>
    <dgm:cxn modelId="{63C51CA1-6A94-4F2F-86B4-0B9DBD9C46B8}" type="presParOf" srcId="{FAC8A4CB-F2E6-4CB4-9C87-B9C5D798FE2C}" destId="{48CE09FE-D6EA-43B6-87DD-60FAE50A2FBD}" srcOrd="4" destOrd="0" presId="urn:microsoft.com/office/officeart/2005/8/layout/arrow2"/>
    <dgm:cxn modelId="{529CF538-F93E-4730-8CCB-D4CF6C2A3A22}" type="presParOf" srcId="{FAC8A4CB-F2E6-4CB4-9C87-B9C5D798FE2C}" destId="{574FF1FC-C719-4092-B712-645644AAD874}" srcOrd="5" destOrd="0" presId="urn:microsoft.com/office/officeart/2005/8/layout/arrow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0F93CC-F2D2-46E8-B58D-71B3AC27252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CAD6973-EA18-4CDE-BF04-A245ECD8807A}">
      <dgm:prSet phldrT="[Text]" custT="1"/>
      <dgm:spPr/>
      <dgm:t>
        <a:bodyPr/>
        <a:lstStyle/>
        <a:p>
          <a:r>
            <a:rPr lang="en-GB" sz="1800" b="0" dirty="0" smtClean="0"/>
            <a:t>CA</a:t>
          </a:r>
        </a:p>
        <a:p>
          <a:r>
            <a:rPr lang="en-GB" sz="1800" b="0" dirty="0" smtClean="0"/>
            <a:t>CR SA</a:t>
          </a:r>
        </a:p>
        <a:p>
          <a:r>
            <a:rPr lang="en-GB" sz="1800" b="0" dirty="0" smtClean="0"/>
            <a:t>CR IRB</a:t>
          </a:r>
        </a:p>
        <a:p>
          <a:r>
            <a:rPr lang="en-GB" sz="1800" b="0" dirty="0" smtClean="0"/>
            <a:t>CR GB</a:t>
          </a:r>
        </a:p>
        <a:p>
          <a:r>
            <a:rPr lang="en-GB" sz="1800" b="0" dirty="0" smtClean="0"/>
            <a:t>MKR</a:t>
          </a:r>
        </a:p>
        <a:p>
          <a:r>
            <a:rPr lang="en-GB" sz="1800" b="0" dirty="0" smtClean="0"/>
            <a:t>OPR</a:t>
          </a:r>
        </a:p>
        <a:p>
          <a:r>
            <a:rPr lang="en-GB" sz="1800" b="0" dirty="0" smtClean="0"/>
            <a:t>Large Exposures</a:t>
          </a:r>
        </a:p>
        <a:p>
          <a:r>
            <a:rPr lang="en-GB" sz="1800" dirty="0" smtClean="0"/>
            <a:t>GS</a:t>
          </a:r>
        </a:p>
        <a:p>
          <a:r>
            <a:rPr lang="en-GB" sz="1800" dirty="0" smtClean="0"/>
            <a:t>SEC Details</a:t>
          </a:r>
        </a:p>
        <a:p>
          <a:r>
            <a:rPr lang="en-GB" sz="1800" dirty="0" smtClean="0"/>
            <a:t>OPR Details</a:t>
          </a:r>
        </a:p>
        <a:p>
          <a:r>
            <a:rPr lang="en-GB" sz="1800" dirty="0" smtClean="0"/>
            <a:t>IP Losses</a:t>
          </a:r>
          <a:endParaRPr lang="en-GB" sz="1800" dirty="0"/>
        </a:p>
      </dgm:t>
    </dgm:pt>
    <dgm:pt modelId="{485E8870-0A96-4D67-B226-1905E0DF7329}" type="parTrans" cxnId="{5BB1B87B-6748-4EE0-A0E7-40CBD4258170}">
      <dgm:prSet/>
      <dgm:spPr/>
      <dgm:t>
        <a:bodyPr/>
        <a:lstStyle/>
        <a:p>
          <a:endParaRPr lang="en-GB"/>
        </a:p>
      </dgm:t>
    </dgm:pt>
    <dgm:pt modelId="{8225BAB3-84B8-4DC7-B68D-0F14026ABC87}" type="sibTrans" cxnId="{5BB1B87B-6748-4EE0-A0E7-40CBD4258170}">
      <dgm:prSet/>
      <dgm:spPr/>
      <dgm:t>
        <a:bodyPr/>
        <a:lstStyle/>
        <a:p>
          <a:endParaRPr lang="en-GB"/>
        </a:p>
      </dgm:t>
    </dgm:pt>
    <dgm:pt modelId="{D25104F4-543A-4E6B-82F7-C5728473D92A}">
      <dgm:prSet phldrT="[Text]" custT="1"/>
      <dgm:spPr/>
      <dgm:t>
        <a:bodyPr/>
        <a:lstStyle/>
        <a:p>
          <a:r>
            <a:rPr lang="en-GB" sz="1800" dirty="0" smtClean="0"/>
            <a:t>FINREP</a:t>
          </a:r>
          <a:endParaRPr lang="en-GB" sz="1800" dirty="0"/>
        </a:p>
      </dgm:t>
    </dgm:pt>
    <dgm:pt modelId="{D227B69C-0D81-438F-A3E0-14CDC8E14E10}" type="parTrans" cxnId="{A955D42C-5E19-4FCC-AD55-1FDDF313C272}">
      <dgm:prSet/>
      <dgm:spPr/>
      <dgm:t>
        <a:bodyPr/>
        <a:lstStyle/>
        <a:p>
          <a:endParaRPr lang="en-GB"/>
        </a:p>
      </dgm:t>
    </dgm:pt>
    <dgm:pt modelId="{AE8B3BEE-6C72-498A-83E0-41A0FA776BE5}" type="sibTrans" cxnId="{A955D42C-5E19-4FCC-AD55-1FDDF313C272}">
      <dgm:prSet/>
      <dgm:spPr/>
      <dgm:t>
        <a:bodyPr/>
        <a:lstStyle/>
        <a:p>
          <a:endParaRPr lang="en-GB"/>
        </a:p>
      </dgm:t>
    </dgm:pt>
    <dgm:pt modelId="{292188FB-2BC9-4256-811D-0336F8DC8670}" type="pres">
      <dgm:prSet presAssocID="{E80F93CC-F2D2-46E8-B58D-71B3AC27252D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1F0AE2C-32CD-4870-91B3-9D5655D7F6EB}" type="pres">
      <dgm:prSet presAssocID="{E80F93CC-F2D2-46E8-B58D-71B3AC27252D}" presName="arrow" presStyleLbl="bgShp" presStyleIdx="0" presStyleCnt="1"/>
      <dgm:spPr/>
      <dgm:t>
        <a:bodyPr/>
        <a:lstStyle/>
        <a:p>
          <a:endParaRPr lang="en-GB"/>
        </a:p>
      </dgm:t>
    </dgm:pt>
    <dgm:pt modelId="{FCB0CB0E-F7F2-456F-A521-4CEF2A2CDB7C}" type="pres">
      <dgm:prSet presAssocID="{E80F93CC-F2D2-46E8-B58D-71B3AC27252D}" presName="arrowDiagram2" presStyleCnt="0"/>
      <dgm:spPr/>
    </dgm:pt>
    <dgm:pt modelId="{B50784E2-14D6-466B-B9AC-C300D0511AD7}" type="pres">
      <dgm:prSet presAssocID="{0CAD6973-EA18-4CDE-BF04-A245ECD8807A}" presName="bullet2a" presStyleLbl="node1" presStyleIdx="0" presStyleCnt="2" custLinFactX="490769" custLinFactY="-200000" custLinFactNeighborX="500000" custLinFactNeighborY="-286794"/>
      <dgm:spPr/>
    </dgm:pt>
    <dgm:pt modelId="{126F5A27-BD76-497B-A4DB-EB4992F2E5AD}" type="pres">
      <dgm:prSet presAssocID="{0CAD6973-EA18-4CDE-BF04-A245ECD8807A}" presName="textBox2a" presStyleLbl="revTx" presStyleIdx="0" presStyleCnt="2" custLinFactNeighborX="91280" custLinFactNeighborY="-499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982582-7FD9-4CFE-917F-3370EC882497}" type="pres">
      <dgm:prSet presAssocID="{D25104F4-543A-4E6B-82F7-C5728473D92A}" presName="bullet2b" presStyleLbl="node1" presStyleIdx="1" presStyleCnt="2" custLinFactX="100000" custLinFactNeighborX="157237" custLinFactNeighborY="-70156"/>
      <dgm:spPr/>
    </dgm:pt>
    <dgm:pt modelId="{B256F86C-DC43-4B83-8614-24EF5D455868}" type="pres">
      <dgm:prSet presAssocID="{D25104F4-543A-4E6B-82F7-C5728473D92A}" presName="textBox2b" presStyleLbl="revTx" presStyleIdx="1" presStyleCnt="2" custLinFactNeighborX="51499" custLinFactNeighborY="-2422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55D42C-5E19-4FCC-AD55-1FDDF313C272}" srcId="{E80F93CC-F2D2-46E8-B58D-71B3AC27252D}" destId="{D25104F4-543A-4E6B-82F7-C5728473D92A}" srcOrd="1" destOrd="0" parTransId="{D227B69C-0D81-438F-A3E0-14CDC8E14E10}" sibTransId="{AE8B3BEE-6C72-498A-83E0-41A0FA776BE5}"/>
    <dgm:cxn modelId="{5BB1B87B-6748-4EE0-A0E7-40CBD4258170}" srcId="{E80F93CC-F2D2-46E8-B58D-71B3AC27252D}" destId="{0CAD6973-EA18-4CDE-BF04-A245ECD8807A}" srcOrd="0" destOrd="0" parTransId="{485E8870-0A96-4D67-B226-1905E0DF7329}" sibTransId="{8225BAB3-84B8-4DC7-B68D-0F14026ABC87}"/>
    <dgm:cxn modelId="{39A63009-5171-494B-A84E-B2A506DFB863}" type="presOf" srcId="{D25104F4-543A-4E6B-82F7-C5728473D92A}" destId="{B256F86C-DC43-4B83-8614-24EF5D455868}" srcOrd="0" destOrd="0" presId="urn:microsoft.com/office/officeart/2005/8/layout/arrow2"/>
    <dgm:cxn modelId="{6B667EC6-2AE6-4AD9-AF98-689934804520}" type="presOf" srcId="{0CAD6973-EA18-4CDE-BF04-A245ECD8807A}" destId="{126F5A27-BD76-497B-A4DB-EB4992F2E5AD}" srcOrd="0" destOrd="0" presId="urn:microsoft.com/office/officeart/2005/8/layout/arrow2"/>
    <dgm:cxn modelId="{329CC3E0-06B6-4928-A8B3-62D71DB955C7}" type="presOf" srcId="{E80F93CC-F2D2-46E8-B58D-71B3AC27252D}" destId="{292188FB-2BC9-4256-811D-0336F8DC8670}" srcOrd="0" destOrd="0" presId="urn:microsoft.com/office/officeart/2005/8/layout/arrow2"/>
    <dgm:cxn modelId="{AA9052BB-6E2E-4592-A13C-13DE639504EB}" type="presParOf" srcId="{292188FB-2BC9-4256-811D-0336F8DC8670}" destId="{A1F0AE2C-32CD-4870-91B3-9D5655D7F6EB}" srcOrd="0" destOrd="0" presId="urn:microsoft.com/office/officeart/2005/8/layout/arrow2"/>
    <dgm:cxn modelId="{22119235-FB3A-49EA-AEFD-7FB1A78CEEE0}" type="presParOf" srcId="{292188FB-2BC9-4256-811D-0336F8DC8670}" destId="{FCB0CB0E-F7F2-456F-A521-4CEF2A2CDB7C}" srcOrd="1" destOrd="0" presId="urn:microsoft.com/office/officeart/2005/8/layout/arrow2"/>
    <dgm:cxn modelId="{53353BC7-9480-4E5E-B7BA-432B1063E0AF}" type="presParOf" srcId="{FCB0CB0E-F7F2-456F-A521-4CEF2A2CDB7C}" destId="{B50784E2-14D6-466B-B9AC-C300D0511AD7}" srcOrd="0" destOrd="0" presId="urn:microsoft.com/office/officeart/2005/8/layout/arrow2"/>
    <dgm:cxn modelId="{6B54041B-17EB-4943-B14D-105384E04062}" type="presParOf" srcId="{FCB0CB0E-F7F2-456F-A521-4CEF2A2CDB7C}" destId="{126F5A27-BD76-497B-A4DB-EB4992F2E5AD}" srcOrd="1" destOrd="0" presId="urn:microsoft.com/office/officeart/2005/8/layout/arrow2"/>
    <dgm:cxn modelId="{29CC7A94-091A-4422-8FB6-D7C589E1962D}" type="presParOf" srcId="{FCB0CB0E-F7F2-456F-A521-4CEF2A2CDB7C}" destId="{49982582-7FD9-4CFE-917F-3370EC882497}" srcOrd="2" destOrd="0" presId="urn:microsoft.com/office/officeart/2005/8/layout/arrow2"/>
    <dgm:cxn modelId="{8A1BD558-9B4C-4679-A161-2C591DFF14F7}" type="presParOf" srcId="{FCB0CB0E-F7F2-456F-A521-4CEF2A2CDB7C}" destId="{B256F86C-DC43-4B83-8614-24EF5D455868}" srcOrd="3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7719C-42C0-46D9-9692-594163397DDC}" type="datetimeFigureOut">
              <a:rPr lang="en-GB" smtClean="0"/>
              <a:pPr/>
              <a:t>12/09/2012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9C95F-A14F-419E-BF78-57E20A63877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9E641DA-B6F6-4C77-AA0C-B40FBC3FC380}" type="datetimeFigureOut">
              <a:rPr lang="en-GB" smtClean="0"/>
              <a:pPr/>
              <a:t>12/09/2012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2838" y="720725"/>
            <a:ext cx="50895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07DDFD8-1095-47FE-B3EE-C372BD8144B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597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836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608" y="3270605"/>
            <a:ext cx="7723641" cy="838816"/>
          </a:xfrm>
        </p:spPr>
        <p:txBody>
          <a:bodyPr anchor="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608" y="4285201"/>
            <a:ext cx="5581196" cy="11581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100"/>
              </a:lnSpc>
              <a:buNone/>
              <a:defRPr sz="1800" b="0" baseline="0">
                <a:solidFill>
                  <a:schemeClr val="accent2"/>
                </a:solidFill>
                <a:latin typeface="+mj-lt"/>
              </a:defRPr>
            </a:lvl1pPr>
            <a:lvl2pPr marL="490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2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3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54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4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3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2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930" y="7126693"/>
            <a:ext cx="3157724" cy="1312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1200" b="1" dirty="0" smtClean="0">
                <a:solidFill>
                  <a:schemeClr val="accent2"/>
                </a:solidFill>
              </a:rPr>
              <a:t>© 2012 </a:t>
            </a:r>
            <a:r>
              <a:rPr lang="en-US" sz="1200" b="1" dirty="0" smtClean="0">
                <a:solidFill>
                  <a:srgbClr val="F99D3E"/>
                </a:solidFill>
              </a:rPr>
              <a:t>|</a:t>
            </a:r>
            <a:r>
              <a:rPr lang="en-US" sz="1200" b="1" dirty="0" smtClean="0">
                <a:solidFill>
                  <a:schemeClr val="accent2"/>
                </a:solidFill>
              </a:rPr>
              <a:t> EBA </a:t>
            </a:r>
            <a:r>
              <a:rPr lang="en-US" sz="1200" b="1" dirty="0" smtClean="0">
                <a:solidFill>
                  <a:srgbClr val="F99D3E"/>
                </a:solidFill>
              </a:rPr>
              <a:t>|</a:t>
            </a:r>
            <a:r>
              <a:rPr lang="en-US" sz="1200" b="1" dirty="0" smtClean="0">
                <a:solidFill>
                  <a:schemeClr val="accent2"/>
                </a:solidFill>
              </a:rPr>
              <a:t> European Banking Authority</a:t>
            </a:r>
          </a:p>
        </p:txBody>
      </p:sp>
      <p:pic>
        <p:nvPicPr>
          <p:cNvPr id="10" name="Picture 9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7" name="Picture 6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9" name="Picture 8" descr="EBA_logo_colour header fina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608" y="3270605"/>
            <a:ext cx="7723641" cy="838816"/>
          </a:xfrm>
        </p:spPr>
        <p:txBody>
          <a:bodyPr anchor="t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608" y="4285201"/>
            <a:ext cx="5581196" cy="115816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100"/>
              </a:lnSpc>
              <a:buNone/>
              <a:defRPr sz="1500" b="0" baseline="0">
                <a:solidFill>
                  <a:schemeClr val="accent2"/>
                </a:solidFill>
                <a:latin typeface="+mj-lt"/>
              </a:defRPr>
            </a:lvl1pPr>
            <a:lvl2pPr marL="490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2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3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54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4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3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26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930" y="7126693"/>
            <a:ext cx="2495876" cy="128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950" b="1" dirty="0" smtClean="0">
                <a:solidFill>
                  <a:schemeClr val="accent2"/>
                </a:solidFill>
              </a:rPr>
              <a:t>© 2012 </a:t>
            </a:r>
            <a:r>
              <a:rPr lang="en-US" sz="950" b="1" dirty="0" smtClean="0">
                <a:solidFill>
                  <a:srgbClr val="F99D3E"/>
                </a:solidFill>
              </a:rPr>
              <a:t>|</a:t>
            </a:r>
            <a:r>
              <a:rPr lang="en-US" sz="950" b="1" dirty="0" smtClean="0">
                <a:solidFill>
                  <a:schemeClr val="accent2"/>
                </a:solidFill>
              </a:rPr>
              <a:t> EBA </a:t>
            </a:r>
            <a:r>
              <a:rPr lang="en-US" sz="950" b="1" dirty="0" smtClean="0">
                <a:solidFill>
                  <a:srgbClr val="F99D3E"/>
                </a:solidFill>
              </a:rPr>
              <a:t>|</a:t>
            </a:r>
            <a:r>
              <a:rPr lang="en-US" sz="950" b="1" dirty="0" smtClean="0">
                <a:solidFill>
                  <a:schemeClr val="accent2"/>
                </a:solidFill>
              </a:rPr>
              <a:t> European Banking Authority</a:t>
            </a:r>
          </a:p>
        </p:txBody>
      </p:sp>
      <p:pic>
        <p:nvPicPr>
          <p:cNvPr id="10" name="Picture 9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7" name="Picture 6" descr="EBA_logo_colour header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  <p:pic>
        <p:nvPicPr>
          <p:cNvPr id="9" name="Picture 8" descr="EBA_logo_colour header fina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713" y="600075"/>
            <a:ext cx="3648075" cy="17091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Narro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4564062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473088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/>
          </p:nvPr>
        </p:nvSpPr>
        <p:spPr>
          <a:xfrm>
            <a:off x="5356225" y="1419225"/>
            <a:ext cx="485810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hori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486400" y="1419225"/>
            <a:ext cx="4738688" cy="5062538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v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3" y="2807746"/>
            <a:ext cx="7875587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4" y="2807746"/>
            <a:ext cx="4862512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  <p:sp>
        <p:nvSpPr>
          <p:cNvPr id="6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356225" y="2807746"/>
            <a:ext cx="4862512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3713" y="1408467"/>
            <a:ext cx="4862512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Floor 18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Tower 42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25 Old Broad Street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London EC2N 1HQ </a:t>
            </a:r>
            <a:r>
              <a:rPr lang="en-US" sz="1200" b="0" kern="1200" dirty="0" smtClean="0">
                <a:solidFill>
                  <a:srgbClr val="F99D3E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United Kingdom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t +44 (0)20 7933 9900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f +44 (0)</a:t>
            </a: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20 7382 1771</a:t>
            </a:r>
            <a:endParaRPr lang="fr-FR" sz="1200" b="0" kern="1200" dirty="0" smtClean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info@eba.europa.eu</a:t>
            </a:r>
          </a:p>
          <a:p>
            <a:pPr marL="6349" lvl="1" indent="-6349" algn="l" defTabSz="981709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GB" sz="1200" b="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www.eba.europa.eu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Narro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93713" y="1419225"/>
            <a:ext cx="4564062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93713" y="1419225"/>
            <a:ext cx="973137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473088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Content Placeholder 7"/>
          <p:cNvSpPr>
            <a:spLocks noGrp="1"/>
          </p:cNvSpPr>
          <p:nvPr>
            <p:ph sz="quarter" idx="13"/>
          </p:nvPr>
        </p:nvSpPr>
        <p:spPr>
          <a:xfrm>
            <a:off x="5356225" y="1419225"/>
            <a:ext cx="4858105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horiz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5062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486400" y="1419225"/>
            <a:ext cx="4738688" cy="5062538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(v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93713" y="1419225"/>
            <a:ext cx="4752000" cy="13885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493713" y="2807746"/>
            <a:ext cx="7875587" cy="367401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BA_logobar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93713" y="1415357"/>
            <a:ext cx="9623425" cy="4991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EBA_logobar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hf hdr="0" ftr="0" dt="0"/>
  <p:txStyles>
    <p:titleStyle>
      <a:lvl1pPr algn="l" defTabSz="981709" rtl="0" eaLnBrk="1" latinLnBrk="0" hangingPunct="1">
        <a:lnSpc>
          <a:spcPts val="2700"/>
        </a:lnSpc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81709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tabLst/>
        <a:defRPr lang="en-US" sz="1800" b="1" kern="1200" dirty="0" smtClean="0">
          <a:solidFill>
            <a:schemeClr val="accent1"/>
          </a:solidFill>
          <a:latin typeface="+mn-lt"/>
          <a:ea typeface="+mn-ea"/>
          <a:cs typeface="+mn-cs"/>
        </a:defRPr>
      </a:lvl1pPr>
      <a:lvl2pPr marL="6349" indent="-6349" algn="l" defTabSz="981709" rtl="0" eaLnBrk="1" latinLnBrk="0" hangingPunct="1">
        <a:lnSpc>
          <a:spcPct val="100000"/>
        </a:lnSpc>
        <a:spcBef>
          <a:spcPts val="0"/>
        </a:spcBef>
        <a:buFontTx/>
        <a:buNone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2pPr>
      <a:lvl3pPr marL="182563" indent="-182563" algn="l" defTabSz="981709" rtl="0" eaLnBrk="1" latinLnBrk="0" hangingPunct="1">
        <a:lnSpc>
          <a:spcPct val="100000"/>
        </a:lnSpc>
        <a:spcBef>
          <a:spcPct val="20000"/>
        </a:spcBef>
        <a:buClr>
          <a:srgbClr val="F99D3E"/>
        </a:buClr>
        <a:buFont typeface="Arial" pitchFamily="34" charset="0"/>
        <a:buChar char="&gt;"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3pPr>
      <a:lvl4pPr marL="355600" indent="-173038" algn="l" defTabSz="981709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–"/>
        <a:defRPr lang="en-US" sz="16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4pPr>
      <a:lvl5pPr marL="538163" indent="-182563" algn="l" defTabSz="981709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Arial" pitchFamily="34" charset="0"/>
        <a:buChar char="∙"/>
        <a:defRPr lang="en-GB" sz="1600" b="0" kern="1200" baseline="0" dirty="0">
          <a:solidFill>
            <a:schemeClr val="accent2"/>
          </a:solidFill>
          <a:latin typeface="+mn-lt"/>
          <a:ea typeface="+mn-ea"/>
          <a:cs typeface="+mn-cs"/>
        </a:defRPr>
      </a:lvl5pPr>
      <a:lvl6pPr marL="2699700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90556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81411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65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0855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1709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7256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41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5427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4512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35983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2683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BA_logobar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6994" y="6503279"/>
            <a:ext cx="9927336" cy="101803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1639" y="491786"/>
            <a:ext cx="9624060" cy="41275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93713" y="1415357"/>
            <a:ext cx="9623425" cy="4991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9831596" y="6924128"/>
            <a:ext cx="372474" cy="193840"/>
          </a:xfrm>
          <a:prstGeom prst="rect">
            <a:avLst/>
          </a:prstGeom>
        </p:spPr>
        <p:txBody>
          <a:bodyPr/>
          <a:lstStyle>
            <a:lvl1pPr algn="r">
              <a:lnSpc>
                <a:spcPts val="1000"/>
              </a:lnSpc>
              <a:defRPr sz="900">
                <a:solidFill>
                  <a:schemeClr val="bg1"/>
                </a:solidFill>
              </a:defRPr>
            </a:lvl1pPr>
          </a:lstStyle>
          <a:p>
            <a:pPr marL="0" marR="0" lvl="0" indent="0" algn="r" defTabSz="981709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5A6BD5-9AA9-447B-8DD3-99E1CD323032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81709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defTabSz="981709" rtl="0" eaLnBrk="1" latinLnBrk="0" hangingPunct="1">
        <a:lnSpc>
          <a:spcPts val="2700"/>
        </a:lnSpc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81709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tabLst/>
        <a:defRPr lang="en-US" sz="1400" b="1" kern="1200" dirty="0" smtClean="0">
          <a:solidFill>
            <a:schemeClr val="accent1"/>
          </a:solidFill>
          <a:latin typeface="+mn-lt"/>
          <a:ea typeface="+mn-ea"/>
          <a:cs typeface="+mn-cs"/>
        </a:defRPr>
      </a:lvl1pPr>
      <a:lvl2pPr marL="6349" indent="-6349" algn="l" defTabSz="981709" rtl="0" eaLnBrk="1" latinLnBrk="0" hangingPunct="1">
        <a:lnSpc>
          <a:spcPct val="100000"/>
        </a:lnSpc>
        <a:spcBef>
          <a:spcPts val="0"/>
        </a:spcBef>
        <a:buFontTx/>
        <a:buNone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2pPr>
      <a:lvl3pPr marL="182563" indent="-182563" algn="l" defTabSz="981709" rtl="0" eaLnBrk="1" latinLnBrk="0" hangingPunct="1">
        <a:lnSpc>
          <a:spcPts val="1500"/>
        </a:lnSpc>
        <a:spcBef>
          <a:spcPct val="20000"/>
        </a:spcBef>
        <a:buClr>
          <a:srgbClr val="F99D3E"/>
        </a:buClr>
        <a:buFont typeface="Arial" pitchFamily="34" charset="0"/>
        <a:buChar char="&gt;"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3pPr>
      <a:lvl4pPr marL="355600" indent="-173038" algn="l" defTabSz="981709" rtl="0" eaLnBrk="1" latinLnBrk="0" hangingPunct="1">
        <a:lnSpc>
          <a:spcPts val="1500"/>
        </a:lnSpc>
        <a:spcBef>
          <a:spcPts val="0"/>
        </a:spcBef>
        <a:buFont typeface="Arial" pitchFamily="34" charset="0"/>
        <a:buChar char="–"/>
        <a:defRPr lang="en-US" sz="1200" b="0" kern="1200" dirty="0" smtClean="0">
          <a:solidFill>
            <a:schemeClr val="accent2"/>
          </a:solidFill>
          <a:latin typeface="+mn-lt"/>
          <a:ea typeface="+mn-ea"/>
          <a:cs typeface="+mn-cs"/>
        </a:defRPr>
      </a:lvl4pPr>
      <a:lvl5pPr marL="538163" indent="-182563" algn="l" defTabSz="981709" rtl="0" eaLnBrk="1" latinLnBrk="0" hangingPunct="1">
        <a:spcBef>
          <a:spcPts val="0"/>
        </a:spcBef>
        <a:buClr>
          <a:schemeClr val="accent2"/>
        </a:buClr>
        <a:buFont typeface="Arial" pitchFamily="34" charset="0"/>
        <a:buChar char="∙"/>
        <a:defRPr lang="en-GB" sz="1200" b="0" kern="1200" baseline="0" dirty="0">
          <a:solidFill>
            <a:schemeClr val="accent2"/>
          </a:solidFill>
          <a:latin typeface="+mn-lt"/>
          <a:ea typeface="+mn-ea"/>
          <a:cs typeface="+mn-cs"/>
        </a:defRPr>
      </a:lvl5pPr>
      <a:lvl6pPr marL="2699700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90556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81411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65" indent="-245427" algn="l" defTabSz="98170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0855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1709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7256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41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54274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4512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35983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26838" algn="l" defTabSz="98170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1491" y="3034122"/>
            <a:ext cx="9499612" cy="838816"/>
          </a:xfrm>
        </p:spPr>
        <p:txBody>
          <a:bodyPr/>
          <a:lstStyle/>
          <a:p>
            <a:pPr lvl="0"/>
            <a:r>
              <a:rPr lang="en-US" dirty="0" smtClean="0"/>
              <a:t>Workshop</a:t>
            </a:r>
            <a:br>
              <a:rPr lang="en-US" dirty="0" smtClean="0"/>
            </a:br>
            <a:r>
              <a:rPr lang="en-US" dirty="0" smtClean="0"/>
              <a:t>Technical Standards on supervisory reporting requirements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161" y="5197282"/>
            <a:ext cx="5581196" cy="1158167"/>
          </a:xfrm>
        </p:spPr>
        <p:txBody>
          <a:bodyPr/>
          <a:lstStyle/>
          <a:p>
            <a:r>
              <a:rPr lang="en-US" dirty="0" smtClean="0"/>
              <a:t>13 September 2012 </a:t>
            </a:r>
            <a:r>
              <a:rPr lang="en-US" dirty="0" smtClean="0">
                <a:solidFill>
                  <a:srgbClr val="F99D3E"/>
                </a:solidFill>
              </a:rPr>
              <a:t>|</a:t>
            </a:r>
            <a:r>
              <a:rPr lang="en-US" dirty="0" smtClean="0"/>
              <a:t> London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– Scenario CRR 31.12.2013 </a:t>
            </a:r>
            <a:r>
              <a:rPr lang="en-GB" sz="1800" dirty="0" smtClean="0"/>
              <a:t>(final text autumn 2012)</a:t>
            </a:r>
            <a:endParaRPr lang="en-GB" sz="1800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510988" y="1350531"/>
          <a:ext cx="9601200" cy="4915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06471" y="1734670"/>
            <a:ext cx="135815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CRR application</a:t>
            </a:r>
          </a:p>
          <a:p>
            <a:r>
              <a:rPr lang="en-GB" sz="1800" dirty="0" smtClean="0"/>
              <a:t>31.12.2013</a:t>
            </a: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566648" y="1618129"/>
            <a:ext cx="12774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1.1.2014</a:t>
            </a:r>
            <a:endParaRPr lang="en-GB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objectives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Provide an update </a:t>
            </a:r>
            <a:r>
              <a:rPr lang="en-GB" dirty="0"/>
              <a:t>on </a:t>
            </a:r>
            <a:r>
              <a:rPr lang="en-GB" dirty="0" smtClean="0"/>
              <a:t>ITS details (changes due to </a:t>
            </a:r>
            <a:r>
              <a:rPr lang="en-GB" dirty="0" smtClean="0"/>
              <a:t>responses to public consultations)</a:t>
            </a: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Receive </a:t>
            </a:r>
            <a:r>
              <a:rPr lang="en-GB" dirty="0"/>
              <a:t>feedback </a:t>
            </a:r>
            <a:r>
              <a:rPr lang="en-GB" dirty="0" smtClean="0"/>
              <a:t>on data definitions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Identify specific areas where more details are needed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/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Status of ITS development and objectives of workshop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Intro </a:t>
            </a:r>
            <a:r>
              <a:rPr lang="en-GB" dirty="0">
                <a:solidFill>
                  <a:srgbClr val="FF0000"/>
                </a:solidFill>
              </a:rPr>
              <a:t>session to workshop </a:t>
            </a:r>
            <a:r>
              <a:rPr lang="en-GB" dirty="0" smtClean="0">
                <a:solidFill>
                  <a:srgbClr val="FF0000"/>
                </a:solidFill>
              </a:rPr>
              <a:t>files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COREP data definitions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FINREP data definitions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Data Point model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Wrap up and next steps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objectives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r>
              <a:rPr lang="en-GB" dirty="0">
                <a:solidFill>
                  <a:srgbClr val="48748F"/>
                </a:solidFill>
              </a:rPr>
              <a:t>The workshop documents presented today </a:t>
            </a:r>
            <a:r>
              <a:rPr lang="en-GB" dirty="0">
                <a:solidFill>
                  <a:srgbClr val="F99D3E"/>
                </a:solidFill>
              </a:rPr>
              <a:t>should not be considered as final</a:t>
            </a:r>
          </a:p>
          <a:p>
            <a:pPr lvl="2"/>
            <a:r>
              <a:rPr lang="en-GB" dirty="0">
                <a:solidFill>
                  <a:srgbClr val="807F83"/>
                </a:solidFill>
              </a:rPr>
              <a:t>The EBA will assess </a:t>
            </a:r>
            <a:r>
              <a:rPr lang="en-GB" dirty="0" smtClean="0">
                <a:solidFill>
                  <a:srgbClr val="807F83"/>
                </a:solidFill>
              </a:rPr>
              <a:t>feedback </a:t>
            </a:r>
            <a:r>
              <a:rPr lang="en-GB" dirty="0">
                <a:solidFill>
                  <a:srgbClr val="807F83"/>
                </a:solidFill>
              </a:rPr>
              <a:t>received after the publication of the draft templates and instructions on 29 August</a:t>
            </a:r>
          </a:p>
          <a:p>
            <a:pPr lvl="2"/>
            <a:r>
              <a:rPr lang="en-GB" dirty="0">
                <a:solidFill>
                  <a:srgbClr val="807F83"/>
                </a:solidFill>
              </a:rPr>
              <a:t>The EBA is also discussing possibilities for converging frameworks with FSB reporting for Globally Systemically Important Banks (G-SIBs)</a:t>
            </a:r>
          </a:p>
          <a:p>
            <a:pPr lvl="2"/>
            <a:r>
              <a:rPr lang="en-GB" dirty="0">
                <a:solidFill>
                  <a:srgbClr val="807F83"/>
                </a:solidFill>
              </a:rPr>
              <a:t>The CRR will define the final mandate for the EBA for developing the draft ITS on reporting</a:t>
            </a:r>
          </a:p>
          <a:p>
            <a:pPr lvl="2"/>
            <a:r>
              <a:rPr lang="en-GB" dirty="0">
                <a:solidFill>
                  <a:srgbClr val="807F83"/>
                </a:solidFill>
              </a:rPr>
              <a:t>Some definitions need to be further specified by CRR or related Regulatory Technical Standards</a:t>
            </a:r>
          </a:p>
          <a:p>
            <a:pPr marL="342900" indent="-342900"/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files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Templates and instructions</a:t>
            </a:r>
          </a:p>
          <a:p>
            <a:pPr lvl="2"/>
            <a:r>
              <a:rPr lang="en-GB" dirty="0" smtClean="0">
                <a:solidFill>
                  <a:srgbClr val="807F83"/>
                </a:solidFill>
              </a:rPr>
              <a:t>Annex I – COREP templates</a:t>
            </a:r>
          </a:p>
          <a:p>
            <a:pPr lvl="2"/>
            <a:r>
              <a:rPr lang="en-GB" dirty="0" smtClean="0">
                <a:solidFill>
                  <a:srgbClr val="807F83"/>
                </a:solidFill>
              </a:rPr>
              <a:t>Annex II – COREP instructions</a:t>
            </a:r>
          </a:p>
          <a:p>
            <a:pPr lvl="2"/>
            <a:r>
              <a:rPr lang="en-GB" dirty="0" smtClean="0">
                <a:solidFill>
                  <a:srgbClr val="807F83"/>
                </a:solidFill>
              </a:rPr>
              <a:t>Annex III – FINREP templates</a:t>
            </a:r>
          </a:p>
          <a:p>
            <a:pPr lvl="2"/>
            <a:r>
              <a:rPr lang="en-GB" dirty="0" smtClean="0">
                <a:solidFill>
                  <a:srgbClr val="807F83"/>
                </a:solidFill>
              </a:rPr>
              <a:t>Annex IV – FINREP instructions</a:t>
            </a:r>
          </a:p>
          <a:p>
            <a:pPr lvl="2"/>
            <a:r>
              <a:rPr lang="en-GB" dirty="0" smtClean="0">
                <a:solidFill>
                  <a:srgbClr val="807F83"/>
                </a:solidFill>
              </a:rPr>
              <a:t>Annex V – IP Losses templates</a:t>
            </a:r>
          </a:p>
          <a:p>
            <a:pPr lvl="2"/>
            <a:r>
              <a:rPr lang="en-GB" dirty="0" smtClean="0">
                <a:solidFill>
                  <a:srgbClr val="807F83"/>
                </a:solidFill>
              </a:rPr>
              <a:t>Annex VI – IP Losses instructions</a:t>
            </a:r>
          </a:p>
          <a:p>
            <a:pPr lvl="2"/>
            <a:r>
              <a:rPr lang="en-GB" dirty="0" smtClean="0">
                <a:solidFill>
                  <a:srgbClr val="807F83"/>
                </a:solidFill>
              </a:rPr>
              <a:t>Annex VII – Large Exposures templates</a:t>
            </a:r>
          </a:p>
          <a:p>
            <a:pPr lvl="2"/>
            <a:r>
              <a:rPr lang="en-GB" dirty="0" smtClean="0">
                <a:solidFill>
                  <a:srgbClr val="807F83"/>
                </a:solidFill>
              </a:rPr>
              <a:t>Annex VIII – Larger Exposures instructions</a:t>
            </a:r>
            <a:endParaRPr lang="en-GB" dirty="0">
              <a:solidFill>
                <a:srgbClr val="807F83"/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Data point model</a:t>
            </a:r>
            <a:endParaRPr lang="en-GB" dirty="0"/>
          </a:p>
          <a:p>
            <a:pPr lvl="2"/>
            <a:r>
              <a:rPr lang="en-GB" dirty="0" smtClean="0">
                <a:solidFill>
                  <a:srgbClr val="807F83"/>
                </a:solidFill>
              </a:rPr>
              <a:t>Analysis matrix (MS Excel)</a:t>
            </a:r>
          </a:p>
          <a:p>
            <a:pPr lvl="2"/>
            <a:r>
              <a:rPr lang="en-GB" dirty="0">
                <a:solidFill>
                  <a:srgbClr val="807F83"/>
                </a:solidFill>
              </a:rPr>
              <a:t>Database </a:t>
            </a:r>
            <a:r>
              <a:rPr lang="en-GB" dirty="0" smtClean="0">
                <a:solidFill>
                  <a:srgbClr val="807F83"/>
                </a:solidFill>
              </a:rPr>
              <a:t>(MS Access) and </a:t>
            </a:r>
            <a:r>
              <a:rPr lang="en-GB" dirty="0">
                <a:solidFill>
                  <a:srgbClr val="807F83"/>
                </a:solidFill>
              </a:rPr>
              <a:t>some selected </a:t>
            </a:r>
            <a:r>
              <a:rPr lang="en-GB" dirty="0" smtClean="0">
                <a:solidFill>
                  <a:srgbClr val="807F83"/>
                </a:solidFill>
              </a:rPr>
              <a:t>reports (Adobe PDF)</a:t>
            </a:r>
            <a:endParaRPr lang="en-GB" dirty="0">
              <a:solidFill>
                <a:srgbClr val="807F83"/>
              </a:solidFill>
            </a:endParaRPr>
          </a:p>
          <a:p>
            <a:pPr lvl="2"/>
            <a:endParaRPr lang="en-GB" dirty="0">
              <a:solidFill>
                <a:srgbClr val="807F83"/>
              </a:solidFill>
            </a:endParaRPr>
          </a:p>
          <a:p>
            <a:endParaRPr lang="en-GB" dirty="0" smtClean="0"/>
          </a:p>
          <a:p>
            <a:r>
              <a:rPr lang="en-GB" dirty="0"/>
              <a:t>	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Status of ITS development and objectives of workshop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Intro </a:t>
            </a:r>
            <a:r>
              <a:rPr lang="en-GB" dirty="0"/>
              <a:t>session to workshop </a:t>
            </a:r>
            <a:r>
              <a:rPr lang="en-GB" dirty="0" smtClean="0"/>
              <a:t>files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COREP data definitions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FINREP data definitions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Data Point model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Wrap up and next steps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ITS on supervisory reporting – CRR mandate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000" dirty="0">
                <a:latin typeface="Arial" pitchFamily="34" charset="0"/>
              </a:rPr>
              <a:t>EBA to deliver ITS by 1.1.2013 in the following areas </a:t>
            </a:r>
            <a:r>
              <a:rPr lang="en-GB" sz="2000" dirty="0" smtClean="0">
                <a:latin typeface="Arial" pitchFamily="34" charset="0"/>
              </a:rPr>
              <a:t>of the Capital Requirement Regulation (CRR</a:t>
            </a:r>
            <a:r>
              <a:rPr lang="en-GB" sz="2000" dirty="0">
                <a:latin typeface="Arial" pitchFamily="34" charset="0"/>
              </a:rPr>
              <a:t>):</a:t>
            </a:r>
          </a:p>
          <a:p>
            <a:pPr lvl="2"/>
            <a:r>
              <a:rPr>
                <a:latin typeface="Arial" pitchFamily="34" charset="0"/>
              </a:rPr>
              <a:t>Art 95   Own </a:t>
            </a:r>
            <a:r>
              <a:rPr smtClean="0">
                <a:latin typeface="Arial" pitchFamily="34" charset="0"/>
              </a:rPr>
              <a:t>funds requirements, financial reporting</a:t>
            </a:r>
            <a:endParaRPr>
              <a:latin typeface="Arial" pitchFamily="34" charset="0"/>
            </a:endParaRPr>
          </a:p>
          <a:p>
            <a:pPr lvl="2"/>
            <a:r>
              <a:rPr>
                <a:latin typeface="Arial" pitchFamily="34" charset="0"/>
              </a:rPr>
              <a:t>Art 96   Mortgage exposures reporting</a:t>
            </a:r>
          </a:p>
          <a:p>
            <a:pPr lvl="2"/>
            <a:r>
              <a:rPr>
                <a:latin typeface="Arial" pitchFamily="34" charset="0"/>
              </a:rPr>
              <a:t>Art 383 Large exposures reporting</a:t>
            </a:r>
          </a:p>
          <a:p>
            <a:pPr lvl="2"/>
            <a:r>
              <a:rPr>
                <a:latin typeface="Arial" pitchFamily="34" charset="0"/>
              </a:rPr>
              <a:t>Art 403 Liquidity</a:t>
            </a:r>
          </a:p>
          <a:p>
            <a:pPr lvl="2"/>
            <a:r>
              <a:rPr>
                <a:latin typeface="Arial" pitchFamily="34" charset="0"/>
              </a:rPr>
              <a:t>Art 417 </a:t>
            </a:r>
            <a:r>
              <a:rPr smtClean="0">
                <a:latin typeface="Arial" pitchFamily="34" charset="0"/>
              </a:rPr>
              <a:t>Leverage ratio</a:t>
            </a:r>
            <a:endParaRPr>
              <a:latin typeface="Arial" pitchFamily="34" charset="0"/>
            </a:endParaRPr>
          </a:p>
          <a:p>
            <a:endParaRPr sz="2000">
              <a:latin typeface="Arial" pitchFamily="34" charset="0"/>
            </a:endParaRPr>
          </a:p>
          <a:p>
            <a:r>
              <a:rPr sz="2000">
                <a:latin typeface="Arial" pitchFamily="34" charset="0"/>
              </a:rPr>
              <a:t>Integrated approach to ITS development</a:t>
            </a:r>
          </a:p>
          <a:p>
            <a:pPr lvl="2"/>
            <a:r>
              <a:rPr>
                <a:latin typeface="Arial" pitchFamily="34" charset="0"/>
              </a:rPr>
              <a:t>Several ITS packaged as one EU </a:t>
            </a:r>
            <a:r>
              <a:rPr smtClean="0">
                <a:latin typeface="Arial" pitchFamily="34" charset="0"/>
              </a:rPr>
              <a:t>Regulation which is directly applicable to all credit institutions and investment firms</a:t>
            </a:r>
            <a:endParaRPr>
              <a:latin typeface="Arial" pitchFamily="34" charset="0"/>
            </a:endParaRPr>
          </a:p>
          <a:p>
            <a:pPr lvl="2"/>
            <a:r>
              <a:rPr>
                <a:latin typeface="Arial" pitchFamily="34" charset="0"/>
              </a:rPr>
              <a:t>Use of common </a:t>
            </a:r>
            <a:r>
              <a:rPr smtClean="0">
                <a:latin typeface="Arial" pitchFamily="34" charset="0"/>
              </a:rPr>
              <a:t>structure/conventions/concepts/definitions</a:t>
            </a:r>
          </a:p>
          <a:p>
            <a:pPr lvl="2"/>
            <a:r>
              <a:rPr smtClean="0">
                <a:latin typeface="Arial" pitchFamily="34" charset="0"/>
              </a:rPr>
              <a:t>Data Point Model and XBRL-taxonomies</a:t>
            </a:r>
            <a:endParaRPr>
              <a:latin typeface="Arial" pitchFamily="34" charset="0"/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ITS main features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000" dirty="0"/>
              <a:t>Objective: </a:t>
            </a:r>
            <a:r>
              <a:rPr lang="en-GB" sz="2000" b="0" dirty="0"/>
              <a:t>increase efficiency in reporting systems </a:t>
            </a:r>
            <a:endParaRPr lang="en-GB" sz="2000" b="0" dirty="0" smtClean="0"/>
          </a:p>
          <a:p>
            <a:endParaRPr lang="en-GB" dirty="0"/>
          </a:p>
          <a:p>
            <a:pPr lvl="2"/>
            <a:r>
              <a:rPr lang="en-GB" sz="2000" dirty="0"/>
              <a:t>Adoption by EU Commission via implementing acts in form of regulation or decision</a:t>
            </a:r>
          </a:p>
          <a:p>
            <a:pPr lvl="2"/>
            <a:r>
              <a:rPr lang="en-GB" sz="2000" dirty="0"/>
              <a:t>Direct application – no further implementing regulation on national </a:t>
            </a:r>
            <a:r>
              <a:rPr lang="en-GB" sz="2000" dirty="0" smtClean="0"/>
              <a:t>level</a:t>
            </a:r>
          </a:p>
          <a:p>
            <a:pPr lvl="2"/>
            <a:r>
              <a:rPr lang="en-GB" sz="2000" dirty="0" smtClean="0"/>
              <a:t>Replaces reporting on national level (areas covered by ITS)</a:t>
            </a:r>
            <a:endParaRPr lang="en-GB" sz="2000" dirty="0"/>
          </a:p>
          <a:p>
            <a:pPr lvl="2"/>
            <a:r>
              <a:rPr lang="en-GB" sz="2000" dirty="0"/>
              <a:t>Proportionate to nature, scale and complexity of institutions’ activities</a:t>
            </a:r>
          </a:p>
          <a:p>
            <a:pPr lvl="2"/>
            <a:r>
              <a:rPr lang="en-GB" sz="2000" dirty="0"/>
              <a:t>Details: data templates, definitions, validation rules, data point model, XBRL taxonomies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 Box 7"/>
          <p:cNvSpPr txBox="1">
            <a:spLocks noChangeArrowheads="1"/>
          </p:cNvSpPr>
          <p:nvPr/>
        </p:nvSpPr>
        <p:spPr bwMode="auto">
          <a:xfrm>
            <a:off x="479522" y="3901966"/>
            <a:ext cx="2181378" cy="282965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4306" tIns="52153" rIns="104306" bIns="52153"/>
          <a:lstStyle/>
          <a:p>
            <a:pPr algn="l" eaLnBrk="1" hangingPunct="1">
              <a:spcBef>
                <a:spcPct val="50000"/>
              </a:spcBef>
              <a:defRPr/>
            </a:pP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Bank</a:t>
            </a:r>
          </a:p>
        </p:txBody>
      </p:sp>
      <p:grpSp>
        <p:nvGrpSpPr>
          <p:cNvPr id="2" name="133 Grupo"/>
          <p:cNvGrpSpPr/>
          <p:nvPr/>
        </p:nvGrpSpPr>
        <p:grpSpPr>
          <a:xfrm>
            <a:off x="664625" y="4816805"/>
            <a:ext cx="1414648" cy="1795800"/>
            <a:chOff x="263525" y="4356100"/>
            <a:chExt cx="1209675" cy="1628775"/>
          </a:xfrm>
        </p:grpSpPr>
        <p:sp>
          <p:nvSpPr>
            <p:cNvPr id="71" name="Text Box 9"/>
            <p:cNvSpPr txBox="1">
              <a:spLocks noChangeArrowheads="1"/>
            </p:cNvSpPr>
            <p:nvPr/>
          </p:nvSpPr>
          <p:spPr bwMode="auto">
            <a:xfrm>
              <a:off x="263525" y="4356100"/>
              <a:ext cx="1209675" cy="16287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GB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Information </a:t>
              </a:r>
            </a:p>
            <a:p>
              <a:pPr>
                <a:defRPr/>
              </a:pPr>
              <a:r>
                <a:rPr lang="en-GB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System</a:t>
              </a:r>
              <a:endParaRPr lang="en-GB" sz="1400" b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eaLnBrk="1" hangingPunct="1">
                <a:spcBef>
                  <a:spcPct val="50000"/>
                </a:spcBef>
                <a:defRPr/>
              </a:pPr>
              <a:endParaRPr lang="en-GB" sz="1400" b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eaLnBrk="1" hangingPunct="1">
                <a:spcBef>
                  <a:spcPct val="50000"/>
                </a:spcBef>
                <a:defRPr/>
              </a:pPr>
              <a:endParaRPr lang="en-GB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2" name="AutoShape 10"/>
            <p:cNvSpPr>
              <a:spLocks noChangeArrowheads="1"/>
            </p:cNvSpPr>
            <p:nvPr/>
          </p:nvSpPr>
          <p:spPr bwMode="auto">
            <a:xfrm>
              <a:off x="314325" y="4818063"/>
              <a:ext cx="1015992" cy="1102834"/>
            </a:xfrm>
            <a:prstGeom prst="can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1" hangingPunct="1">
                <a:lnSpc>
                  <a:spcPct val="100000"/>
                </a:lnSpc>
                <a:defRPr/>
              </a:pPr>
              <a:r>
                <a:rPr lang="en-GB" sz="1100" b="1" dirty="0">
                  <a:solidFill>
                    <a:schemeClr val="accent6">
                      <a:lumMod val="75000"/>
                    </a:schemeClr>
                  </a:solidFill>
                </a:rPr>
                <a:t>Operations</a:t>
              </a:r>
            </a:p>
            <a:p>
              <a:pPr eaLnBrk="1" hangingPunct="1">
                <a:lnSpc>
                  <a:spcPct val="100000"/>
                </a:lnSpc>
                <a:defRPr/>
              </a:pPr>
              <a:r>
                <a:rPr lang="en-GB" sz="1100" b="1" dirty="0">
                  <a:solidFill>
                    <a:schemeClr val="accent6">
                      <a:lumMod val="75000"/>
                    </a:schemeClr>
                  </a:solidFill>
                </a:rPr>
                <a:t>Counterparties</a:t>
              </a:r>
            </a:p>
            <a:p>
              <a:pPr eaLnBrk="1" hangingPunct="1">
                <a:lnSpc>
                  <a:spcPct val="100000"/>
                </a:lnSpc>
                <a:defRPr/>
              </a:pPr>
              <a:r>
                <a:rPr lang="en-GB" sz="1100" b="1" dirty="0">
                  <a:solidFill>
                    <a:schemeClr val="accent6">
                      <a:lumMod val="75000"/>
                    </a:schemeClr>
                  </a:solidFill>
                </a:rPr>
                <a:t>Collateral</a:t>
              </a:r>
            </a:p>
            <a:p>
              <a:pPr eaLnBrk="1" hangingPunct="1">
                <a:lnSpc>
                  <a:spcPct val="100000"/>
                </a:lnSpc>
                <a:defRPr/>
              </a:pPr>
              <a:r>
                <a:rPr lang="en-GB" sz="1100" b="1" dirty="0">
                  <a:solidFill>
                    <a:schemeClr val="accent6">
                      <a:lumMod val="75000"/>
                    </a:schemeClr>
                  </a:solidFill>
                </a:rPr>
                <a:t>…</a:t>
              </a:r>
            </a:p>
          </p:txBody>
        </p:sp>
      </p:grpSp>
      <p:sp>
        <p:nvSpPr>
          <p:cNvPr id="74" name="Text Box 12"/>
          <p:cNvSpPr txBox="1">
            <a:spLocks noChangeArrowheads="1"/>
          </p:cNvSpPr>
          <p:nvPr/>
        </p:nvSpPr>
        <p:spPr bwMode="auto">
          <a:xfrm>
            <a:off x="2964820" y="3950411"/>
            <a:ext cx="846561" cy="86707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defRPr/>
            </a:pPr>
            <a:r>
              <a:rPr lang="en-GB" sz="1100" b="1" dirty="0" smtClean="0">
                <a:solidFill>
                  <a:schemeClr val="accent6">
                    <a:lumMod val="75000"/>
                  </a:schemeClr>
                </a:solidFill>
              </a:rPr>
              <a:t>Report</a:t>
            </a:r>
            <a:endParaRPr lang="en-GB" sz="1100" b="1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defRPr/>
            </a:pPr>
            <a:r>
              <a:rPr lang="en-GB" sz="1100" b="1" dirty="0">
                <a:solidFill>
                  <a:schemeClr val="accent6">
                    <a:lumMod val="75000"/>
                  </a:schemeClr>
                </a:solidFill>
              </a:rPr>
              <a:t>------------------------------------</a:t>
            </a:r>
          </a:p>
        </p:txBody>
      </p:sp>
      <p:sp>
        <p:nvSpPr>
          <p:cNvPr id="86" name="Text Box 24"/>
          <p:cNvSpPr txBox="1">
            <a:spLocks noChangeArrowheads="1"/>
          </p:cNvSpPr>
          <p:nvPr/>
        </p:nvSpPr>
        <p:spPr bwMode="auto">
          <a:xfrm>
            <a:off x="1993874" y="4118438"/>
            <a:ext cx="673908" cy="47608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4306" tIns="52153" rIns="104306" bIns="52153"/>
          <a:lstStyle/>
          <a:p>
            <a:pPr eaLnBrk="1" hangingPunct="1">
              <a:lnSpc>
                <a:spcPct val="100000"/>
              </a:lnSpc>
              <a:defRPr/>
            </a:pPr>
            <a:r>
              <a:rPr lang="en-GB" sz="1100" b="1" dirty="0">
                <a:solidFill>
                  <a:schemeClr val="accent6">
                    <a:lumMod val="75000"/>
                  </a:schemeClr>
                </a:solidFill>
              </a:rPr>
              <a:t>to XBRL</a:t>
            </a:r>
          </a:p>
        </p:txBody>
      </p:sp>
      <p:sp>
        <p:nvSpPr>
          <p:cNvPr id="94" name="Text Box 33"/>
          <p:cNvSpPr txBox="1">
            <a:spLocks noChangeArrowheads="1"/>
          </p:cNvSpPr>
          <p:nvPr/>
        </p:nvSpPr>
        <p:spPr bwMode="auto">
          <a:xfrm>
            <a:off x="1243850" y="4090434"/>
            <a:ext cx="633842" cy="27460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04306" tIns="52153" rIns="104306" bIns="52153">
            <a:spAutoFit/>
          </a:bodyPr>
          <a:lstStyle/>
          <a:p>
            <a:pPr eaLnBrk="1" hangingPunct="1">
              <a:defRPr/>
            </a:pPr>
            <a:r>
              <a:rPr lang="en-US" sz="1100" b="1" dirty="0">
                <a:solidFill>
                  <a:schemeClr val="accent6">
                    <a:lumMod val="75000"/>
                  </a:schemeClr>
                </a:solidFill>
              </a:rPr>
              <a:t>Errors</a:t>
            </a:r>
          </a:p>
        </p:txBody>
      </p:sp>
      <p:cxnSp>
        <p:nvCxnSpPr>
          <p:cNvPr id="17449" name="AutoShape 43"/>
          <p:cNvCxnSpPr>
            <a:cxnSpLocks noChangeShapeType="1"/>
            <a:endCxn id="67" idx="0"/>
          </p:cNvCxnSpPr>
          <p:nvPr/>
        </p:nvCxnSpPr>
        <p:spPr bwMode="auto">
          <a:xfrm>
            <a:off x="5263158" y="2100351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450" name="AutoShape 44"/>
          <p:cNvCxnSpPr>
            <a:cxnSpLocks noChangeShapeType="1"/>
            <a:endCxn id="67" idx="0"/>
          </p:cNvCxnSpPr>
          <p:nvPr/>
        </p:nvCxnSpPr>
        <p:spPr bwMode="auto">
          <a:xfrm>
            <a:off x="5263158" y="2100351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1" name="80 Conector recto de flecha"/>
          <p:cNvCxnSpPr/>
          <p:nvPr/>
        </p:nvCxnSpPr>
        <p:spPr bwMode="auto">
          <a:xfrm>
            <a:off x="2673350" y="4298718"/>
            <a:ext cx="1069340" cy="1008168"/>
          </a:xfrm>
          <a:prstGeom prst="straightConnector1">
            <a:avLst/>
          </a:prstGeom>
          <a:solidFill>
            <a:srgbClr val="BACCC0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91 Conector recto de flecha"/>
          <p:cNvCxnSpPr>
            <a:stCxn id="86" idx="3"/>
            <a:endCxn id="74" idx="1"/>
          </p:cNvCxnSpPr>
          <p:nvPr/>
        </p:nvCxnSpPr>
        <p:spPr bwMode="auto">
          <a:xfrm>
            <a:off x="2667782" y="4356478"/>
            <a:ext cx="297038" cy="27469"/>
          </a:xfrm>
          <a:prstGeom prst="straightConnector1">
            <a:avLst/>
          </a:prstGeom>
          <a:solidFill>
            <a:srgbClr val="BACCC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8" name="117 Conector recto de flecha"/>
          <p:cNvCxnSpPr>
            <a:stCxn id="72" idx="1"/>
            <a:endCxn id="86" idx="2"/>
          </p:cNvCxnSpPr>
          <p:nvPr/>
        </p:nvCxnSpPr>
        <p:spPr bwMode="auto">
          <a:xfrm rot="5400000" flipH="1" flipV="1">
            <a:off x="1458656" y="4453969"/>
            <a:ext cx="731623" cy="1012722"/>
          </a:xfrm>
          <a:prstGeom prst="straightConnector1">
            <a:avLst/>
          </a:prstGeom>
          <a:solidFill>
            <a:srgbClr val="BACCC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8" name="Text Box 12"/>
          <p:cNvSpPr txBox="1">
            <a:spLocks noChangeArrowheads="1"/>
          </p:cNvSpPr>
          <p:nvPr/>
        </p:nvSpPr>
        <p:spPr bwMode="auto">
          <a:xfrm>
            <a:off x="7093660" y="3908404"/>
            <a:ext cx="846561" cy="86707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defRPr/>
            </a:pPr>
            <a:r>
              <a:rPr lang="en-GB" sz="1100" b="1" dirty="0" smtClean="0">
                <a:solidFill>
                  <a:schemeClr val="accent6">
                    <a:lumMod val="75000"/>
                  </a:schemeClr>
                </a:solidFill>
              </a:rPr>
              <a:t>Report</a:t>
            </a:r>
            <a:endParaRPr lang="en-GB" sz="1100" b="1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defRPr/>
            </a:pPr>
            <a:r>
              <a:rPr lang="en-GB" sz="1100" b="1" dirty="0">
                <a:solidFill>
                  <a:schemeClr val="accent6">
                    <a:lumMod val="75000"/>
                  </a:schemeClr>
                </a:solidFill>
              </a:rPr>
              <a:t>------------------------------------</a:t>
            </a:r>
          </a:p>
        </p:txBody>
      </p:sp>
      <p:cxnSp>
        <p:nvCxnSpPr>
          <p:cNvPr id="170" name="AutoShape 43"/>
          <p:cNvCxnSpPr>
            <a:cxnSpLocks noChangeShapeType="1"/>
          </p:cNvCxnSpPr>
          <p:nvPr/>
        </p:nvCxnSpPr>
        <p:spPr bwMode="auto">
          <a:xfrm>
            <a:off x="9585074" y="193232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1" name="AutoShape 44"/>
          <p:cNvCxnSpPr>
            <a:cxnSpLocks noChangeShapeType="1"/>
          </p:cNvCxnSpPr>
          <p:nvPr/>
        </p:nvCxnSpPr>
        <p:spPr bwMode="auto">
          <a:xfrm>
            <a:off x="9585074" y="193232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3" name="172 Conector recto de flecha"/>
          <p:cNvCxnSpPr>
            <a:stCxn id="162" idx="3"/>
          </p:cNvCxnSpPr>
          <p:nvPr/>
        </p:nvCxnSpPr>
        <p:spPr bwMode="auto">
          <a:xfrm>
            <a:off x="6623967" y="4326723"/>
            <a:ext cx="1069340" cy="1008168"/>
          </a:xfrm>
          <a:prstGeom prst="straightConnector1">
            <a:avLst/>
          </a:prstGeom>
          <a:solidFill>
            <a:srgbClr val="BACCC0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4" name="173 Conector recto de flecha"/>
          <p:cNvCxnSpPr>
            <a:stCxn id="162" idx="3"/>
            <a:endCxn id="158" idx="1"/>
          </p:cNvCxnSpPr>
          <p:nvPr/>
        </p:nvCxnSpPr>
        <p:spPr bwMode="auto">
          <a:xfrm flipV="1">
            <a:off x="6573843" y="4341940"/>
            <a:ext cx="519817" cy="14538"/>
          </a:xfrm>
          <a:prstGeom prst="straightConnector1">
            <a:avLst/>
          </a:prstGeom>
          <a:solidFill>
            <a:srgbClr val="BACCC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5" name="174 Conector recto de flecha"/>
          <p:cNvCxnSpPr>
            <a:stCxn id="158" idx="3"/>
            <a:endCxn id="163" idx="1"/>
          </p:cNvCxnSpPr>
          <p:nvPr/>
        </p:nvCxnSpPr>
        <p:spPr bwMode="auto">
          <a:xfrm>
            <a:off x="7940221" y="4341940"/>
            <a:ext cx="715405" cy="11050"/>
          </a:xfrm>
          <a:prstGeom prst="straightConnector1">
            <a:avLst/>
          </a:prstGeom>
          <a:solidFill>
            <a:srgbClr val="BACCC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" name="269 Grupo"/>
          <p:cNvGrpSpPr/>
          <p:nvPr/>
        </p:nvGrpSpPr>
        <p:grpSpPr>
          <a:xfrm>
            <a:off x="8040045" y="3831021"/>
            <a:ext cx="2176010" cy="2902366"/>
            <a:chOff x="6908801" y="3460404"/>
            <a:chExt cx="1930400" cy="2632421"/>
          </a:xfrm>
        </p:grpSpPr>
        <p:sp>
          <p:nvSpPr>
            <p:cNvPr id="159" name="Text Box 13"/>
            <p:cNvSpPr txBox="1">
              <a:spLocks noChangeArrowheads="1"/>
            </p:cNvSpPr>
            <p:nvPr/>
          </p:nvSpPr>
          <p:spPr bwMode="auto">
            <a:xfrm>
              <a:off x="6908801" y="3460404"/>
              <a:ext cx="1930400" cy="263242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GB" b="1" dirty="0" smtClean="0">
                  <a:solidFill>
                    <a:schemeClr val="accent6">
                      <a:lumMod val="75000"/>
                    </a:schemeClr>
                  </a:solidFill>
                </a:rPr>
                <a:t>EBA</a:t>
              </a:r>
              <a:endParaRPr lang="en-GB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3" name="Text Box 25"/>
            <p:cNvSpPr txBox="1">
              <a:spLocks noChangeArrowheads="1"/>
            </p:cNvSpPr>
            <p:nvPr/>
          </p:nvSpPr>
          <p:spPr bwMode="auto">
            <a:xfrm>
              <a:off x="7454900" y="3717925"/>
              <a:ext cx="576263" cy="4318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lnSpc>
                  <a:spcPct val="100000"/>
                </a:lnSpc>
                <a:defRPr/>
              </a:pPr>
              <a:r>
                <a:rPr lang="en-GB" sz="1100" b="1" dirty="0">
                  <a:solidFill>
                    <a:schemeClr val="accent6">
                      <a:lumMod val="75000"/>
                    </a:schemeClr>
                  </a:solidFill>
                </a:rPr>
                <a:t>from XBRL</a:t>
              </a:r>
            </a:p>
          </p:txBody>
        </p:sp>
        <p:cxnSp>
          <p:nvCxnSpPr>
            <p:cNvPr id="176" name="175 Conector recto de flecha"/>
            <p:cNvCxnSpPr>
              <a:stCxn id="163" idx="2"/>
              <a:endCxn id="179" idx="1"/>
            </p:cNvCxnSpPr>
            <p:nvPr/>
          </p:nvCxnSpPr>
          <p:spPr bwMode="auto">
            <a:xfrm rot="16200000" flipH="1">
              <a:off x="7569085" y="4323671"/>
              <a:ext cx="658882" cy="310989"/>
            </a:xfrm>
            <a:prstGeom prst="straightConnector1">
              <a:avLst/>
            </a:prstGeom>
            <a:solidFill>
              <a:srgbClr val="BACCC0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4" name="176 Grupo"/>
            <p:cNvGrpSpPr/>
            <p:nvPr/>
          </p:nvGrpSpPr>
          <p:grpSpPr>
            <a:xfrm>
              <a:off x="7515225" y="4305300"/>
              <a:ext cx="1031875" cy="1628775"/>
              <a:chOff x="263525" y="4356100"/>
              <a:chExt cx="1209675" cy="1628775"/>
            </a:xfrm>
          </p:grpSpPr>
          <p:sp>
            <p:nvSpPr>
              <p:cNvPr id="178" name="Text Box 9"/>
              <p:cNvSpPr txBox="1">
                <a:spLocks noChangeArrowheads="1"/>
              </p:cNvSpPr>
              <p:nvPr/>
            </p:nvSpPr>
            <p:spPr bwMode="auto">
              <a:xfrm>
                <a:off x="263525" y="4356100"/>
                <a:ext cx="1209675" cy="1628775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r>
                  <a:rPr lang="en-GB" sz="14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Information </a:t>
                </a:r>
              </a:p>
              <a:p>
                <a:pPr>
                  <a:defRPr/>
                </a:pPr>
                <a:r>
                  <a:rPr lang="en-GB" sz="14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System</a:t>
                </a:r>
                <a:endParaRPr lang="en-GB" sz="14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eaLnBrk="1" hangingPunct="1">
                  <a:spcBef>
                    <a:spcPct val="50000"/>
                  </a:spcBef>
                  <a:defRPr/>
                </a:pPr>
                <a:endParaRPr lang="en-GB" sz="14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eaLnBrk="1" hangingPunct="1">
                  <a:spcBef>
                    <a:spcPct val="50000"/>
                  </a:spcBef>
                  <a:defRPr/>
                </a:pPr>
                <a:endParaRPr lang="en-GB" sz="14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9" name="AutoShape 10"/>
              <p:cNvSpPr>
                <a:spLocks noChangeArrowheads="1"/>
              </p:cNvSpPr>
              <p:nvPr/>
            </p:nvSpPr>
            <p:spPr bwMode="auto">
              <a:xfrm>
                <a:off x="449880" y="4859407"/>
                <a:ext cx="890560" cy="1021843"/>
              </a:xfrm>
              <a:prstGeom prst="can">
                <a:avLst>
                  <a:gd name="adj" fmla="val 25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1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Reports</a:t>
                </a:r>
              </a:p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1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Other data</a:t>
                </a:r>
              </a:p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1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…</a:t>
                </a:r>
              </a:p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1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…</a:t>
                </a:r>
                <a:endParaRPr lang="en-GB" sz="11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75" name="Text Box 13"/>
          <p:cNvSpPr txBox="1">
            <a:spLocks noChangeArrowheads="1"/>
          </p:cNvSpPr>
          <p:nvPr/>
        </p:nvSpPr>
        <p:spPr bwMode="auto">
          <a:xfrm>
            <a:off x="3980322" y="3886200"/>
            <a:ext cx="2821871" cy="28454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04306" tIns="52153" rIns="104306" bIns="52153"/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NSA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7" name="Text Box 25"/>
          <p:cNvSpPr txBox="1">
            <a:spLocks noChangeArrowheads="1"/>
          </p:cNvSpPr>
          <p:nvPr/>
        </p:nvSpPr>
        <p:spPr bwMode="auto">
          <a:xfrm>
            <a:off x="4663511" y="4127189"/>
            <a:ext cx="673908" cy="47608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4306" tIns="52153" rIns="104306" bIns="52153"/>
          <a:lstStyle/>
          <a:p>
            <a:pPr eaLnBrk="1" hangingPunct="1">
              <a:lnSpc>
                <a:spcPct val="100000"/>
              </a:lnSpc>
              <a:defRPr/>
            </a:pPr>
            <a:r>
              <a:rPr lang="en-GB" sz="1100" b="1" dirty="0">
                <a:solidFill>
                  <a:schemeClr val="accent6">
                    <a:lumMod val="75000"/>
                  </a:schemeClr>
                </a:solidFill>
              </a:rPr>
              <a:t>from XBRL</a:t>
            </a:r>
          </a:p>
        </p:txBody>
      </p:sp>
      <p:cxnSp>
        <p:nvCxnSpPr>
          <p:cNvPr id="102" name="101 Conector recto de flecha"/>
          <p:cNvCxnSpPr>
            <a:stCxn id="74" idx="3"/>
            <a:endCxn id="87" idx="1"/>
          </p:cNvCxnSpPr>
          <p:nvPr/>
        </p:nvCxnSpPr>
        <p:spPr bwMode="auto">
          <a:xfrm flipV="1">
            <a:off x="3811381" y="4365229"/>
            <a:ext cx="852130" cy="18718"/>
          </a:xfrm>
          <a:prstGeom prst="straightConnector1">
            <a:avLst/>
          </a:prstGeom>
          <a:solidFill>
            <a:srgbClr val="BACCC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105 Conector recto de flecha"/>
          <p:cNvCxnSpPr>
            <a:stCxn id="87" idx="2"/>
            <a:endCxn id="144" idx="1"/>
          </p:cNvCxnSpPr>
          <p:nvPr/>
        </p:nvCxnSpPr>
        <p:spPr bwMode="auto">
          <a:xfrm rot="16200000" flipH="1">
            <a:off x="4914052" y="4689681"/>
            <a:ext cx="712446" cy="539621"/>
          </a:xfrm>
          <a:prstGeom prst="straightConnector1">
            <a:avLst/>
          </a:prstGeom>
          <a:solidFill>
            <a:srgbClr val="BACCC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5" name="141 Grupo"/>
          <p:cNvGrpSpPr/>
          <p:nvPr/>
        </p:nvGrpSpPr>
        <p:grpSpPr>
          <a:xfrm>
            <a:off x="4912281" y="4760796"/>
            <a:ext cx="1191869" cy="1795800"/>
            <a:chOff x="263525" y="4356100"/>
            <a:chExt cx="1209675" cy="1628775"/>
          </a:xfrm>
        </p:grpSpPr>
        <p:sp>
          <p:nvSpPr>
            <p:cNvPr id="143" name="Text Box 9"/>
            <p:cNvSpPr txBox="1">
              <a:spLocks noChangeArrowheads="1"/>
            </p:cNvSpPr>
            <p:nvPr/>
          </p:nvSpPr>
          <p:spPr bwMode="auto">
            <a:xfrm>
              <a:off x="263525" y="4356100"/>
              <a:ext cx="1209675" cy="16287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GB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Information </a:t>
              </a:r>
            </a:p>
            <a:p>
              <a:pPr>
                <a:defRPr/>
              </a:pPr>
              <a:r>
                <a:rPr lang="en-GB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System</a:t>
              </a:r>
              <a:endParaRPr lang="en-GB" sz="1400" b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eaLnBrk="1" hangingPunct="1">
                <a:spcBef>
                  <a:spcPct val="50000"/>
                </a:spcBef>
                <a:defRPr/>
              </a:pPr>
              <a:endParaRPr lang="en-GB" sz="1400" b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eaLnBrk="1" hangingPunct="1">
                <a:spcBef>
                  <a:spcPct val="50000"/>
                </a:spcBef>
                <a:defRPr/>
              </a:pPr>
              <a:endParaRPr lang="en-GB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44" name="AutoShape 10"/>
            <p:cNvSpPr>
              <a:spLocks noChangeArrowheads="1"/>
            </p:cNvSpPr>
            <p:nvPr/>
          </p:nvSpPr>
          <p:spPr bwMode="auto">
            <a:xfrm>
              <a:off x="449880" y="4859407"/>
              <a:ext cx="901657" cy="1021843"/>
            </a:xfrm>
            <a:prstGeom prst="can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1" hangingPunct="1">
                <a:lnSpc>
                  <a:spcPct val="100000"/>
                </a:lnSpc>
                <a:defRPr/>
              </a:pPr>
              <a:r>
                <a:rPr lang="en-GB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Reports</a:t>
              </a:r>
            </a:p>
            <a:p>
              <a:pPr eaLnBrk="1" hangingPunct="1">
                <a:lnSpc>
                  <a:spcPct val="100000"/>
                </a:lnSpc>
                <a:defRPr/>
              </a:pPr>
              <a:r>
                <a:rPr lang="en-GB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Other data</a:t>
              </a:r>
            </a:p>
            <a:p>
              <a:pPr eaLnBrk="1" hangingPunct="1">
                <a:lnSpc>
                  <a:spcPct val="100000"/>
                </a:lnSpc>
                <a:defRPr/>
              </a:pPr>
              <a:r>
                <a:rPr lang="en-GB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…</a:t>
              </a:r>
            </a:p>
            <a:p>
              <a:pPr eaLnBrk="1" hangingPunct="1">
                <a:lnSpc>
                  <a:spcPct val="100000"/>
                </a:lnSpc>
                <a:defRPr/>
              </a:pPr>
              <a:r>
                <a:rPr lang="en-GB" sz="1100" b="1" dirty="0" smtClean="0">
                  <a:solidFill>
                    <a:schemeClr val="accent6">
                      <a:lumMod val="75000"/>
                    </a:schemeClr>
                  </a:solidFill>
                </a:rPr>
                <a:t>…</a:t>
              </a:r>
              <a:endParaRPr lang="en-GB" sz="11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162" name="Text Box 24"/>
          <p:cNvSpPr txBox="1">
            <a:spLocks noChangeArrowheads="1"/>
          </p:cNvSpPr>
          <p:nvPr/>
        </p:nvSpPr>
        <p:spPr bwMode="auto">
          <a:xfrm>
            <a:off x="5899935" y="4118438"/>
            <a:ext cx="673908" cy="47608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4306" tIns="52153" rIns="104306" bIns="52153"/>
          <a:lstStyle/>
          <a:p>
            <a:pPr eaLnBrk="1" hangingPunct="1">
              <a:lnSpc>
                <a:spcPct val="100000"/>
              </a:lnSpc>
              <a:defRPr/>
            </a:pPr>
            <a:r>
              <a:rPr lang="en-GB" sz="1100" b="1" dirty="0">
                <a:solidFill>
                  <a:schemeClr val="accent6">
                    <a:lumMod val="75000"/>
                  </a:schemeClr>
                </a:solidFill>
              </a:rPr>
              <a:t>to XBRL</a:t>
            </a:r>
          </a:p>
        </p:txBody>
      </p:sp>
      <p:cxnSp>
        <p:nvCxnSpPr>
          <p:cNvPr id="187" name="186 Conector recto de flecha"/>
          <p:cNvCxnSpPr>
            <a:stCxn id="144" idx="1"/>
            <a:endCxn id="162" idx="2"/>
          </p:cNvCxnSpPr>
          <p:nvPr/>
        </p:nvCxnSpPr>
        <p:spPr bwMode="auto">
          <a:xfrm rot="5400000" flipH="1" flipV="1">
            <a:off x="5527889" y="4606716"/>
            <a:ext cx="721197" cy="696803"/>
          </a:xfrm>
          <a:prstGeom prst="straightConnector1">
            <a:avLst/>
          </a:prstGeom>
          <a:solidFill>
            <a:srgbClr val="BACCC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0" name="Text Box 24"/>
          <p:cNvSpPr txBox="1">
            <a:spLocks noChangeArrowheads="1"/>
          </p:cNvSpPr>
          <p:nvPr/>
        </p:nvSpPr>
        <p:spPr bwMode="auto">
          <a:xfrm rot="10800000" flipV="1">
            <a:off x="4232804" y="4746793"/>
            <a:ext cx="430706" cy="180630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wordArtVert" lIns="41065" tIns="41065" rIns="41065" bIns="41065" anchor="t"/>
          <a:lstStyle/>
          <a:p>
            <a:pPr eaLnBrk="1" hangingPunct="1">
              <a:lnSpc>
                <a:spcPct val="50000"/>
              </a:lnSpc>
              <a:defRPr/>
            </a:pPr>
            <a:r>
              <a:rPr lang="en-GB" sz="1100" b="1" dirty="0" smtClean="0">
                <a:solidFill>
                  <a:schemeClr val="accent6">
                    <a:lumMod val="75000"/>
                  </a:schemeClr>
                </a:solidFill>
              </a:rPr>
              <a:t>ADAPTER /</a:t>
            </a:r>
          </a:p>
          <a:p>
            <a:pPr eaLnBrk="1" hangingPunct="1">
              <a:lnSpc>
                <a:spcPct val="50000"/>
              </a:lnSpc>
              <a:defRPr/>
            </a:pPr>
            <a:r>
              <a:rPr lang="en-GB" sz="1100" b="1" dirty="0" smtClean="0">
                <a:solidFill>
                  <a:schemeClr val="accent6">
                    <a:lumMod val="75000"/>
                  </a:schemeClr>
                </a:solidFill>
              </a:rPr>
              <a:t> CONVERTER</a:t>
            </a:r>
            <a:endParaRPr lang="en-GB" sz="11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38" name="237 Conector recto de flecha"/>
          <p:cNvCxnSpPr/>
          <p:nvPr/>
        </p:nvCxnSpPr>
        <p:spPr bwMode="auto">
          <a:xfrm>
            <a:off x="4663511" y="6301052"/>
            <a:ext cx="278474" cy="1751"/>
          </a:xfrm>
          <a:prstGeom prst="straightConnector1">
            <a:avLst/>
          </a:prstGeom>
          <a:solidFill>
            <a:srgbClr val="BACCC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3" name="Freeform 37"/>
          <p:cNvSpPr>
            <a:spLocks/>
          </p:cNvSpPr>
          <p:nvPr/>
        </p:nvSpPr>
        <p:spPr bwMode="auto">
          <a:xfrm rot="10800000">
            <a:off x="1856490" y="4001169"/>
            <a:ext cx="118819" cy="397972"/>
          </a:xfrm>
          <a:custGeom>
            <a:avLst/>
            <a:gdLst>
              <a:gd name="connsiteX0" fmla="*/ 10000 w 10000"/>
              <a:gd name="connsiteY0" fmla="*/ 10339 h 10339"/>
              <a:gd name="connsiteX1" fmla="*/ 6869 w 10000"/>
              <a:gd name="connsiteY1" fmla="*/ 1545 h 10339"/>
              <a:gd name="connsiteX2" fmla="*/ 0 w 10000"/>
              <a:gd name="connsiteY2" fmla="*/ 1233 h 10339"/>
              <a:gd name="connsiteX0" fmla="*/ 7273 w 8081"/>
              <a:gd name="connsiteY0" fmla="*/ 10312 h 10312"/>
              <a:gd name="connsiteX1" fmla="*/ 6869 w 8081"/>
              <a:gd name="connsiteY1" fmla="*/ 1518 h 10312"/>
              <a:gd name="connsiteX2" fmla="*/ 0 w 8081"/>
              <a:gd name="connsiteY2" fmla="*/ 1206 h 10312"/>
              <a:gd name="connsiteX0" fmla="*/ 9000 w 9000"/>
              <a:gd name="connsiteY0" fmla="*/ 9343 h 9343"/>
              <a:gd name="connsiteX1" fmla="*/ 5125 w 9000"/>
              <a:gd name="connsiteY1" fmla="*/ 1472 h 9343"/>
              <a:gd name="connsiteX2" fmla="*/ 0 w 9000"/>
              <a:gd name="connsiteY2" fmla="*/ 513 h 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00" h="9343">
                <a:moveTo>
                  <a:pt x="9000" y="9343"/>
                </a:moveTo>
                <a:cubicBezTo>
                  <a:pt x="8542" y="7845"/>
                  <a:pt x="6625" y="2944"/>
                  <a:pt x="5125" y="1472"/>
                </a:cubicBezTo>
                <a:cubicBezTo>
                  <a:pt x="3625" y="0"/>
                  <a:pt x="2005" y="671"/>
                  <a:pt x="0" y="513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wrap="square" lIns="104306" tIns="52153" rIns="104306" bIns="52153">
            <a:spAutoFit/>
          </a:bodyPr>
          <a:lstStyle/>
          <a:p>
            <a:pPr>
              <a:defRPr/>
            </a:pPr>
            <a:endParaRPr lang="en-US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</p:txBody>
      </p:sp>
      <p:cxnSp>
        <p:nvCxnSpPr>
          <p:cNvPr id="325" name="324 Conector recto de flecha"/>
          <p:cNvCxnSpPr/>
          <p:nvPr/>
        </p:nvCxnSpPr>
        <p:spPr bwMode="auto">
          <a:xfrm flipV="1">
            <a:off x="2005012" y="6287050"/>
            <a:ext cx="2257496" cy="1751"/>
          </a:xfrm>
          <a:prstGeom prst="straightConnector1">
            <a:avLst/>
          </a:prstGeom>
          <a:solidFill>
            <a:srgbClr val="BACC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6" name="325 CuadroTexto"/>
          <p:cNvSpPr txBox="1"/>
          <p:nvPr/>
        </p:nvSpPr>
        <p:spPr>
          <a:xfrm>
            <a:off x="2673350" y="5782967"/>
            <a:ext cx="1396083" cy="1090210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 smtClean="0"/>
              <a:t>Local formats National discretion</a:t>
            </a:r>
            <a:endParaRPr lang="en-GB" sz="1600" dirty="0"/>
          </a:p>
        </p:txBody>
      </p:sp>
      <p:sp>
        <p:nvSpPr>
          <p:cNvPr id="347" name="Text Box 24"/>
          <p:cNvSpPr txBox="1">
            <a:spLocks noChangeArrowheads="1"/>
          </p:cNvSpPr>
          <p:nvPr/>
        </p:nvSpPr>
        <p:spPr bwMode="auto">
          <a:xfrm rot="10800000" flipV="1">
            <a:off x="2168384" y="4900819"/>
            <a:ext cx="504966" cy="61610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lIns="41065" tIns="41065" rIns="41065" bIns="41065" anchor="t"/>
          <a:lstStyle/>
          <a:p>
            <a:pPr eaLnBrk="1" hangingPunct="1">
              <a:lnSpc>
                <a:spcPct val="100000"/>
              </a:lnSpc>
              <a:defRPr/>
            </a:pPr>
            <a:r>
              <a:rPr lang="en-GB" sz="1100" b="1" dirty="0" smtClean="0">
                <a:solidFill>
                  <a:schemeClr val="accent6">
                    <a:lumMod val="75000"/>
                  </a:schemeClr>
                </a:solidFill>
              </a:rPr>
              <a:t>CON VER TER</a:t>
            </a:r>
            <a:endParaRPr lang="en-GB" sz="11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8" name="Freeform 37"/>
          <p:cNvSpPr>
            <a:spLocks/>
          </p:cNvSpPr>
          <p:nvPr/>
        </p:nvSpPr>
        <p:spPr bwMode="auto">
          <a:xfrm rot="5400000">
            <a:off x="1981180" y="5542106"/>
            <a:ext cx="448073" cy="397712"/>
          </a:xfrm>
          <a:custGeom>
            <a:avLst/>
            <a:gdLst>
              <a:gd name="connsiteX0" fmla="*/ 10000 w 10000"/>
              <a:gd name="connsiteY0" fmla="*/ 9106 h 9106"/>
              <a:gd name="connsiteX1" fmla="*/ 8148 w 10000"/>
              <a:gd name="connsiteY1" fmla="*/ 4382 h 9106"/>
              <a:gd name="connsiteX2" fmla="*/ 0 w 10000"/>
              <a:gd name="connsiteY2" fmla="*/ 0 h 9106"/>
              <a:gd name="connsiteX0" fmla="*/ 10000 w 10000"/>
              <a:gd name="connsiteY0" fmla="*/ 6172 h 6172"/>
              <a:gd name="connsiteX1" fmla="*/ 8148 w 10000"/>
              <a:gd name="connsiteY1" fmla="*/ 984 h 6172"/>
              <a:gd name="connsiteX2" fmla="*/ 0 w 10000"/>
              <a:gd name="connsiteY2" fmla="*/ 269 h 6172"/>
              <a:gd name="connsiteX0" fmla="*/ 10000 w 10000"/>
              <a:gd name="connsiteY0" fmla="*/ 9296 h 9296"/>
              <a:gd name="connsiteX1" fmla="*/ 8148 w 10000"/>
              <a:gd name="connsiteY1" fmla="*/ 890 h 9296"/>
              <a:gd name="connsiteX2" fmla="*/ 0 w 10000"/>
              <a:gd name="connsiteY2" fmla="*/ 3956 h 9296"/>
              <a:gd name="connsiteX0" fmla="*/ 10000 w 10000"/>
              <a:gd name="connsiteY0" fmla="*/ 6105 h 6105"/>
              <a:gd name="connsiteX1" fmla="*/ 8148 w 10000"/>
              <a:gd name="connsiteY1" fmla="*/ 957 h 6105"/>
              <a:gd name="connsiteX2" fmla="*/ 0 w 10000"/>
              <a:gd name="connsiteY2" fmla="*/ 361 h 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6105">
                <a:moveTo>
                  <a:pt x="10000" y="6105"/>
                </a:moveTo>
                <a:cubicBezTo>
                  <a:pt x="9630" y="3147"/>
                  <a:pt x="9815" y="1915"/>
                  <a:pt x="8148" y="957"/>
                </a:cubicBezTo>
                <a:cubicBezTo>
                  <a:pt x="6481" y="0"/>
                  <a:pt x="1620" y="673"/>
                  <a:pt x="0" y="361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wrap="square" lIns="104306" tIns="52153" rIns="104306" bIns="52153">
            <a:spAutoFit/>
          </a:bodyPr>
          <a:lstStyle/>
          <a:p>
            <a:pPr>
              <a:defRPr/>
            </a:pPr>
            <a:endParaRPr lang="en-US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</p:txBody>
      </p:sp>
      <p:cxnSp>
        <p:nvCxnSpPr>
          <p:cNvPr id="350" name="349 Conector recto de flecha"/>
          <p:cNvCxnSpPr>
            <a:stCxn id="347" idx="0"/>
            <a:endCxn id="86" idx="2"/>
          </p:cNvCxnSpPr>
          <p:nvPr/>
        </p:nvCxnSpPr>
        <p:spPr bwMode="auto">
          <a:xfrm flipH="1" flipV="1">
            <a:off x="2330829" y="4594518"/>
            <a:ext cx="90039" cy="306301"/>
          </a:xfrm>
          <a:prstGeom prst="straightConnector1">
            <a:avLst/>
          </a:prstGeom>
          <a:solidFill>
            <a:srgbClr val="BACC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2" name="351 Conector recto de flecha"/>
          <p:cNvCxnSpPr>
            <a:stCxn id="230" idx="0"/>
          </p:cNvCxnSpPr>
          <p:nvPr/>
        </p:nvCxnSpPr>
        <p:spPr bwMode="auto">
          <a:xfrm flipV="1">
            <a:off x="4448157" y="4365230"/>
            <a:ext cx="230205" cy="381563"/>
          </a:xfrm>
          <a:prstGeom prst="straightConnector1">
            <a:avLst/>
          </a:prstGeom>
          <a:solidFill>
            <a:srgbClr val="BACCC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6" name="Rectangle 30"/>
          <p:cNvSpPr>
            <a:spLocks noGrp="1" noChangeArrowheads="1"/>
          </p:cNvSpPr>
          <p:nvPr>
            <p:ph type="title" idx="4294967295"/>
          </p:nvPr>
        </p:nvSpPr>
        <p:spPr>
          <a:xfrm>
            <a:off x="521307" y="448025"/>
            <a:ext cx="9685325" cy="419080"/>
          </a:xfrm>
        </p:spPr>
        <p:txBody>
          <a:bodyPr/>
          <a:lstStyle/>
          <a:p>
            <a:r>
              <a:rPr lang="de-DE" dirty="0" smtClean="0"/>
              <a:t>Supervisory reporting data flow</a:t>
            </a:r>
            <a:endParaRPr lang="en-US" sz="3500" dirty="0" smtClean="0"/>
          </a:p>
        </p:txBody>
      </p:sp>
      <p:sp>
        <p:nvSpPr>
          <p:cNvPr id="77" name="354 Elipse"/>
          <p:cNvSpPr/>
          <p:nvPr/>
        </p:nvSpPr>
        <p:spPr>
          <a:xfrm>
            <a:off x="1940124" y="3696303"/>
            <a:ext cx="2881277" cy="2326125"/>
          </a:xfrm>
          <a:prstGeom prst="ellipse">
            <a:avLst/>
          </a:prstGeom>
          <a:noFill/>
          <a:ln w="635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2153" rIns="0" bIns="52153" anchor="ctr"/>
          <a:lstStyle/>
          <a:p>
            <a:pPr>
              <a:defRPr/>
            </a:pPr>
            <a:endParaRPr lang="en-GB" sz="37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GB" sz="3700" b="1" dirty="0" smtClean="0">
                <a:solidFill>
                  <a:srgbClr val="FF0000"/>
                </a:solidFill>
              </a:rPr>
              <a:t>    ITS</a:t>
            </a:r>
            <a:endParaRPr lang="en-US" sz="3700" b="1" dirty="0">
              <a:solidFill>
                <a:srgbClr val="FF0000"/>
              </a:solidFill>
            </a:endParaRPr>
          </a:p>
        </p:txBody>
      </p:sp>
      <p:sp>
        <p:nvSpPr>
          <p:cNvPr id="78" name="354 Elipse"/>
          <p:cNvSpPr/>
          <p:nvPr/>
        </p:nvSpPr>
        <p:spPr>
          <a:xfrm>
            <a:off x="6127797" y="3752194"/>
            <a:ext cx="2732758" cy="2229919"/>
          </a:xfrm>
          <a:prstGeom prst="ellipse">
            <a:avLst/>
          </a:prstGeom>
          <a:noFill/>
          <a:ln w="635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2153" rIns="0" bIns="52153" anchor="ctr"/>
          <a:lstStyle/>
          <a:p>
            <a:pPr>
              <a:defRPr/>
            </a:pPr>
            <a:r>
              <a:rPr lang="es-ES_tradnl" sz="3700" b="1" dirty="0" smtClean="0">
                <a:solidFill>
                  <a:srgbClr val="FF0000"/>
                </a:solidFill>
              </a:rPr>
              <a:t>EBA </a:t>
            </a:r>
            <a:r>
              <a:rPr lang="es-ES_tradnl" sz="3700" b="1" dirty="0" err="1" smtClean="0">
                <a:solidFill>
                  <a:srgbClr val="FF0000"/>
                </a:solidFill>
              </a:rPr>
              <a:t>decision</a:t>
            </a:r>
            <a:r>
              <a:rPr lang="es-ES_tradnl" sz="3700" b="1" dirty="0" smtClean="0">
                <a:solidFill>
                  <a:srgbClr val="FF0000"/>
                </a:solidFill>
              </a:rPr>
              <a:t> </a:t>
            </a:r>
            <a:endParaRPr lang="en-US" sz="3700" b="1" dirty="0">
              <a:solidFill>
                <a:srgbClr val="FF0000"/>
              </a:solidFill>
            </a:endParaRPr>
          </a:p>
        </p:txBody>
      </p:sp>
      <p:sp>
        <p:nvSpPr>
          <p:cNvPr id="8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7947" y="1119680"/>
            <a:ext cx="9731375" cy="2790168"/>
          </a:xfrm>
        </p:spPr>
        <p:txBody>
          <a:bodyPr/>
          <a:lstStyle/>
          <a:p>
            <a:r>
              <a:rPr lang="en-GB" dirty="0" smtClean="0"/>
              <a:t>EBA role</a:t>
            </a:r>
          </a:p>
          <a:p>
            <a:pPr lvl="2"/>
            <a:r>
              <a:rPr lang="en-GB" dirty="0" smtClean="0"/>
              <a:t>Develop the reporting framework directly applicable to all institutions</a:t>
            </a:r>
          </a:p>
          <a:p>
            <a:pPr lvl="2"/>
            <a:r>
              <a:rPr lang="en-GB" dirty="0" smtClean="0"/>
              <a:t>Establish a Q&amp;A process for interpretation questions</a:t>
            </a:r>
          </a:p>
          <a:p>
            <a:pPr lvl="2"/>
            <a:r>
              <a:rPr lang="en-GB" dirty="0" smtClean="0"/>
              <a:t>The EBA will decide on reporting formats from the NSAs to the EBA (but not from institutions to NSAs)</a:t>
            </a:r>
          </a:p>
          <a:p>
            <a:pPr lvl="2"/>
            <a:endParaRPr lang="en-GB" dirty="0"/>
          </a:p>
          <a:p>
            <a:r>
              <a:rPr lang="en-GB" dirty="0" smtClean="0"/>
              <a:t>Role of NSAs</a:t>
            </a:r>
          </a:p>
          <a:p>
            <a:pPr lvl="2"/>
            <a:r>
              <a:rPr lang="en-GB" dirty="0" smtClean="0"/>
              <a:t>The EBA does not prescribe technical formats for submitting data to the NSAs</a:t>
            </a:r>
          </a:p>
          <a:p>
            <a:pPr lvl="2"/>
            <a:r>
              <a:rPr lang="en-GB" dirty="0" smtClean="0"/>
              <a:t>The EBA is not making decisions on which specific reporting templates in national frameworks will be replaced by the ITS</a:t>
            </a:r>
          </a:p>
          <a:p>
            <a:pPr lvl="2"/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 – status quo</a:t>
            </a:r>
            <a:endParaRPr lang="en-GB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91316" y="1035424"/>
          <a:ext cx="9715002" cy="5148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– ITS Application date and phase-in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Application date depends on CRR application date</a:t>
            </a:r>
          </a:p>
          <a:p>
            <a:pPr lvl="2"/>
            <a:r>
              <a:rPr lang="en-GB" dirty="0"/>
              <a:t>The new requirements for calculating capital ratio will be applied from this </a:t>
            </a:r>
            <a:r>
              <a:rPr lang="en-GB" dirty="0" smtClean="0"/>
              <a:t>date</a:t>
            </a:r>
          </a:p>
          <a:p>
            <a:endParaRPr lang="en-GB" dirty="0" smtClean="0"/>
          </a:p>
          <a:p>
            <a:r>
              <a:rPr lang="en-GB" dirty="0" smtClean="0"/>
              <a:t>Phase-in of reporting requirements was proposed by the industry as a solution to ensure an adequate implementation period</a:t>
            </a:r>
          </a:p>
          <a:p>
            <a:pPr lvl="2"/>
            <a:r>
              <a:rPr lang="en-GB" dirty="0" smtClean="0"/>
              <a:t>Delaying reporting requirements was preferred over phase-in but at the same time there was no support on any temporary solutions for reporting capital requirements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Phase-in will depend on the following factors:</a:t>
            </a:r>
          </a:p>
          <a:p>
            <a:pPr lvl="2"/>
            <a:r>
              <a:rPr lang="en-GB" dirty="0" smtClean="0"/>
              <a:t>Date of receiving the final CRR text</a:t>
            </a:r>
          </a:p>
          <a:p>
            <a:pPr lvl="3"/>
            <a:r>
              <a:rPr lang="en-GB" dirty="0" smtClean="0"/>
              <a:t>The draft ITS can only be finalised when the final text is available</a:t>
            </a:r>
          </a:p>
          <a:p>
            <a:pPr lvl="2"/>
            <a:r>
              <a:rPr lang="en-GB" dirty="0" smtClean="0"/>
              <a:t>CRR application date</a:t>
            </a:r>
          </a:p>
          <a:p>
            <a:pPr lvl="2"/>
            <a:r>
              <a:rPr lang="en-GB" dirty="0" smtClean="0">
                <a:solidFill>
                  <a:srgbClr val="F99D3E"/>
                </a:solidFill>
              </a:rPr>
              <a:t>The shorter the period between final requirements and application date the more phase-in is necessary.</a:t>
            </a:r>
            <a:r>
              <a:rPr lang="en-GB" dirty="0" smtClean="0"/>
              <a:t> </a:t>
            </a:r>
          </a:p>
          <a:p>
            <a:pPr lvl="2"/>
            <a:endParaRPr lang="en-GB" dirty="0"/>
          </a:p>
          <a:p>
            <a:pPr lvl="2"/>
            <a:r>
              <a:rPr lang="en-GB" dirty="0" smtClean="0"/>
              <a:t>In the following slides we present some </a:t>
            </a:r>
            <a:r>
              <a:rPr lang="en-GB" u="sng" dirty="0" smtClean="0"/>
              <a:t>examples</a:t>
            </a:r>
            <a:r>
              <a:rPr lang="en-GB" dirty="0" smtClean="0"/>
              <a:t> of how the phase-in could work.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639" y="491785"/>
            <a:ext cx="9624060" cy="632339"/>
          </a:xfrm>
        </p:spPr>
        <p:txBody>
          <a:bodyPr/>
          <a:lstStyle/>
          <a:p>
            <a:r>
              <a:rPr lang="en-GB" dirty="0" smtClean="0"/>
              <a:t>Implementation – Scenario CRR 1.1.2013 </a:t>
            </a:r>
            <a:r>
              <a:rPr lang="en-GB" sz="1800" dirty="0" smtClean="0"/>
              <a:t>(final text autumn 2012)</a:t>
            </a:r>
            <a:endParaRPr lang="en-GB" sz="1800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524435" y="1404320"/>
          <a:ext cx="9601200" cy="4915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2013" y="4410634"/>
            <a:ext cx="127747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CRR application</a:t>
            </a:r>
          </a:p>
          <a:p>
            <a:r>
              <a:rPr lang="en-GB" sz="1800" dirty="0" smtClean="0"/>
              <a:t>1.1.2013</a:t>
            </a: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968669" y="1610247"/>
            <a:ext cx="12774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1.1.2014</a:t>
            </a:r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141358" y="2773648"/>
            <a:ext cx="12774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Q2 2013</a:t>
            </a:r>
            <a:endParaRPr lang="en-GB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2032517" y="3564551"/>
            <a:ext cx="12774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Q1 2013</a:t>
            </a:r>
            <a:endParaRPr lang="en-GB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5658585" y="1909172"/>
            <a:ext cx="12774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Q4 2013</a:t>
            </a:r>
            <a:endParaRPr lang="en-GB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– Scenario CRR 30.6.2013 </a:t>
            </a:r>
            <a:r>
              <a:rPr lang="en-GB" sz="1800" dirty="0" smtClean="0"/>
              <a:t>(final text autumn 2012)</a:t>
            </a:r>
            <a:endParaRPr lang="en-GB" sz="1800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524435" y="1404320"/>
          <a:ext cx="9601200" cy="5117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78258" y="2765922"/>
            <a:ext cx="127747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CRR application</a:t>
            </a:r>
          </a:p>
          <a:p>
            <a:r>
              <a:rPr lang="en-GB" sz="1800" dirty="0" smtClean="0"/>
              <a:t>30.6.2013</a:t>
            </a: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566648" y="1618129"/>
            <a:ext cx="12774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1.1.2014</a:t>
            </a:r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975820" y="2978600"/>
            <a:ext cx="12774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Q2 2013</a:t>
            </a:r>
            <a:endParaRPr lang="en-GB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5238172" y="2087848"/>
            <a:ext cx="12774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Q4 2013</a:t>
            </a:r>
            <a:endParaRPr lang="en-GB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BA_presentation_onscreen">
  <a:themeElements>
    <a:clrScheme name="EBA">
      <a:dk1>
        <a:sysClr val="windowText" lastClr="000000"/>
      </a:dk1>
      <a:lt1>
        <a:sysClr val="window" lastClr="FFFFFF"/>
      </a:lt1>
      <a:dk2>
        <a:srgbClr val="005596"/>
      </a:dk2>
      <a:lt2>
        <a:srgbClr val="00AEEF"/>
      </a:lt2>
      <a:accent1>
        <a:srgbClr val="48748F"/>
      </a:accent1>
      <a:accent2>
        <a:srgbClr val="807F83"/>
      </a:accent2>
      <a:accent3>
        <a:srgbClr val="A30134"/>
      </a:accent3>
      <a:accent4>
        <a:srgbClr val="D9531E"/>
      </a:accent4>
      <a:accent5>
        <a:srgbClr val="439539"/>
      </a:accent5>
      <a:accent6>
        <a:srgbClr val="7C2B83"/>
      </a:accent6>
      <a:hlink>
        <a:srgbClr val="005596"/>
      </a:hlink>
      <a:folHlink>
        <a:srgbClr val="00AEEF"/>
      </a:folHlink>
    </a:clrScheme>
    <a:fontScheme name="EB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Mid Grey">
      <a:srgbClr val="BEC0C2"/>
    </a:custClr>
    <a:custClr name="Light Grey">
      <a:srgbClr val="E6E7E8"/>
    </a:custClr>
    <a:custClr name="Gold">
      <a:srgbClr val="F99D3E"/>
    </a:custClr>
    <a:custClr name="Pale Gold">
      <a:srgbClr val="FEE3C7"/>
    </a:custClr>
    <a:custClr name="Yellow">
      <a:srgbClr val="FFD200"/>
    </a:custClr>
    <a:custClr name="Mid Green">
      <a:srgbClr val="8CA829"/>
    </a:custClr>
    <a:custClr name="Pale Green">
      <a:srgbClr val="A0CA9C"/>
    </a:custClr>
    <a:custClr name="Mid Grey-Blue">
      <a:srgbClr val="96ACBF"/>
    </a:custClr>
    <a:custClr name="Pale Blue">
      <a:srgbClr val="7FD6F7"/>
    </a:custClr>
    <a:custClr name="Mid Purple">
      <a:srgbClr val="9D60A2"/>
    </a:custClr>
    <a:custClr name="Pale Purple">
      <a:srgbClr val="D18099"/>
    </a:custClr>
  </a:custClrLst>
</a:theme>
</file>

<file path=ppt/theme/theme2.xml><?xml version="1.0" encoding="utf-8"?>
<a:theme xmlns:a="http://schemas.openxmlformats.org/drawingml/2006/main" name="EBA_doc">
  <a:themeElements>
    <a:clrScheme name="EBA">
      <a:dk1>
        <a:sysClr val="windowText" lastClr="000000"/>
      </a:dk1>
      <a:lt1>
        <a:sysClr val="window" lastClr="FFFFFF"/>
      </a:lt1>
      <a:dk2>
        <a:srgbClr val="005596"/>
      </a:dk2>
      <a:lt2>
        <a:srgbClr val="00AEEF"/>
      </a:lt2>
      <a:accent1>
        <a:srgbClr val="48748F"/>
      </a:accent1>
      <a:accent2>
        <a:srgbClr val="807F83"/>
      </a:accent2>
      <a:accent3>
        <a:srgbClr val="A30134"/>
      </a:accent3>
      <a:accent4>
        <a:srgbClr val="D9531E"/>
      </a:accent4>
      <a:accent5>
        <a:srgbClr val="439539"/>
      </a:accent5>
      <a:accent6>
        <a:srgbClr val="7C2B83"/>
      </a:accent6>
      <a:hlink>
        <a:srgbClr val="005596"/>
      </a:hlink>
      <a:folHlink>
        <a:srgbClr val="00AEEF"/>
      </a:folHlink>
    </a:clrScheme>
    <a:fontScheme name="EB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Mid Grey">
      <a:srgbClr val="BEC0C2"/>
    </a:custClr>
    <a:custClr name="Light Grey">
      <a:srgbClr val="E6E7E8"/>
    </a:custClr>
    <a:custClr name="Gold">
      <a:srgbClr val="F99D3E"/>
    </a:custClr>
    <a:custClr name="Pale Gold">
      <a:srgbClr val="FEE3C7"/>
    </a:custClr>
    <a:custClr name="Yellow">
      <a:srgbClr val="FFD200"/>
    </a:custClr>
    <a:custClr name="Mid Green">
      <a:srgbClr val="8CA829"/>
    </a:custClr>
    <a:custClr name="Pale Green">
      <a:srgbClr val="A0CA9C"/>
    </a:custClr>
    <a:custClr name="Mid Grey-Blue">
      <a:srgbClr val="96ACBF"/>
    </a:custClr>
    <a:custClr name="Pale Blue">
      <a:srgbClr val="7FD6F7"/>
    </a:custClr>
    <a:custClr name="Mid Purple">
      <a:srgbClr val="9D60A2"/>
    </a:custClr>
    <a:custClr name="Pale Purple">
      <a:srgbClr val="D18099"/>
    </a:custClr>
  </a:custClr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EBA_presentation_onscreen</Template>
  <TotalTime>816</TotalTime>
  <Words>817</Words>
  <Application>Microsoft Office PowerPoint</Application>
  <PresentationFormat>Custom</PresentationFormat>
  <Paragraphs>194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EBA_presentation_onscreen</vt:lpstr>
      <vt:lpstr>EBA_doc</vt:lpstr>
      <vt:lpstr>Workshop Technical Standards on supervisory reporting requirements</vt:lpstr>
      <vt:lpstr>Agenda</vt:lpstr>
      <vt:lpstr>ITS on supervisory reporting – CRR mandate</vt:lpstr>
      <vt:lpstr>ITS main features</vt:lpstr>
      <vt:lpstr>Supervisory reporting data flow</vt:lpstr>
      <vt:lpstr>Timeline – status quo</vt:lpstr>
      <vt:lpstr>Implementation – ITS Application date and phase-in</vt:lpstr>
      <vt:lpstr>Implementation – Scenario CRR 1.1.2013 (final text autumn 2012)</vt:lpstr>
      <vt:lpstr>Implementation – Scenario CRR 30.6.2013 (final text autumn 2012)</vt:lpstr>
      <vt:lpstr>Implementation – Scenario CRR 31.12.2013 (final text autumn 2012)</vt:lpstr>
      <vt:lpstr>Workshop objectives</vt:lpstr>
      <vt:lpstr>Agenda</vt:lpstr>
      <vt:lpstr>Workshop objectives</vt:lpstr>
      <vt:lpstr>Workshop files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European Banking Authority: an overview</dc:title>
  <dc:creator>mrimmanen</dc:creator>
  <cp:lastModifiedBy>wstrohbach</cp:lastModifiedBy>
  <cp:revision>98</cp:revision>
  <dcterms:created xsi:type="dcterms:W3CDTF">2012-08-27T09:50:45Z</dcterms:created>
  <dcterms:modified xsi:type="dcterms:W3CDTF">2012-09-12T18:24:34Z</dcterms:modified>
</cp:coreProperties>
</file>