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  <p:sldMasterId id="2147483744" r:id="rId2"/>
  </p:sldMasterIdLst>
  <p:notesMasterIdLst>
    <p:notesMasterId r:id="rId16"/>
  </p:notesMasterIdLst>
  <p:handoutMasterIdLst>
    <p:handoutMasterId r:id="rId17"/>
  </p:handoutMasterIdLst>
  <p:sldIdLst>
    <p:sldId id="270" r:id="rId3"/>
    <p:sldId id="281" r:id="rId4"/>
    <p:sldId id="265" r:id="rId5"/>
    <p:sldId id="271" r:id="rId6"/>
    <p:sldId id="275" r:id="rId7"/>
    <p:sldId id="274" r:id="rId8"/>
    <p:sldId id="277" r:id="rId9"/>
    <p:sldId id="278" r:id="rId10"/>
    <p:sldId id="279" r:id="rId11"/>
    <p:sldId id="272" r:id="rId12"/>
    <p:sldId id="273" r:id="rId13"/>
    <p:sldId id="280" r:id="rId14"/>
    <p:sldId id="276" r:id="rId15"/>
  </p:sldIdLst>
  <p:sldSz cx="10693400" cy="7561263"/>
  <p:notesSz cx="7315200" cy="9601200"/>
  <p:defaultTextStyle>
    <a:defPPr>
      <a:defRPr lang="en-US"/>
    </a:defPPr>
    <a:lvl1pPr marL="0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0855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1709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256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341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427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512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5983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683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8099"/>
    <a:srgbClr val="9D60A2"/>
    <a:srgbClr val="7FD6F7"/>
    <a:srgbClr val="96ACBF"/>
    <a:srgbClr val="A0CA9C"/>
    <a:srgbClr val="8CA829"/>
    <a:srgbClr val="FFD200"/>
    <a:srgbClr val="FEE3C7"/>
    <a:srgbClr val="F99D3E"/>
    <a:srgbClr val="48748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0514" autoAdjust="0"/>
    <p:restoredTop sz="94384" autoAdjust="0"/>
  </p:normalViewPr>
  <p:slideViewPr>
    <p:cSldViewPr snapToGrid="0" showGuides="1">
      <p:cViewPr varScale="1">
        <p:scale>
          <a:sx n="121" d="100"/>
          <a:sy n="121" d="100"/>
        </p:scale>
        <p:origin x="-630" y="-96"/>
      </p:cViewPr>
      <p:guideLst>
        <p:guide orient="horz" pos="4253"/>
        <p:guide orient="horz" pos="894"/>
        <p:guide orient="horz" pos="4083"/>
        <p:guide orient="horz" pos="578"/>
        <p:guide orient="horz" pos="249"/>
        <p:guide orient="horz" pos="2740"/>
        <p:guide orient="horz" pos="316"/>
        <p:guide orient="horz" pos="980"/>
        <p:guide pos="6441"/>
        <p:guide pos="2866"/>
        <p:guide pos="311"/>
        <p:guide pos="3368"/>
        <p:guide pos="318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-1932" y="-96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7719C-42C0-46D9-9692-594163397DDC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9C95F-A14F-419E-BF78-57E20A638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9E641DA-B6F6-4C77-AA0C-B40FBC3FC380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720725"/>
            <a:ext cx="50895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7DDFD8-1095-47FE-B3EE-C372BD8144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59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83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8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3157724" cy="1312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="1" dirty="0" smtClean="0">
                <a:solidFill>
                  <a:schemeClr val="accent2"/>
                </a:solidFill>
              </a:rPr>
              <a:t>© 2012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EBA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5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2495876" cy="128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950" b="1" dirty="0" smtClean="0">
                <a:solidFill>
                  <a:schemeClr val="accent2"/>
                </a:solidFill>
              </a:rPr>
              <a:t>© 2012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EBA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4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356225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3713" y="1408467"/>
            <a:ext cx="4862512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Floor 18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Tower 42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25 Old Broad Street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London EC2N 1HQ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United Kingdom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 +44 (0)20 7933 9900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 +44 (0)</a:t>
            </a: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20 7382 1771</a:t>
            </a:r>
            <a:endParaRPr lang="fr-FR" sz="1200" b="0" kern="1200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info@eba.europa.eu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www.eba.europa.eu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8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ct val="1000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–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6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4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ts val="15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ts val="1500"/>
        </a:lnSpc>
        <a:spcBef>
          <a:spcPts val="0"/>
        </a:spcBef>
        <a:buFont typeface="Arial" pitchFamily="34" charset="0"/>
        <a:buChar char="–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2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61" y="4298648"/>
            <a:ext cx="5581196" cy="1158167"/>
          </a:xfrm>
        </p:spPr>
        <p:txBody>
          <a:bodyPr/>
          <a:lstStyle/>
          <a:p>
            <a:r>
              <a:rPr dirty="0" err="1" smtClean="0"/>
              <a:t>Meri</a:t>
            </a:r>
            <a:r>
              <a:rPr dirty="0" smtClean="0"/>
              <a:t> </a:t>
            </a:r>
            <a:r>
              <a:rPr dirty="0" err="1" smtClean="0"/>
              <a:t>Rimmanen</a:t>
            </a:r>
            <a:r>
              <a:rPr dirty="0" smtClean="0"/>
              <a:t> and Carlos Rodriguez</a:t>
            </a:r>
            <a:endParaRPr lang="en-US" dirty="0" smtClean="0"/>
          </a:p>
          <a:p>
            <a:r>
              <a:rPr lang="en-US" dirty="0" smtClean="0"/>
              <a:t>13 September 2012 </a:t>
            </a:r>
            <a:r>
              <a:rPr lang="en-US" dirty="0" smtClean="0">
                <a:solidFill>
                  <a:srgbClr val="F99D3E"/>
                </a:solidFill>
              </a:rPr>
              <a:t>|</a:t>
            </a:r>
            <a:r>
              <a:rPr lang="en-US" dirty="0" smtClean="0"/>
              <a:t> London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11491" y="3034122"/>
            <a:ext cx="9499612" cy="838816"/>
          </a:xfrm>
        </p:spPr>
        <p:txBody>
          <a:bodyPr/>
          <a:lstStyle/>
          <a:p>
            <a:pPr lvl="0"/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>Technical Standards on supervisory reporting requirements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</a:t>
            </a:r>
            <a:r>
              <a:rPr lang="en-US" dirty="0" smtClean="0"/>
              <a:t>since December 2011 CP50 </a:t>
            </a:r>
            <a:r>
              <a:rPr lang="en-GB" dirty="0" smtClean="0"/>
              <a:t>– Templates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713" y="1116106"/>
            <a:ext cx="9731375" cy="536565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Deleted templates</a:t>
            </a:r>
            <a:endParaRPr lang="en-GB" dirty="0"/>
          </a:p>
          <a:p>
            <a:pPr lvl="2"/>
            <a:r>
              <a:rPr lang="en-GB" dirty="0" smtClean="0"/>
              <a:t>Parts for non-IFRS reporters deleted</a:t>
            </a:r>
          </a:p>
          <a:p>
            <a:pPr lvl="2"/>
            <a:r>
              <a:rPr lang="en-GB" dirty="0" smtClean="0"/>
              <a:t>F3.1 Breakdown of cash equivalents</a:t>
            </a:r>
          </a:p>
          <a:p>
            <a:pPr lvl="2"/>
            <a:r>
              <a:rPr lang="en-GB" dirty="0" smtClean="0"/>
              <a:t>F10.3 Sovereign exposures</a:t>
            </a:r>
          </a:p>
          <a:p>
            <a:pPr lvl="2"/>
            <a:r>
              <a:rPr lang="en-GB" dirty="0" smtClean="0"/>
              <a:t>F14.1 – F14.3 Geographical breakdown by residence of counterparty</a:t>
            </a:r>
          </a:p>
          <a:p>
            <a:pPr lvl="2"/>
            <a:r>
              <a:rPr lang="en-GB" dirty="0" smtClean="0"/>
              <a:t>F20.2 Capital by counterparty</a:t>
            </a:r>
          </a:p>
          <a:p>
            <a:pPr lvl="2"/>
            <a:r>
              <a:rPr lang="en-GB" dirty="0" smtClean="0"/>
              <a:t>F21.2 Financial assets designated at fair value through profit or loss: mitigation of credit risk with credit derivatives</a:t>
            </a:r>
          </a:p>
          <a:p>
            <a:pPr lvl="2"/>
            <a:r>
              <a:rPr lang="en-GB" dirty="0" smtClean="0"/>
              <a:t>F28 Components of own funds (subordinated liabilities and assets moved to F5.2 and F21.2)</a:t>
            </a:r>
          </a:p>
          <a:p>
            <a:pPr lvl="2"/>
            <a:r>
              <a:rPr lang="en-GB" dirty="0" smtClean="0"/>
              <a:t>F30.2 Key management personnel compensation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Other changes</a:t>
            </a:r>
          </a:p>
          <a:p>
            <a:pPr lvl="2"/>
            <a:r>
              <a:rPr lang="en-GB" dirty="0" smtClean="0"/>
              <a:t>Deletion of the requirement to split net gains/losses between “gains” and “losses”</a:t>
            </a:r>
          </a:p>
          <a:p>
            <a:pPr lvl="2"/>
            <a:r>
              <a:rPr lang="en-GB" dirty="0" smtClean="0"/>
              <a:t>F.1.1 “Cash and cash equivalents” replaced by “Cash and cash balance at central banks”</a:t>
            </a:r>
          </a:p>
          <a:p>
            <a:pPr lvl="2"/>
            <a:r>
              <a:rPr lang="en-GB" dirty="0"/>
              <a:t>F4.2 Information on “asset quality” for financial assets at fair value to profit or </a:t>
            </a:r>
            <a:r>
              <a:rPr lang="en-GB" dirty="0" smtClean="0"/>
              <a:t>loss </a:t>
            </a:r>
          </a:p>
          <a:p>
            <a:pPr lvl="2"/>
            <a:r>
              <a:rPr lang="en-GB" dirty="0"/>
              <a:t>Revision of F9 loans and advances</a:t>
            </a:r>
          </a:p>
          <a:p>
            <a:pPr lvl="2"/>
            <a:r>
              <a:rPr lang="en-GB" dirty="0" smtClean="0"/>
              <a:t>F10.1 Geographical breakdown of financial exposures subject to credit risk by residence of the counterparty was moved to COREP</a:t>
            </a:r>
          </a:p>
          <a:p>
            <a:pPr lvl="2"/>
            <a:r>
              <a:rPr lang="en-GB" dirty="0" smtClean="0"/>
              <a:t>F27 Adaptation to revised IAS 19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Counterparty breakdown</a:t>
            </a:r>
          </a:p>
          <a:p>
            <a:pPr lvl="2"/>
            <a:r>
              <a:rPr lang="en-GB" dirty="0" smtClean="0"/>
              <a:t>Counterparty breakdown was simplified across all FINREP templates to allow reconciliation with the ECB statistical requirements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Changes mainly include clarification of definitions</a:t>
            </a:r>
          </a:p>
          <a:p>
            <a:pPr lvl="2"/>
            <a:r>
              <a:rPr lang="en-GB" dirty="0"/>
              <a:t>Definition of </a:t>
            </a:r>
            <a:r>
              <a:rPr lang="en-GB" dirty="0" smtClean="0"/>
              <a:t>Cash </a:t>
            </a:r>
            <a:r>
              <a:rPr lang="en-GB" dirty="0"/>
              <a:t>balances at central banks</a:t>
            </a:r>
          </a:p>
          <a:p>
            <a:pPr lvl="2"/>
            <a:r>
              <a:rPr lang="en-GB" dirty="0" smtClean="0"/>
              <a:t>Equity</a:t>
            </a:r>
          </a:p>
          <a:p>
            <a:pPr lvl="3"/>
            <a:r>
              <a:rPr lang="en-GB" dirty="0" smtClean="0"/>
              <a:t>Unpaid capital which has been called up</a:t>
            </a:r>
          </a:p>
          <a:p>
            <a:pPr lvl="3"/>
            <a:r>
              <a:rPr lang="en-GB" dirty="0" smtClean="0"/>
              <a:t>Other equity</a:t>
            </a:r>
          </a:p>
          <a:p>
            <a:pPr lvl="3"/>
            <a:r>
              <a:rPr lang="en-GB" dirty="0" smtClean="0"/>
              <a:t>Share capital repayable on demand</a:t>
            </a:r>
          </a:p>
          <a:p>
            <a:pPr lvl="3"/>
            <a:r>
              <a:rPr lang="en-GB" dirty="0" smtClean="0"/>
              <a:t>Other reserves</a:t>
            </a:r>
          </a:p>
          <a:p>
            <a:pPr lvl="3"/>
            <a:r>
              <a:rPr lang="en-GB" dirty="0" smtClean="0"/>
              <a:t>Revaluation reserves</a:t>
            </a:r>
            <a:endParaRPr lang="en-GB" dirty="0"/>
          </a:p>
          <a:p>
            <a:pPr lvl="2"/>
            <a:r>
              <a:rPr lang="en-GB" dirty="0" smtClean="0"/>
              <a:t>For financial assets at FV to P&amp;L, </a:t>
            </a:r>
            <a:r>
              <a:rPr lang="en-GB" dirty="0"/>
              <a:t>o</a:t>
            </a:r>
            <a:r>
              <a:rPr lang="en-GB" dirty="0" smtClean="0"/>
              <a:t>ption to report interest income/expense separately or together with other changes in value</a:t>
            </a:r>
          </a:p>
          <a:p>
            <a:pPr lvl="2"/>
            <a:r>
              <a:rPr lang="en-GB" dirty="0" smtClean="0"/>
              <a:t>F9 Definitions of types of loans revised</a:t>
            </a:r>
          </a:p>
          <a:p>
            <a:pPr lvl="2"/>
            <a:r>
              <a:rPr lang="en-GB" dirty="0" smtClean="0"/>
              <a:t>Financial assets pledged as collateral</a:t>
            </a:r>
            <a:endParaRPr lang="en-GB" dirty="0"/>
          </a:p>
          <a:p>
            <a:pPr lvl="2"/>
            <a:r>
              <a:rPr lang="en-GB" dirty="0" smtClean="0"/>
              <a:t>Mapping of COREP Exposures classes “</a:t>
            </a:r>
            <a:r>
              <a:rPr lang="en-GB" dirty="0" err="1"/>
              <a:t>v</a:t>
            </a:r>
            <a:r>
              <a:rPr lang="en-GB" dirty="0" err="1" smtClean="0"/>
              <a:t>is</a:t>
            </a:r>
            <a:r>
              <a:rPr lang="en-GB" dirty="0" smtClean="0"/>
              <a:t>-á-</a:t>
            </a:r>
            <a:r>
              <a:rPr lang="en-GB" dirty="0" err="1" smtClean="0"/>
              <a:t>vis</a:t>
            </a:r>
            <a:r>
              <a:rPr lang="en-GB" dirty="0" smtClean="0"/>
              <a:t>” FINREP counterparty sectors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4039" y="6441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pPr marL="0" marR="0" lvl="0" indent="0" algn="l" defTabSz="981709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Changes 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since December 2011 CP50 </a:t>
            </a: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Instructions</a:t>
            </a: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endParaRPr lang="es-ES_tradnl" sz="5400" dirty="0" smtClean="0"/>
          </a:p>
          <a:p>
            <a:pPr algn="ctr"/>
            <a:r>
              <a:rPr lang="es-ES_tradnl" sz="5400" dirty="0" smtClean="0"/>
              <a:t>COMMENTS/QUESTION FROM ATTENDEES?</a:t>
            </a:r>
            <a:endParaRPr lang="es-ES_tradnl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00848" y="2508486"/>
            <a:ext cx="7148111" cy="1805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400"/>
              </a:spcAft>
            </a:pPr>
            <a:r>
              <a:rPr lang="es-ES_tradnl" sz="5400" b="1" dirty="0" smtClean="0">
                <a:solidFill>
                  <a:schemeClr val="accent1"/>
                </a:solidFill>
              </a:rPr>
              <a:t>WRITTEN QUESTION</a:t>
            </a:r>
          </a:p>
          <a:p>
            <a:pPr algn="ctr">
              <a:spcAft>
                <a:spcPts val="400"/>
              </a:spcAft>
            </a:pPr>
            <a:r>
              <a:rPr lang="es-ES_tradnl" sz="5400" b="1" dirty="0" smtClean="0">
                <a:solidFill>
                  <a:schemeClr val="accent1"/>
                </a:solidFill>
              </a:rPr>
              <a:t>RECEIVED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Status of ITS development and objectives of workshop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Intro </a:t>
            </a:r>
            <a:r>
              <a:rPr lang="en-GB" dirty="0"/>
              <a:t>session to workshop </a:t>
            </a:r>
            <a:r>
              <a:rPr lang="en-GB" dirty="0" smtClean="0"/>
              <a:t>files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FINREP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Data Point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Wrap up and next steps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tabLst>
                <a:tab pos="4303713" algn="l"/>
              </a:tabLst>
            </a:pPr>
            <a:r>
              <a:rPr lang="en-GB" dirty="0" smtClean="0"/>
              <a:t>State of Play and Changes made</a:t>
            </a:r>
            <a:endParaRPr lang="en-GB" dirty="0"/>
          </a:p>
          <a:p>
            <a:pPr lvl="2">
              <a:tabLst>
                <a:tab pos="4303713" algn="l"/>
              </a:tabLst>
            </a:pPr>
            <a:r>
              <a:rPr lang="en-GB" dirty="0" smtClean="0"/>
              <a:t>FINREP Scope of Application	03</a:t>
            </a:r>
            <a:endParaRPr lang="en-GB" dirty="0"/>
          </a:p>
          <a:p>
            <a:pPr lvl="2">
              <a:tabLst>
                <a:tab pos="4303713" algn="l"/>
              </a:tabLst>
            </a:pPr>
            <a:r>
              <a:rPr lang="en-GB" dirty="0" smtClean="0"/>
              <a:t>Main themes of feedback received	05</a:t>
            </a:r>
          </a:p>
          <a:p>
            <a:pPr lvl="3">
              <a:tabLst>
                <a:tab pos="4303713" algn="l"/>
              </a:tabLst>
            </a:pPr>
            <a:r>
              <a:rPr lang="en-GB" dirty="0" smtClean="0"/>
              <a:t>Reporting burden</a:t>
            </a:r>
          </a:p>
          <a:p>
            <a:pPr lvl="3">
              <a:tabLst>
                <a:tab pos="4303713" algn="l"/>
              </a:tabLst>
            </a:pPr>
            <a:r>
              <a:rPr lang="en-GB" dirty="0" smtClean="0"/>
              <a:t>Relationship with IFRS</a:t>
            </a:r>
          </a:p>
          <a:p>
            <a:pPr lvl="2">
              <a:tabLst>
                <a:tab pos="4303713" algn="l"/>
              </a:tabLst>
            </a:pPr>
            <a:r>
              <a:rPr lang="en-GB" dirty="0" smtClean="0"/>
              <a:t>Changes made </a:t>
            </a:r>
            <a:r>
              <a:rPr lang="en-GB" dirty="0"/>
              <a:t>since December 2011 CP50 </a:t>
            </a:r>
            <a:r>
              <a:rPr lang="en-GB" dirty="0" smtClean="0"/>
              <a:t>	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FINREP scope of application – Data content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713" y="1048871"/>
            <a:ext cx="9731375" cy="5432892"/>
          </a:xfrm>
        </p:spPr>
        <p:txBody>
          <a:bodyPr/>
          <a:lstStyle/>
          <a:p>
            <a:r>
              <a:rPr lang="en-GB" dirty="0" smtClean="0"/>
              <a:t>Scope of application will be defined in the Capital Requirements Regulation (CRR)</a:t>
            </a:r>
          </a:p>
          <a:p>
            <a:pPr lvl="2"/>
            <a:r>
              <a:rPr lang="en-GB" dirty="0" smtClean="0"/>
              <a:t>No final decisions can be made before the CRR is finalised</a:t>
            </a:r>
          </a:p>
          <a:p>
            <a:endParaRPr lang="en-GB" dirty="0"/>
          </a:p>
          <a:p>
            <a:r>
              <a:rPr lang="en-GB" dirty="0" smtClean="0"/>
              <a:t>Scope - Data Content</a:t>
            </a:r>
          </a:p>
          <a:p>
            <a:pPr lvl="2"/>
            <a:r>
              <a:rPr lang="en-GB" dirty="0" smtClean="0"/>
              <a:t>The scope of information and the templates included will be decided based on the final CRR text giving the mandate for the EBA</a:t>
            </a:r>
          </a:p>
          <a:p>
            <a:pPr lvl="2"/>
            <a:r>
              <a:rPr lang="en-GB" dirty="0" smtClean="0"/>
              <a:t>Currently different drafts of the CRR Art 95</a:t>
            </a:r>
          </a:p>
          <a:p>
            <a:pPr lvl="3"/>
            <a:r>
              <a:rPr dirty="0" smtClean="0"/>
              <a:t>"</a:t>
            </a:r>
            <a:r>
              <a:rPr i="1" dirty="0" smtClean="0"/>
              <a:t>comprehensive view of the risk profile</a:t>
            </a:r>
            <a:r>
              <a:rPr dirty="0" smtClean="0"/>
              <a:t>"</a:t>
            </a:r>
          </a:p>
          <a:p>
            <a:pPr lvl="3"/>
            <a:r>
              <a:rPr dirty="0" smtClean="0"/>
              <a:t>"</a:t>
            </a:r>
            <a:r>
              <a:rPr i="1" dirty="0" smtClean="0"/>
              <a:t>information necessary to the performance of macro-prudential oversight tasks</a:t>
            </a:r>
            <a:r>
              <a:rPr dirty="0" smtClean="0"/>
              <a:t>"</a:t>
            </a:r>
          </a:p>
          <a:p>
            <a:pPr lvl="3"/>
            <a:r>
              <a:rPr dirty="0" smtClean="0"/>
              <a:t>"</a:t>
            </a:r>
            <a:r>
              <a:rPr i="1" dirty="0" smtClean="0"/>
              <a:t>a view on the systemic risks posed by institutions</a:t>
            </a:r>
            <a:r>
              <a:rPr dirty="0" smtClean="0"/>
              <a:t>"</a:t>
            </a:r>
          </a:p>
          <a:p>
            <a:pPr lvl="3"/>
            <a:r>
              <a:rPr dirty="0" smtClean="0"/>
              <a:t>EU- wide definition ("</a:t>
            </a:r>
            <a:r>
              <a:rPr i="1" dirty="0" smtClean="0"/>
              <a:t>EBA considers</a:t>
            </a:r>
            <a:r>
              <a:rPr dirty="0" smtClean="0"/>
              <a:t>") or national definition ("</a:t>
            </a:r>
            <a:r>
              <a:rPr i="1" dirty="0" smtClean="0"/>
              <a:t>competent authorities consider</a:t>
            </a:r>
            <a:r>
              <a:rPr dirty="0" smtClean="0"/>
              <a:t>")</a:t>
            </a:r>
          </a:p>
          <a:p>
            <a:pPr lvl="3"/>
            <a:endParaRPr dirty="0"/>
          </a:p>
          <a:p>
            <a:r>
              <a:rPr lang="en-GB" dirty="0"/>
              <a:t>Proportionality</a:t>
            </a:r>
          </a:p>
          <a:p>
            <a:pPr lvl="2"/>
            <a:r>
              <a:rPr lang="en-GB" dirty="0" smtClean="0"/>
              <a:t>Proportionate application will be decided only after the final CRR text</a:t>
            </a:r>
          </a:p>
          <a:p>
            <a:pPr lvl="2"/>
            <a:endParaRPr lang="en-GB" dirty="0"/>
          </a:p>
          <a:p>
            <a:pPr marL="0" lvl="2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n-GB" sz="1800" b="1" dirty="0" smtClean="0">
                <a:solidFill>
                  <a:schemeClr val="accent1"/>
                </a:solidFill>
              </a:rPr>
              <a:t>Scope </a:t>
            </a:r>
            <a:r>
              <a:rPr lang="en-GB" sz="1800" b="1" dirty="0">
                <a:solidFill>
                  <a:schemeClr val="accent1"/>
                </a:solidFill>
              </a:rPr>
              <a:t>of </a:t>
            </a:r>
            <a:r>
              <a:rPr lang="en-GB" sz="1800" b="1" dirty="0" smtClean="0">
                <a:solidFill>
                  <a:schemeClr val="accent1"/>
                </a:solidFill>
              </a:rPr>
              <a:t>consolidation: CRR scope of consolidation</a:t>
            </a:r>
          </a:p>
          <a:p>
            <a:pPr marL="0" lvl="2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es-ES_tradnl" sz="1800" dirty="0">
                <a:solidFill>
                  <a:srgbClr val="F99D3E"/>
                </a:solidFill>
              </a:rPr>
              <a:t>&gt;</a:t>
            </a:r>
            <a:r>
              <a:rPr lang="es-ES_tradnl" sz="1800" dirty="0"/>
              <a:t> </a:t>
            </a:r>
            <a:r>
              <a:rPr lang="es-ES_tradnl" dirty="0" err="1" smtClean="0"/>
              <a:t>Consolidation</a:t>
            </a:r>
            <a:r>
              <a:rPr lang="es-ES_tradnl" dirty="0" smtClean="0"/>
              <a:t> </a:t>
            </a:r>
            <a:r>
              <a:rPr lang="es-ES_tradnl" dirty="0" err="1" smtClean="0"/>
              <a:t>procedures</a:t>
            </a:r>
            <a:r>
              <a:rPr lang="es-ES_tradnl" dirty="0" smtClean="0"/>
              <a:t> </a:t>
            </a:r>
            <a:r>
              <a:rPr lang="es-ES_tradnl" dirty="0" err="1" smtClean="0"/>
              <a:t>described</a:t>
            </a:r>
            <a:r>
              <a:rPr lang="es-ES_tradnl" dirty="0" smtClean="0"/>
              <a:t> in </a:t>
            </a:r>
            <a:r>
              <a:rPr lang="es-ES_tradnl" dirty="0" err="1" smtClean="0"/>
              <a:t>Title</a:t>
            </a:r>
            <a:r>
              <a:rPr lang="es-ES_tradnl" dirty="0" smtClean="0"/>
              <a:t> II, </a:t>
            </a:r>
            <a:r>
              <a:rPr lang="es-ES_tradnl" dirty="0" err="1" smtClean="0"/>
              <a:t>Chapter</a:t>
            </a:r>
            <a:r>
              <a:rPr lang="es-ES_tradnl" dirty="0" smtClean="0"/>
              <a:t> 2, </a:t>
            </a:r>
            <a:r>
              <a:rPr lang="es-ES_tradnl" dirty="0" err="1" smtClean="0"/>
              <a:t>Part</a:t>
            </a:r>
            <a:r>
              <a:rPr lang="es-ES_tradnl" dirty="0" smtClean="0"/>
              <a:t> 1, </a:t>
            </a:r>
            <a:r>
              <a:rPr lang="en-US" dirty="0" smtClean="0"/>
              <a:t>Section </a:t>
            </a:r>
            <a:r>
              <a:rPr lang="en-US" dirty="0"/>
              <a:t>2 “Methods for prudential consolidation” of </a:t>
            </a:r>
            <a:r>
              <a:rPr lang="en-US" dirty="0" smtClean="0"/>
              <a:t>CRR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application – Reporting population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Scope – </a:t>
            </a:r>
            <a:r>
              <a:rPr lang="en-GB" dirty="0" smtClean="0"/>
              <a:t>reporting population</a:t>
            </a:r>
            <a:endParaRPr lang="en-GB" dirty="0"/>
          </a:p>
          <a:p>
            <a:pPr lvl="2"/>
            <a:r>
              <a:rPr lang="en-GB" dirty="0"/>
              <a:t>The </a:t>
            </a:r>
            <a:r>
              <a:rPr lang="en-GB" dirty="0" smtClean="0"/>
              <a:t>draft templates published for this workshop </a:t>
            </a:r>
            <a:r>
              <a:rPr lang="en-GB" dirty="0"/>
              <a:t>are developed for IFRS </a:t>
            </a:r>
            <a:r>
              <a:rPr lang="en-GB" dirty="0" smtClean="0"/>
              <a:t>credit institutions</a:t>
            </a:r>
            <a:endParaRPr lang="en-GB" dirty="0"/>
          </a:p>
          <a:p>
            <a:pPr lvl="2"/>
            <a:r>
              <a:rPr lang="en-GB" dirty="0"/>
              <a:t>The final templates will reflect the </a:t>
            </a:r>
            <a:r>
              <a:rPr lang="en-GB" dirty="0" smtClean="0"/>
              <a:t>“coverage </a:t>
            </a:r>
            <a:r>
              <a:rPr lang="en-GB" dirty="0"/>
              <a:t>of </a:t>
            </a:r>
            <a:r>
              <a:rPr lang="en-GB" dirty="0" smtClean="0"/>
              <a:t>banks” </a:t>
            </a:r>
            <a:r>
              <a:rPr lang="en-GB" dirty="0"/>
              <a:t>(if other </a:t>
            </a:r>
            <a:r>
              <a:rPr lang="en-GB" dirty="0" smtClean="0"/>
              <a:t>institutions </a:t>
            </a:r>
            <a:r>
              <a:rPr lang="en-GB" dirty="0"/>
              <a:t>will be covered CP50 non-IFRS templates will be modified accordingly)</a:t>
            </a:r>
          </a:p>
          <a:p>
            <a:pPr lvl="2"/>
            <a:r>
              <a:rPr lang="en-GB" dirty="0"/>
              <a:t>Currently different </a:t>
            </a:r>
            <a:r>
              <a:rPr lang="en-GB" dirty="0" smtClean="0"/>
              <a:t>drafts of the CRR art 95</a:t>
            </a:r>
            <a:endParaRPr lang="en-GB" dirty="0"/>
          </a:p>
          <a:p>
            <a:pPr lvl="3"/>
            <a:r>
              <a:rPr lang="en-GB" dirty="0"/>
              <a:t>“</a:t>
            </a:r>
            <a:r>
              <a:rPr lang="en-GB" i="1" dirty="0"/>
              <a:t>institutions subject to article 4 in Regulation (EC) No. 1606/2002</a:t>
            </a:r>
            <a:r>
              <a:rPr lang="en-GB" dirty="0" smtClean="0"/>
              <a:t>” </a:t>
            </a:r>
            <a:r>
              <a:rPr lang="en-GB" dirty="0" smtClean="0">
                <a:solidFill>
                  <a:srgbClr val="F99D3E"/>
                </a:solidFill>
              </a:rPr>
              <a:t>-&gt; quoted institutions using IFRS on a consolidated basis</a:t>
            </a:r>
            <a:endParaRPr lang="en-GB" dirty="0">
              <a:solidFill>
                <a:srgbClr val="F99D3E"/>
              </a:solidFill>
            </a:endParaRPr>
          </a:p>
          <a:p>
            <a:pPr lvl="3"/>
            <a:r>
              <a:rPr lang="en-GB" dirty="0"/>
              <a:t>“</a:t>
            </a:r>
            <a:r>
              <a:rPr lang="en-GB" i="1" dirty="0"/>
              <a:t>institutions subject to article 4 in Regulation (EC) No. 1606/2002 and those institutions preparing their consolidated accounts in conformity with the international accounting standards adopted in accordance with the procedure laid down in Article 6(2</a:t>
            </a:r>
            <a:r>
              <a:rPr lang="en-GB" i="1" dirty="0" smtClean="0"/>
              <a:t>)” </a:t>
            </a:r>
            <a:r>
              <a:rPr lang="en-GB" dirty="0" smtClean="0">
                <a:solidFill>
                  <a:srgbClr val="F99D3E"/>
                </a:solidFill>
              </a:rPr>
              <a:t>-&gt; all institutions using IFRS on a consolidated basis</a:t>
            </a:r>
          </a:p>
          <a:p>
            <a:pPr lvl="3"/>
            <a:r>
              <a:rPr lang="en-GB" dirty="0"/>
              <a:t>“</a:t>
            </a:r>
            <a:r>
              <a:rPr lang="en-GB" i="1" dirty="0"/>
              <a:t>institutions subject to article 4 in Regulation (EC) No. </a:t>
            </a:r>
            <a:r>
              <a:rPr lang="en-GB" i="1" dirty="0" smtClean="0"/>
              <a:t>1606/2002 and Directive 86/635/EEC</a:t>
            </a:r>
            <a:r>
              <a:rPr lang="en-GB" dirty="0" smtClean="0"/>
              <a:t>” </a:t>
            </a:r>
            <a:r>
              <a:rPr lang="en-GB" dirty="0" smtClean="0">
                <a:solidFill>
                  <a:srgbClr val="F99D3E"/>
                </a:solidFill>
              </a:rPr>
              <a:t>-&gt; all institutions on a consolidated and on an individual basis</a:t>
            </a:r>
            <a:endParaRPr lang="en-GB" dirty="0">
              <a:solidFill>
                <a:srgbClr val="F99D3E"/>
              </a:solidFill>
            </a:endParaRPr>
          </a:p>
          <a:p>
            <a:pPr lvl="3"/>
            <a:endParaRPr lang="en-GB" dirty="0"/>
          </a:p>
          <a:p>
            <a:r>
              <a:rPr lang="en-GB" dirty="0" smtClean="0"/>
              <a:t>Institutions not covered by the draft ITS</a:t>
            </a:r>
          </a:p>
          <a:p>
            <a:pPr lvl="2"/>
            <a:r>
              <a:rPr lang="en-GB" dirty="0" smtClean="0"/>
              <a:t>Institutions that will not be covered by the ITS will continue reporting according to national requirements</a:t>
            </a:r>
          </a:p>
          <a:p>
            <a:pPr lvl="2"/>
            <a:r>
              <a:rPr lang="en-GB" dirty="0" smtClean="0"/>
              <a:t>National Supervisory Authorities may choose to use FINREP (or parts of it) also to other institutions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themes of the feedback received to CP50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Reporting burden</a:t>
            </a:r>
          </a:p>
          <a:p>
            <a:pPr lvl="2"/>
            <a:r>
              <a:rPr lang="en-GB" dirty="0" smtClean="0"/>
              <a:t>Reporting burden was assessed being very high due to short implementation timeline, more granular information requirements and shorter remittance days</a:t>
            </a:r>
          </a:p>
          <a:p>
            <a:pPr lvl="3"/>
            <a:r>
              <a:rPr lang="en-GB" dirty="0" smtClean="0"/>
              <a:t>Timeline is now moved forward to 2014</a:t>
            </a:r>
          </a:p>
          <a:p>
            <a:pPr lvl="3"/>
            <a:r>
              <a:rPr lang="en-GB" dirty="0" smtClean="0"/>
              <a:t>Templates were reviewed and some streamlining was made</a:t>
            </a:r>
          </a:p>
          <a:p>
            <a:pPr lvl="3"/>
            <a:r>
              <a:rPr lang="en-GB" dirty="0" smtClean="0"/>
              <a:t>Some templates could be asked less frequently (e.g. Annual frequency for F20 Statement of changes in Equity and F27 on Defined benefit plans)</a:t>
            </a:r>
          </a:p>
          <a:p>
            <a:endParaRPr lang="en-GB" dirty="0"/>
          </a:p>
          <a:p>
            <a:r>
              <a:rPr lang="en-GB" dirty="0" smtClean="0"/>
              <a:t>Relationship with IFRS</a:t>
            </a:r>
          </a:p>
          <a:p>
            <a:pPr lvl="2"/>
            <a:r>
              <a:rPr lang="en-GB" dirty="0" smtClean="0"/>
              <a:t>Industry view supported maximum alignment with the IFRS</a:t>
            </a:r>
          </a:p>
          <a:p>
            <a:pPr lvl="3"/>
            <a:r>
              <a:rPr lang="en-GB" dirty="0" smtClean="0"/>
              <a:t>Some items have been dropped and for requirements going beyond IFRS a rationale will be provided</a:t>
            </a:r>
          </a:p>
          <a:p>
            <a:pPr lvl="2"/>
            <a:endParaRPr lang="en-GB" dirty="0"/>
          </a:p>
          <a:p>
            <a:r>
              <a:rPr lang="en-GB" dirty="0" smtClean="0"/>
              <a:t>Unclear definitions</a:t>
            </a:r>
          </a:p>
          <a:p>
            <a:pPr lvl="2"/>
            <a:r>
              <a:rPr lang="en-GB" dirty="0" smtClean="0"/>
              <a:t>Some definitions were not clear enough and some instructions were missing</a:t>
            </a:r>
          </a:p>
          <a:p>
            <a:pPr lvl="3"/>
            <a:r>
              <a:rPr lang="en-GB" dirty="0" smtClean="0"/>
              <a:t>Instructions have been revised to take into account 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Reporting burden</a:t>
            </a:r>
            <a:endParaRPr lang="es-ES_tradn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dirty="0" err="1" smtClean="0"/>
              <a:t>Scope</a:t>
            </a:r>
            <a:r>
              <a:rPr lang="es-ES_tradnl" dirty="0" smtClean="0"/>
              <a:t> of regular </a:t>
            </a:r>
            <a:r>
              <a:rPr lang="es-ES_tradnl" dirty="0" err="1" smtClean="0"/>
              <a:t>supervisory</a:t>
            </a:r>
            <a:r>
              <a:rPr lang="es-ES_tradnl" dirty="0" smtClean="0"/>
              <a:t> </a:t>
            </a:r>
            <a:r>
              <a:rPr lang="es-ES_tradnl" dirty="0" err="1" smtClean="0"/>
              <a:t>reporting</a:t>
            </a:r>
            <a:endParaRPr lang="es-ES_tradnl" dirty="0" smtClean="0"/>
          </a:p>
          <a:p>
            <a:r>
              <a:rPr lang="es-ES_tradnl" b="0" dirty="0" smtClean="0">
                <a:solidFill>
                  <a:srgbClr val="F99D3E"/>
                </a:solidFill>
              </a:rPr>
              <a:t>&gt;</a:t>
            </a:r>
            <a:r>
              <a:rPr lang="es-ES_tradnl" b="0" dirty="0" smtClean="0"/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Old</a:t>
            </a:r>
            <a:r>
              <a:rPr lang="es-ES_tradnl" sz="1600" b="0" dirty="0" smtClean="0">
                <a:solidFill>
                  <a:schemeClr val="accent2"/>
                </a:solidFill>
              </a:rPr>
              <a:t> tale</a:t>
            </a:r>
            <a:r>
              <a:rPr lang="en-US" sz="1600" b="0" dirty="0" smtClean="0">
                <a:solidFill>
                  <a:schemeClr val="accent2"/>
                </a:solidFill>
              </a:rPr>
              <a:t> </a:t>
            </a:r>
            <a:r>
              <a:rPr lang="en-US" sz="1600" b="0" dirty="0">
                <a:solidFill>
                  <a:schemeClr val="accent2"/>
                </a:solidFill>
              </a:rPr>
              <a:t>of “the blind men and </a:t>
            </a:r>
            <a:r>
              <a:rPr lang="en-US" sz="1600" b="0" dirty="0" smtClean="0">
                <a:solidFill>
                  <a:schemeClr val="accent2"/>
                </a:solidFill>
              </a:rPr>
              <a:t>the </a:t>
            </a:r>
            <a:r>
              <a:rPr lang="en-US" sz="1600" b="0" dirty="0">
                <a:solidFill>
                  <a:schemeClr val="accent2"/>
                </a:solidFill>
              </a:rPr>
              <a:t>elephant</a:t>
            </a:r>
            <a:r>
              <a:rPr lang="en-US" sz="1600" b="0" dirty="0" smtClean="0">
                <a:solidFill>
                  <a:schemeClr val="accent2"/>
                </a:solidFill>
              </a:rPr>
              <a:t>”: supervise an institution requires to assess different aspects</a:t>
            </a:r>
          </a:p>
          <a:p>
            <a:r>
              <a:rPr lang="en-US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smtClean="0">
                <a:solidFill>
                  <a:srgbClr val="F99D3E"/>
                </a:solidFill>
              </a:rPr>
              <a:t>&gt;</a:t>
            </a:r>
            <a:r>
              <a:rPr lang="es-ES_tradnl" sz="1600" b="0" dirty="0" smtClean="0"/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Solvency</a:t>
            </a:r>
            <a:r>
              <a:rPr lang="es-ES_tradnl" sz="1600" b="0" dirty="0" smtClean="0">
                <a:solidFill>
                  <a:schemeClr val="accent2"/>
                </a:solidFill>
              </a:rPr>
              <a:t> ratio (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own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funds</a:t>
            </a:r>
            <a:r>
              <a:rPr lang="es-ES_tradnl" sz="1600" b="0" dirty="0" smtClean="0">
                <a:solidFill>
                  <a:schemeClr val="accent2"/>
                </a:solidFill>
              </a:rPr>
              <a:t>, capital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requirements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for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exposures</a:t>
            </a:r>
            <a:r>
              <a:rPr lang="es-ES_tradnl" sz="1600" b="0" dirty="0" smtClean="0">
                <a:solidFill>
                  <a:schemeClr val="accent2"/>
                </a:solidFill>
              </a:rPr>
              <a:t>),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financial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information</a:t>
            </a:r>
            <a:r>
              <a:rPr lang="es-ES_tradnl" sz="1600" b="0" dirty="0" smtClean="0">
                <a:solidFill>
                  <a:schemeClr val="accent2"/>
                </a:solidFill>
              </a:rPr>
              <a:t> (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financial</a:t>
            </a:r>
            <a:r>
              <a:rPr lang="es-ES_tradnl" sz="1600" b="0" dirty="0" smtClean="0">
                <a:solidFill>
                  <a:schemeClr val="accent2"/>
                </a:solidFill>
              </a:rPr>
              <a:t> position and performance),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large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exposures</a:t>
            </a:r>
            <a:r>
              <a:rPr lang="es-ES_tradnl" sz="1600" b="0" dirty="0" smtClean="0">
                <a:solidFill>
                  <a:schemeClr val="accent2"/>
                </a:solidFill>
              </a:rPr>
              <a:t>,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liquidity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smtClean="0">
                <a:solidFill>
                  <a:schemeClr val="accent2"/>
                </a:solidFill>
              </a:rPr>
              <a:t>ratio,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leverage</a:t>
            </a:r>
            <a:r>
              <a:rPr lang="es-ES_tradnl" sz="1600" b="0" dirty="0" smtClean="0">
                <a:solidFill>
                  <a:schemeClr val="accent2"/>
                </a:solidFill>
              </a:rPr>
              <a:t> ratio.</a:t>
            </a:r>
            <a:endParaRPr lang="en-US" sz="1600" b="0" dirty="0">
              <a:solidFill>
                <a:schemeClr val="accent2"/>
              </a:solidFill>
            </a:endParaRPr>
          </a:p>
          <a:p>
            <a:endParaRPr lang="es-ES_tradnl" sz="1600" b="0" dirty="0">
              <a:solidFill>
                <a:schemeClr val="accent2"/>
              </a:solidFill>
            </a:endParaRPr>
          </a:p>
          <a:p>
            <a:r>
              <a:rPr lang="es-ES_tradnl" dirty="0" smtClean="0"/>
              <a:t>FINREP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specially</a:t>
            </a:r>
            <a:r>
              <a:rPr lang="es-ES_tradnl" dirty="0" smtClean="0"/>
              <a:t> </a:t>
            </a:r>
            <a:r>
              <a:rPr lang="es-ES_tradnl" dirty="0" err="1" smtClean="0"/>
              <a:t>burdensome</a:t>
            </a:r>
            <a:r>
              <a:rPr lang="es-ES_tradnl" dirty="0" smtClean="0"/>
              <a:t> in “</a:t>
            </a:r>
            <a:r>
              <a:rPr lang="es-ES_tradnl" dirty="0" err="1" smtClean="0"/>
              <a:t>absolute</a:t>
            </a:r>
            <a:r>
              <a:rPr lang="es-ES_tradnl" dirty="0" smtClean="0"/>
              <a:t>” </a:t>
            </a:r>
            <a:r>
              <a:rPr lang="es-ES_tradnl" dirty="0" err="1" smtClean="0"/>
              <a:t>terms</a:t>
            </a:r>
            <a:r>
              <a:rPr lang="es-ES_tradnl" dirty="0" smtClean="0"/>
              <a:t>…</a:t>
            </a:r>
          </a:p>
          <a:p>
            <a:pPr lvl="1"/>
            <a:r>
              <a:rPr lang="es-ES_tradnl" dirty="0" smtClean="0">
                <a:solidFill>
                  <a:srgbClr val="F99D3E"/>
                </a:solidFill>
              </a:rPr>
              <a:t>&gt;</a:t>
            </a:r>
            <a:r>
              <a:rPr lang="es-ES_tradnl" dirty="0" smtClean="0"/>
              <a:t> COREP 37.414 “</a:t>
            </a:r>
            <a:r>
              <a:rPr lang="es-ES_tradnl" dirty="0" err="1" smtClean="0"/>
              <a:t>cells</a:t>
            </a:r>
            <a:r>
              <a:rPr lang="es-ES_tradnl" dirty="0" smtClean="0"/>
              <a:t>”, FINREP 3.365 “</a:t>
            </a:r>
            <a:r>
              <a:rPr lang="es-ES_tradnl" dirty="0" err="1" smtClean="0"/>
              <a:t>cells</a:t>
            </a:r>
            <a:r>
              <a:rPr lang="es-ES_tradnl" dirty="0" smtClean="0"/>
              <a:t>” (</a:t>
            </a:r>
            <a:r>
              <a:rPr lang="es-ES_tradnl" dirty="0" err="1" smtClean="0"/>
              <a:t>barely</a:t>
            </a:r>
            <a:r>
              <a:rPr lang="es-ES_tradnl" dirty="0" smtClean="0"/>
              <a:t> 9%) [</a:t>
            </a:r>
            <a:r>
              <a:rPr lang="es-ES_tradnl" dirty="0" err="1" smtClean="0"/>
              <a:t>Source</a:t>
            </a:r>
            <a:r>
              <a:rPr lang="es-ES_tradnl" dirty="0" smtClean="0"/>
              <a:t>: DPM </a:t>
            </a:r>
            <a:r>
              <a:rPr lang="es-ES_tradnl" dirty="0" err="1" smtClean="0"/>
              <a:t>Table</a:t>
            </a:r>
            <a:r>
              <a:rPr lang="es-ES_tradnl" dirty="0" smtClean="0"/>
              <a:t> </a:t>
            </a:r>
            <a:r>
              <a:rPr lang="es-ES_tradnl" dirty="0" err="1" smtClean="0"/>
              <a:t>Stadistics</a:t>
            </a:r>
            <a:r>
              <a:rPr lang="es-ES_tradnl" dirty="0" smtClean="0"/>
              <a:t>]</a:t>
            </a:r>
          </a:p>
          <a:p>
            <a:pPr lvl="2">
              <a:buNone/>
            </a:pPr>
            <a:r>
              <a:rPr lang="es-ES_tradnl" dirty="0" smtClean="0">
                <a:solidFill>
                  <a:srgbClr val="F99D3E"/>
                </a:solidFill>
              </a:rPr>
              <a:t>&gt; </a:t>
            </a:r>
            <a:r>
              <a:rPr lang="es-ES_tradnl" dirty="0" err="1"/>
              <a:t>Prevent</a:t>
            </a:r>
            <a:r>
              <a:rPr lang="es-ES_tradnl" dirty="0"/>
              <a:t> </a:t>
            </a:r>
            <a:r>
              <a:rPr lang="es-ES_tradnl" dirty="0" err="1"/>
              <a:t>that</a:t>
            </a:r>
            <a:r>
              <a:rPr lang="es-ES_tradnl" dirty="0"/>
              <a:t> “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trees</a:t>
            </a:r>
            <a:r>
              <a:rPr lang="es-ES_tradnl" dirty="0"/>
              <a:t> </a:t>
            </a:r>
            <a:r>
              <a:rPr lang="es-ES_tradnl" dirty="0" err="1"/>
              <a:t>hide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forest</a:t>
            </a:r>
            <a:r>
              <a:rPr lang="es-ES_tradnl" dirty="0"/>
              <a:t>”</a:t>
            </a:r>
          </a:p>
          <a:p>
            <a:pPr lvl="3">
              <a:buFontTx/>
              <a:buChar char="-"/>
            </a:pPr>
            <a:r>
              <a:rPr lang="es-ES_tradnl" dirty="0" smtClean="0"/>
              <a:t>FINREP </a:t>
            </a:r>
            <a:r>
              <a:rPr lang="es-ES_tradnl" dirty="0" err="1" smtClean="0"/>
              <a:t>offers</a:t>
            </a:r>
            <a:r>
              <a:rPr lang="es-ES_tradnl" dirty="0" smtClean="0"/>
              <a:t> a “</a:t>
            </a:r>
            <a:r>
              <a:rPr lang="es-ES_tradnl" i="1" dirty="0" err="1" smtClean="0"/>
              <a:t>comprehensive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view</a:t>
            </a:r>
            <a:r>
              <a:rPr lang="es-ES_tradnl" dirty="0" smtClean="0"/>
              <a:t>” (art 95 CRR)</a:t>
            </a:r>
          </a:p>
          <a:p>
            <a:pPr lvl="3">
              <a:buFontTx/>
              <a:buChar char="-"/>
            </a:pPr>
            <a:r>
              <a:rPr lang="es-ES_tradnl" dirty="0" smtClean="0"/>
              <a:t>EBA/ESRB </a:t>
            </a:r>
            <a:r>
              <a:rPr lang="es-ES_tradnl" dirty="0" err="1" smtClean="0"/>
              <a:t>rely</a:t>
            </a:r>
            <a:r>
              <a:rPr lang="es-ES_tradnl" dirty="0" smtClean="0"/>
              <a:t> </a:t>
            </a:r>
            <a:r>
              <a:rPr lang="es-ES_tradnl" dirty="0" err="1" smtClean="0"/>
              <a:t>heavily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FINREP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assessments</a:t>
            </a:r>
            <a:endParaRPr lang="es-ES_tradnl" dirty="0"/>
          </a:p>
          <a:p>
            <a:pPr lvl="1"/>
            <a:r>
              <a:rPr lang="es-ES_tradnl" dirty="0" smtClean="0"/>
              <a:t> </a:t>
            </a:r>
          </a:p>
          <a:p>
            <a:r>
              <a:rPr lang="es-ES_tradnl" dirty="0" smtClean="0"/>
              <a:t>…more in “</a:t>
            </a:r>
            <a:r>
              <a:rPr lang="es-ES_tradnl" dirty="0" err="1" smtClean="0"/>
              <a:t>relative</a:t>
            </a:r>
            <a:r>
              <a:rPr lang="es-ES_tradnl" dirty="0" smtClean="0"/>
              <a:t>” </a:t>
            </a:r>
            <a:r>
              <a:rPr lang="es-ES_tradnl" dirty="0" err="1" smtClean="0"/>
              <a:t>terms</a:t>
            </a:r>
            <a:endParaRPr lang="es-ES_tradnl" dirty="0" smtClean="0"/>
          </a:p>
          <a:p>
            <a:r>
              <a:rPr lang="es-ES_tradnl" b="0" dirty="0" smtClean="0">
                <a:solidFill>
                  <a:srgbClr val="F99D3E"/>
                </a:solidFill>
              </a:rPr>
              <a:t>&gt;</a:t>
            </a:r>
            <a:r>
              <a:rPr lang="es-ES_tradnl" dirty="0" smtClean="0"/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For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countries</a:t>
            </a:r>
            <a:r>
              <a:rPr lang="es-ES_tradnl" sz="1600" b="0" dirty="0">
                <a:solidFill>
                  <a:schemeClr val="accent2"/>
                </a:solidFill>
              </a:rPr>
              <a:t> in </a:t>
            </a:r>
            <a:r>
              <a:rPr lang="es-ES_tradnl" sz="1600" b="0" dirty="0" err="1">
                <a:solidFill>
                  <a:schemeClr val="accent2"/>
                </a:solidFill>
              </a:rPr>
              <a:t>which</a:t>
            </a:r>
            <a:r>
              <a:rPr lang="es-ES_tradnl" sz="1600" b="0" dirty="0">
                <a:solidFill>
                  <a:schemeClr val="accent2"/>
                </a:solidFill>
              </a:rPr>
              <a:t> regular </a:t>
            </a:r>
            <a:r>
              <a:rPr lang="es-ES_tradnl" sz="1600" b="0" dirty="0" err="1">
                <a:solidFill>
                  <a:schemeClr val="accent2"/>
                </a:solidFill>
              </a:rPr>
              <a:t>supervisory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reporting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includes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limited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financial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information</a:t>
            </a:r>
            <a:endParaRPr lang="es-ES_tradnl" sz="1600" b="0" dirty="0">
              <a:solidFill>
                <a:schemeClr val="accent2"/>
              </a:solidFill>
            </a:endParaRPr>
          </a:p>
          <a:p>
            <a:r>
              <a:rPr lang="es-ES_tradnl" b="0" dirty="0">
                <a:solidFill>
                  <a:srgbClr val="F99D3E"/>
                </a:solidFill>
              </a:rPr>
              <a:t>&gt;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For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countries</a:t>
            </a:r>
            <a:r>
              <a:rPr lang="es-ES_tradnl" sz="1600" b="0" dirty="0">
                <a:solidFill>
                  <a:schemeClr val="accent2"/>
                </a:solidFill>
              </a:rPr>
              <a:t> in </a:t>
            </a:r>
            <a:r>
              <a:rPr lang="es-ES_tradnl" sz="1600" b="0" dirty="0" err="1">
                <a:solidFill>
                  <a:schemeClr val="accent2"/>
                </a:solidFill>
              </a:rPr>
              <a:t>which</a:t>
            </a:r>
            <a:r>
              <a:rPr lang="es-ES_tradnl" sz="1600" b="0" dirty="0">
                <a:solidFill>
                  <a:schemeClr val="accent2"/>
                </a:solidFill>
              </a:rPr>
              <a:t> “</a:t>
            </a:r>
            <a:r>
              <a:rPr lang="es-ES_tradnl" sz="1600" b="0" dirty="0" err="1">
                <a:solidFill>
                  <a:schemeClr val="accent2"/>
                </a:solidFill>
              </a:rPr>
              <a:t>national</a:t>
            </a:r>
            <a:r>
              <a:rPr lang="es-ES_tradnl" sz="1600" b="0" dirty="0">
                <a:solidFill>
                  <a:schemeClr val="accent2"/>
                </a:solidFill>
              </a:rPr>
              <a:t>” </a:t>
            </a:r>
            <a:r>
              <a:rPr lang="es-ES_tradnl" sz="1600" b="0" dirty="0" err="1">
                <a:solidFill>
                  <a:schemeClr val="accent2"/>
                </a:solidFill>
              </a:rPr>
              <a:t>templates</a:t>
            </a:r>
            <a:r>
              <a:rPr lang="es-ES_tradnl" sz="1600" b="0" dirty="0">
                <a:solidFill>
                  <a:schemeClr val="accent2"/>
                </a:solidFill>
              </a:rPr>
              <a:t> are </a:t>
            </a:r>
            <a:r>
              <a:rPr lang="es-ES_tradnl" sz="1600" b="0" dirty="0" err="1">
                <a:solidFill>
                  <a:schemeClr val="accent2"/>
                </a:solidFill>
              </a:rPr>
              <a:t>used</a:t>
            </a:r>
            <a:r>
              <a:rPr lang="es-ES_tradnl" sz="1600" b="0" dirty="0">
                <a:solidFill>
                  <a:schemeClr val="accent2"/>
                </a:solidFill>
              </a:rPr>
              <a:t> (</a:t>
            </a:r>
            <a:r>
              <a:rPr lang="es-ES_tradnl" sz="1600" b="0" dirty="0" err="1">
                <a:solidFill>
                  <a:schemeClr val="accent2"/>
                </a:solidFill>
              </a:rPr>
              <a:t>rather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than</a:t>
            </a:r>
            <a:r>
              <a:rPr lang="es-ES_tradnl" sz="1600" b="0" dirty="0">
                <a:solidFill>
                  <a:schemeClr val="accent2"/>
                </a:solidFill>
              </a:rPr>
              <a:t> FINREP </a:t>
            </a:r>
            <a:r>
              <a:rPr lang="es-ES_tradnl" sz="1600" b="0" dirty="0" err="1">
                <a:solidFill>
                  <a:schemeClr val="accent2"/>
                </a:solidFill>
              </a:rPr>
              <a:t>templates</a:t>
            </a:r>
            <a:r>
              <a:rPr lang="es-ES_tradnl" sz="1600" b="0" dirty="0">
                <a:solidFill>
                  <a:schemeClr val="accent2"/>
                </a:solidFill>
              </a:rPr>
              <a:t>) </a:t>
            </a:r>
          </a:p>
          <a:p>
            <a:r>
              <a:rPr lang="es-ES_tradnl" b="0" dirty="0" smtClean="0">
                <a:solidFill>
                  <a:srgbClr val="F99D3E"/>
                </a:solidFill>
              </a:rPr>
              <a:t>&gt;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For</a:t>
            </a:r>
            <a:r>
              <a:rPr lang="es-ES_tradnl" sz="1600" b="0" dirty="0" smtClean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institutions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exempted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from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reporting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>
                <a:solidFill>
                  <a:schemeClr val="accent2"/>
                </a:solidFill>
              </a:rPr>
              <a:t>financial</a:t>
            </a:r>
            <a:r>
              <a:rPr lang="es-ES_tradnl" sz="1600" b="0" dirty="0">
                <a:solidFill>
                  <a:schemeClr val="accent2"/>
                </a:solidFill>
              </a:rPr>
              <a:t> </a:t>
            </a:r>
            <a:r>
              <a:rPr lang="es-ES_tradnl" sz="1600" b="0" dirty="0" err="1" smtClean="0">
                <a:solidFill>
                  <a:schemeClr val="accent2"/>
                </a:solidFill>
              </a:rPr>
              <a:t>information</a:t>
            </a:r>
            <a:endParaRPr lang="es-ES_tradnl" sz="1600" b="0" dirty="0" smtClean="0">
              <a:solidFill>
                <a:schemeClr val="accent2"/>
              </a:solidFill>
            </a:endParaRPr>
          </a:p>
          <a:p>
            <a:endParaRPr lang="es-ES_tradnl" sz="1600" b="0" dirty="0">
              <a:solidFill>
                <a:schemeClr val="accent2"/>
              </a:solidFill>
            </a:endParaRPr>
          </a:p>
          <a:p>
            <a:endParaRPr lang="es-ES_tradnl" sz="1600" b="0" dirty="0"/>
          </a:p>
          <a:p>
            <a:endParaRPr lang="es-ES_tradnl" sz="1600" b="0" dirty="0" smtClean="0"/>
          </a:p>
          <a:p>
            <a:endParaRPr lang="es-ES_tradnl" sz="1600" b="0" dirty="0" smtClean="0"/>
          </a:p>
          <a:p>
            <a:endParaRPr lang="es-ES_tradnl" sz="1600" b="0" dirty="0" smtClean="0"/>
          </a:p>
          <a:p>
            <a:endParaRPr lang="es-ES_tradnl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Relationship with IFRS – Why is needed (sometimes) to go beyond?</a:t>
            </a:r>
            <a:endParaRPr lang="es-ES_tradn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FINREP objectives (art 95 CRR)</a:t>
            </a:r>
          </a:p>
          <a:p>
            <a:r>
              <a:rPr lang="es-ES_tradnl" sz="1600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/>
              <a:t>“</a:t>
            </a:r>
            <a:r>
              <a:rPr lang="en-US" sz="1600" b="0" i="1" dirty="0" smtClean="0"/>
              <a:t>Comprehensive </a:t>
            </a:r>
            <a:r>
              <a:rPr lang="en-US" sz="1600" b="0" i="1" dirty="0"/>
              <a:t>view of the risk </a:t>
            </a:r>
            <a:r>
              <a:rPr lang="en-US" sz="1600" b="0" i="1" dirty="0" smtClean="0"/>
              <a:t>profile“, "</a:t>
            </a:r>
            <a:r>
              <a:rPr lang="en-US" sz="1600" b="0" i="1" dirty="0"/>
              <a:t>a view on the systemic risks posed by institutions</a:t>
            </a:r>
            <a:r>
              <a:rPr lang="en-US" sz="1600" b="0" dirty="0" smtClean="0"/>
              <a:t>"</a:t>
            </a:r>
          </a:p>
          <a:p>
            <a:r>
              <a:rPr lang="es-ES_tradnl" sz="1600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/>
              <a:t>Many IFRS disclosures requirements are missing in FINREP (e.g. IAS 12 </a:t>
            </a:r>
            <a:r>
              <a:rPr lang="en-US" sz="1600" b="0" dirty="0"/>
              <a:t>I</a:t>
            </a:r>
            <a:r>
              <a:rPr lang="en-US" sz="1600" b="0" dirty="0" smtClean="0"/>
              <a:t>ncome taxes)</a:t>
            </a:r>
          </a:p>
          <a:p>
            <a:r>
              <a:rPr lang="es-ES_tradnl" sz="1600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/>
              <a:t>FINREP include </a:t>
            </a:r>
            <a:r>
              <a:rPr lang="en-US" sz="1600" b="0" dirty="0"/>
              <a:t>additional </a:t>
            </a:r>
            <a:r>
              <a:rPr lang="en-US" sz="1600" b="0" dirty="0" smtClean="0"/>
              <a:t>disclosures </a:t>
            </a:r>
            <a:r>
              <a:rPr lang="en-US" sz="1600" b="0" dirty="0"/>
              <a:t>(not included in IAS/IFRS) when they are needed for the two purposes </a:t>
            </a:r>
            <a:r>
              <a:rPr lang="en-US" sz="1600" b="0" dirty="0" smtClean="0"/>
              <a:t>mentioned. Why this happens?</a:t>
            </a:r>
          </a:p>
          <a:p>
            <a:pPr lvl="3"/>
            <a:r>
              <a:rPr lang="en-US" dirty="0" smtClean="0"/>
              <a:t>IFRS aimed to provide information useful for investors; not </a:t>
            </a:r>
            <a:r>
              <a:rPr lang="en-US" dirty="0"/>
              <a:t>“</a:t>
            </a:r>
            <a:r>
              <a:rPr lang="en-US" i="1" dirty="0"/>
              <a:t>primarily directed”</a:t>
            </a:r>
            <a:r>
              <a:rPr lang="en-US" dirty="0"/>
              <a:t> to cover the needs of </a:t>
            </a:r>
            <a:r>
              <a:rPr lang="en-US" i="1" dirty="0"/>
              <a:t>“other parties, such as regulators” </a:t>
            </a:r>
            <a:r>
              <a:rPr lang="en-US" dirty="0"/>
              <a:t>[</a:t>
            </a:r>
            <a:r>
              <a:rPr lang="en-US" dirty="0" smtClean="0"/>
              <a:t>Conceptual FWK paragraph OB10].</a:t>
            </a:r>
          </a:p>
          <a:p>
            <a:pPr lvl="3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IASB ruled </a:t>
            </a:r>
            <a:r>
              <a:rPr lang="en-US" u="sng" dirty="0"/>
              <a:t>against</a:t>
            </a:r>
            <a:r>
              <a:rPr lang="en-US" dirty="0"/>
              <a:t> to explicitly mention “</a:t>
            </a:r>
            <a:r>
              <a:rPr lang="en-US" i="1" dirty="0"/>
              <a:t>maintaining financial stability</a:t>
            </a:r>
            <a:r>
              <a:rPr lang="en-US" dirty="0"/>
              <a:t>” as objective of </a:t>
            </a:r>
            <a:r>
              <a:rPr lang="en-US" dirty="0" smtClean="0"/>
              <a:t>IFRS [Conceptual FWK paragraph BC1.23]. </a:t>
            </a:r>
            <a:endParaRPr lang="en-US" b="0" dirty="0"/>
          </a:p>
          <a:p>
            <a:endParaRPr lang="en-US" sz="1600" b="0" dirty="0" smtClean="0"/>
          </a:p>
          <a:p>
            <a:r>
              <a:rPr lang="en-US" sz="1600" dirty="0" smtClean="0"/>
              <a:t>FINREP </a:t>
            </a:r>
            <a:r>
              <a:rPr lang="en-US" sz="1600" dirty="0"/>
              <a:t>templates could be classified in two groups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 </a:t>
            </a:r>
            <a:r>
              <a:rPr lang="es-ES_tradnl" sz="1600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/>
              <a:t>Primary financial statements (Balance sheet, Income statement…): going beyond for standardization</a:t>
            </a:r>
          </a:p>
          <a:p>
            <a:pPr lvl="3"/>
            <a:r>
              <a:rPr lang="en-US" dirty="0" smtClean="0"/>
              <a:t>IFRS </a:t>
            </a:r>
            <a:r>
              <a:rPr lang="en-US" dirty="0"/>
              <a:t>do not </a:t>
            </a:r>
            <a:r>
              <a:rPr lang="en-US" dirty="0" smtClean="0"/>
              <a:t>prescribe formats</a:t>
            </a:r>
          </a:p>
          <a:p>
            <a:pPr lvl="3"/>
            <a:r>
              <a:rPr lang="en-US" dirty="0" smtClean="0"/>
              <a:t>IFRS gives presentation options (e.g. classes of financial instruments)</a:t>
            </a:r>
          </a:p>
          <a:p>
            <a:pPr lvl="2"/>
            <a:r>
              <a:rPr lang="en-US" dirty="0"/>
              <a:t> </a:t>
            </a:r>
            <a:r>
              <a:rPr lang="en-US" dirty="0" smtClean="0">
                <a:solidFill>
                  <a:schemeClr val="accent1"/>
                </a:solidFill>
              </a:rPr>
              <a:t>Remaining templates: going beyond to cover “data gaps”</a:t>
            </a:r>
          </a:p>
          <a:p>
            <a:pPr lvl="3"/>
            <a:r>
              <a:rPr lang="en-US" dirty="0" smtClean="0"/>
              <a:t>Off-balance sheet exposures (credit substitute) and Derivatives (e.g. notional)</a:t>
            </a:r>
          </a:p>
          <a:p>
            <a:pPr lvl="3"/>
            <a:r>
              <a:rPr lang="en-US" dirty="0" smtClean="0"/>
              <a:t>Information on “asset quality” for financial assets at FV to P&amp;L (e.g. value changes due to credit risk)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Relationship with IFRS – Why is needed (sometimes) to go beyond?</a:t>
            </a:r>
            <a:endParaRPr lang="es-ES_tradn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dirty="0" err="1" smtClean="0"/>
              <a:t>Measures</a:t>
            </a:r>
            <a:r>
              <a:rPr lang="es-ES_tradnl" dirty="0" smtClean="0"/>
              <a:t>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taken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minimize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cost</a:t>
            </a:r>
            <a:r>
              <a:rPr lang="es-ES_tradnl" dirty="0" smtClean="0"/>
              <a:t> of (</a:t>
            </a:r>
            <a:r>
              <a:rPr lang="es-ES_tradnl" dirty="0" err="1" smtClean="0"/>
              <a:t>sometimes</a:t>
            </a:r>
            <a:r>
              <a:rPr lang="es-ES_tradnl" dirty="0" smtClean="0"/>
              <a:t>) </a:t>
            </a:r>
            <a:r>
              <a:rPr lang="es-ES_tradnl" dirty="0" err="1" smtClean="0"/>
              <a:t>going</a:t>
            </a:r>
            <a:r>
              <a:rPr lang="es-ES_tradnl" dirty="0" smtClean="0"/>
              <a:t> </a:t>
            </a:r>
            <a:r>
              <a:rPr lang="es-ES_tradnl" dirty="0" err="1" smtClean="0"/>
              <a:t>beyond</a:t>
            </a:r>
            <a:r>
              <a:rPr lang="es-ES_tradnl" dirty="0" smtClean="0"/>
              <a:t>  IFRS</a:t>
            </a:r>
          </a:p>
          <a:p>
            <a:endParaRPr lang="es-ES_tradnl" dirty="0" smtClean="0"/>
          </a:p>
          <a:p>
            <a:r>
              <a:rPr lang="en-US" dirty="0" smtClean="0"/>
              <a:t>When </a:t>
            </a:r>
            <a:r>
              <a:rPr lang="en-US" dirty="0"/>
              <a:t>dropping presentation </a:t>
            </a:r>
            <a:r>
              <a:rPr lang="en-US" dirty="0" smtClean="0"/>
              <a:t>options</a:t>
            </a:r>
          </a:p>
          <a:p>
            <a:r>
              <a:rPr lang="es-ES_tradnl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>
                <a:solidFill>
                  <a:schemeClr val="accent2"/>
                </a:solidFill>
              </a:rPr>
              <a:t>The </a:t>
            </a:r>
            <a:r>
              <a:rPr lang="en-US" sz="1600" b="0" dirty="0">
                <a:solidFill>
                  <a:schemeClr val="accent2"/>
                </a:solidFill>
              </a:rPr>
              <a:t>chosen option is within the range available in IAS/IFRS </a:t>
            </a:r>
            <a:endParaRPr lang="en-US" sz="1600" b="0" dirty="0" smtClean="0">
              <a:solidFill>
                <a:schemeClr val="accent2"/>
              </a:solidFill>
            </a:endParaRPr>
          </a:p>
          <a:p>
            <a:r>
              <a:rPr lang="es-ES_tradnl" b="0" dirty="0">
                <a:solidFill>
                  <a:srgbClr val="F99D3E"/>
                </a:solidFill>
              </a:rPr>
              <a:t>&gt; </a:t>
            </a:r>
            <a:r>
              <a:rPr lang="en-US" sz="1600" b="0" dirty="0">
                <a:solidFill>
                  <a:schemeClr val="accent2"/>
                </a:solidFill>
              </a:rPr>
              <a:t>The </a:t>
            </a:r>
            <a:r>
              <a:rPr lang="en-US" sz="1600" b="0" dirty="0" smtClean="0">
                <a:solidFill>
                  <a:schemeClr val="accent2"/>
                </a:solidFill>
              </a:rPr>
              <a:t>formats of </a:t>
            </a:r>
            <a:r>
              <a:rPr lang="en-US" sz="1600" b="0" dirty="0">
                <a:solidFill>
                  <a:schemeClr val="accent2"/>
                </a:solidFill>
              </a:rPr>
              <a:t>FINREP primary financial statement </a:t>
            </a:r>
            <a:r>
              <a:rPr lang="en-US" sz="1600" b="0" dirty="0" smtClean="0">
                <a:solidFill>
                  <a:schemeClr val="accent2"/>
                </a:solidFill>
              </a:rPr>
              <a:t>should serve </a:t>
            </a:r>
            <a:r>
              <a:rPr lang="en-US" sz="1600" b="0" dirty="0">
                <a:solidFill>
                  <a:schemeClr val="accent2"/>
                </a:solidFill>
              </a:rPr>
              <a:t>for annual financial statements</a:t>
            </a:r>
            <a:endParaRPr lang="es-ES_tradnl" sz="1600" b="0" dirty="0">
              <a:solidFill>
                <a:schemeClr val="accent2"/>
              </a:solidFill>
            </a:endParaRPr>
          </a:p>
          <a:p>
            <a:pPr lvl="3"/>
            <a:endParaRPr lang="es-ES_tradnl" dirty="0" smtClean="0"/>
          </a:p>
          <a:p>
            <a:r>
              <a:rPr lang="en-US" dirty="0" smtClean="0"/>
              <a:t>When </a:t>
            </a:r>
            <a:r>
              <a:rPr lang="en-US" dirty="0"/>
              <a:t>introducing new requirements </a:t>
            </a:r>
            <a:endParaRPr lang="en-US" dirty="0" smtClean="0"/>
          </a:p>
          <a:p>
            <a:r>
              <a:rPr lang="es-ES_tradnl" b="0" dirty="0" smtClean="0">
                <a:solidFill>
                  <a:srgbClr val="F99D3E"/>
                </a:solidFill>
              </a:rPr>
              <a:t>&gt; </a:t>
            </a:r>
            <a:r>
              <a:rPr lang="en-US" sz="1600" b="0" dirty="0" smtClean="0">
                <a:solidFill>
                  <a:schemeClr val="accent2"/>
                </a:solidFill>
              </a:rPr>
              <a:t>Not “re-inventing the wheel”: search for definition or classifications are already mandatory for the institution</a:t>
            </a:r>
            <a:endParaRPr lang="es-ES_tradnl" dirty="0" smtClean="0"/>
          </a:p>
          <a:p>
            <a:r>
              <a:rPr lang="es-ES_tradnl" sz="1600" b="0" dirty="0">
                <a:solidFill>
                  <a:srgbClr val="F99D3E"/>
                </a:solidFill>
              </a:rPr>
              <a:t>&gt; </a:t>
            </a:r>
            <a:r>
              <a:rPr lang="en-US" sz="1600" b="0" dirty="0" smtClean="0">
                <a:solidFill>
                  <a:schemeClr val="accent2"/>
                </a:solidFill>
              </a:rPr>
              <a:t>Hierarchy for selection: </a:t>
            </a:r>
            <a:r>
              <a:rPr lang="en-US" sz="1600" b="0" dirty="0" err="1" smtClean="0">
                <a:solidFill>
                  <a:schemeClr val="accent2"/>
                </a:solidFill>
              </a:rPr>
              <a:t>i</a:t>
            </a:r>
            <a:r>
              <a:rPr lang="en-US" sz="1600" b="0" dirty="0" smtClean="0">
                <a:solidFill>
                  <a:schemeClr val="accent2"/>
                </a:solidFill>
              </a:rPr>
              <a:t>) IFRS, ii) CRR, and iii) ECB statistical requirements</a:t>
            </a:r>
            <a:endParaRPr lang="es-ES_tradnl" sz="1600" dirty="0"/>
          </a:p>
          <a:p>
            <a:endParaRPr lang="en-US" sz="1600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A_presentation_onscreen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2.xml><?xml version="1.0" encoding="utf-8"?>
<a:theme xmlns:a="http://schemas.openxmlformats.org/drawingml/2006/main" name="EBA_doc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EBA_presentation_onscreen</Template>
  <TotalTime>612</TotalTime>
  <Words>1288</Words>
  <Application>Microsoft Office PowerPoint</Application>
  <PresentationFormat>Custom</PresentationFormat>
  <Paragraphs>142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EBA_presentation_onscreen</vt:lpstr>
      <vt:lpstr>EBA_doc</vt:lpstr>
      <vt:lpstr>Workshop Technical Standards on supervisory reporting requirements</vt:lpstr>
      <vt:lpstr>Agenda</vt:lpstr>
      <vt:lpstr>Contents</vt:lpstr>
      <vt:lpstr>FINREP scope of application – Data content</vt:lpstr>
      <vt:lpstr>Scope of application – Reporting population</vt:lpstr>
      <vt:lpstr>Main themes of the feedback received to CP50</vt:lpstr>
      <vt:lpstr> Reporting burden</vt:lpstr>
      <vt:lpstr>Relationship with IFRS – Why is needed (sometimes) to go beyond?</vt:lpstr>
      <vt:lpstr>Relationship with IFRS – Why is needed (sometimes) to go beyond?</vt:lpstr>
      <vt:lpstr>Changes since December 2011 CP50 – Templates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Banking Authority: an overview</dc:title>
  <dc:creator>mrimmanen</dc:creator>
  <cp:lastModifiedBy>wstrohbach</cp:lastModifiedBy>
  <cp:revision>70</cp:revision>
  <dcterms:created xsi:type="dcterms:W3CDTF">2012-08-27T09:50:45Z</dcterms:created>
  <dcterms:modified xsi:type="dcterms:W3CDTF">2012-09-12T11:28:17Z</dcterms:modified>
</cp:coreProperties>
</file>