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1" r:id="rId1"/>
    <p:sldMasterId id="2147483744" r:id="rId2"/>
  </p:sldMasterIdLst>
  <p:notesMasterIdLst>
    <p:notesMasterId r:id="rId22"/>
  </p:notesMasterIdLst>
  <p:handoutMasterIdLst>
    <p:handoutMasterId r:id="rId23"/>
  </p:handoutMasterIdLst>
  <p:sldIdLst>
    <p:sldId id="313" r:id="rId3"/>
    <p:sldId id="316" r:id="rId4"/>
    <p:sldId id="314" r:id="rId5"/>
    <p:sldId id="315" r:id="rId6"/>
    <p:sldId id="295" r:id="rId7"/>
    <p:sldId id="296" r:id="rId8"/>
    <p:sldId id="297" r:id="rId9"/>
    <p:sldId id="300" r:id="rId10"/>
    <p:sldId id="298" r:id="rId11"/>
    <p:sldId id="312" r:id="rId12"/>
    <p:sldId id="299" r:id="rId13"/>
    <p:sldId id="309" r:id="rId14"/>
    <p:sldId id="310" r:id="rId15"/>
    <p:sldId id="303" r:id="rId16"/>
    <p:sldId id="307" r:id="rId17"/>
    <p:sldId id="304" r:id="rId18"/>
    <p:sldId id="305" r:id="rId19"/>
    <p:sldId id="311" r:id="rId20"/>
    <p:sldId id="317" r:id="rId21"/>
  </p:sldIdLst>
  <p:sldSz cx="10693400" cy="7561263"/>
  <p:notesSz cx="7315200" cy="9601200"/>
  <p:defaultTextStyle>
    <a:defPPr>
      <a:defRPr lang="en-US"/>
    </a:defPPr>
    <a:lvl1pPr marL="0" algn="l" defTabSz="981709" rtl="0" eaLnBrk="1" latinLnBrk="0" hangingPunct="1">
      <a:defRPr sz="1900" kern="1200">
        <a:solidFill>
          <a:schemeClr val="tx1"/>
        </a:solidFill>
        <a:latin typeface="+mn-lt"/>
        <a:ea typeface="+mn-ea"/>
        <a:cs typeface="+mn-cs"/>
      </a:defRPr>
    </a:lvl1pPr>
    <a:lvl2pPr marL="490855" algn="l" defTabSz="981709" rtl="0" eaLnBrk="1" latinLnBrk="0" hangingPunct="1">
      <a:defRPr sz="1900" kern="1200">
        <a:solidFill>
          <a:schemeClr val="tx1"/>
        </a:solidFill>
        <a:latin typeface="+mn-lt"/>
        <a:ea typeface="+mn-ea"/>
        <a:cs typeface="+mn-cs"/>
      </a:defRPr>
    </a:lvl2pPr>
    <a:lvl3pPr marL="981709" algn="l" defTabSz="981709" rtl="0" eaLnBrk="1" latinLnBrk="0" hangingPunct="1">
      <a:defRPr sz="1900" kern="1200">
        <a:solidFill>
          <a:schemeClr val="tx1"/>
        </a:solidFill>
        <a:latin typeface="+mn-lt"/>
        <a:ea typeface="+mn-ea"/>
        <a:cs typeface="+mn-cs"/>
      </a:defRPr>
    </a:lvl3pPr>
    <a:lvl4pPr marL="1472564" algn="l" defTabSz="981709" rtl="0" eaLnBrk="1" latinLnBrk="0" hangingPunct="1">
      <a:defRPr sz="1900" kern="1200">
        <a:solidFill>
          <a:schemeClr val="tx1"/>
        </a:solidFill>
        <a:latin typeface="+mn-lt"/>
        <a:ea typeface="+mn-ea"/>
        <a:cs typeface="+mn-cs"/>
      </a:defRPr>
    </a:lvl4pPr>
    <a:lvl5pPr marL="1963418" algn="l" defTabSz="981709" rtl="0" eaLnBrk="1" latinLnBrk="0" hangingPunct="1">
      <a:defRPr sz="1900" kern="1200">
        <a:solidFill>
          <a:schemeClr val="tx1"/>
        </a:solidFill>
        <a:latin typeface="+mn-lt"/>
        <a:ea typeface="+mn-ea"/>
        <a:cs typeface="+mn-cs"/>
      </a:defRPr>
    </a:lvl5pPr>
    <a:lvl6pPr marL="2454274" algn="l" defTabSz="981709" rtl="0" eaLnBrk="1" latinLnBrk="0" hangingPunct="1">
      <a:defRPr sz="1900" kern="1200">
        <a:solidFill>
          <a:schemeClr val="tx1"/>
        </a:solidFill>
        <a:latin typeface="+mn-lt"/>
        <a:ea typeface="+mn-ea"/>
        <a:cs typeface="+mn-cs"/>
      </a:defRPr>
    </a:lvl6pPr>
    <a:lvl7pPr marL="2945128" algn="l" defTabSz="981709" rtl="0" eaLnBrk="1" latinLnBrk="0" hangingPunct="1">
      <a:defRPr sz="1900" kern="1200">
        <a:solidFill>
          <a:schemeClr val="tx1"/>
        </a:solidFill>
        <a:latin typeface="+mn-lt"/>
        <a:ea typeface="+mn-ea"/>
        <a:cs typeface="+mn-cs"/>
      </a:defRPr>
    </a:lvl7pPr>
    <a:lvl8pPr marL="3435983" algn="l" defTabSz="981709" rtl="0" eaLnBrk="1" latinLnBrk="0" hangingPunct="1">
      <a:defRPr sz="1900" kern="1200">
        <a:solidFill>
          <a:schemeClr val="tx1"/>
        </a:solidFill>
        <a:latin typeface="+mn-lt"/>
        <a:ea typeface="+mn-ea"/>
        <a:cs typeface="+mn-cs"/>
      </a:defRPr>
    </a:lvl8pPr>
    <a:lvl9pPr marL="3926838" algn="l" defTabSz="981709" rtl="0" eaLnBrk="1" latinLnBrk="0" hangingPunct="1">
      <a:defRPr sz="1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8099"/>
    <a:srgbClr val="9D60A2"/>
    <a:srgbClr val="7FD6F7"/>
    <a:srgbClr val="96ACBF"/>
    <a:srgbClr val="A0CA9C"/>
    <a:srgbClr val="8CA829"/>
    <a:srgbClr val="FFD200"/>
    <a:srgbClr val="FEE3C7"/>
    <a:srgbClr val="F99D3E"/>
    <a:srgbClr val="48748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14" autoAdjust="0"/>
    <p:restoredTop sz="87137" autoAdjust="0"/>
  </p:normalViewPr>
  <p:slideViewPr>
    <p:cSldViewPr snapToGrid="0" showGuides="1">
      <p:cViewPr varScale="1">
        <p:scale>
          <a:sx n="86" d="100"/>
          <a:sy n="86" d="100"/>
        </p:scale>
        <p:origin x="-462" y="-96"/>
      </p:cViewPr>
      <p:guideLst>
        <p:guide orient="horz" pos="4253"/>
        <p:guide orient="horz" pos="894"/>
        <p:guide orient="horz" pos="4083"/>
        <p:guide orient="horz" pos="578"/>
        <p:guide orient="horz" pos="249"/>
        <p:guide orient="horz" pos="2740"/>
        <p:guide orient="horz" pos="316"/>
        <p:guide orient="horz" pos="980"/>
        <p:guide pos="6441"/>
        <p:guide pos="2866"/>
        <p:guide pos="311"/>
        <p:guide pos="3368"/>
        <p:guide pos="3186"/>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79" d="100"/>
          <a:sy n="79" d="100"/>
        </p:scale>
        <p:origin x="-1932" y="-96"/>
      </p:cViewPr>
      <p:guideLst>
        <p:guide orient="horz" pos="3024"/>
        <p:guide pos="230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9027719C-42C0-46D9-9692-594163397DDC}" type="datetimeFigureOut">
              <a:rPr lang="en-GB" smtClean="0"/>
              <a:pPr/>
              <a:t>18/09/2012</a:t>
            </a:fld>
            <a:endParaRPr lang="en-GB"/>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BC19C95F-A14F-419E-BF78-57E20A638778}" type="slidenum">
              <a:rPr lang="en-GB" smtClean="0"/>
              <a:pPr/>
              <a:t>‹Nr.›</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79E641DA-B6F6-4C77-AA0C-B40FBC3FC380}" type="datetimeFigureOut">
              <a:rPr lang="en-GB" smtClean="0"/>
              <a:pPr/>
              <a:t>18/09/2012</a:t>
            </a:fld>
            <a:endParaRPr lang="en-GB"/>
          </a:p>
        </p:txBody>
      </p:sp>
      <p:sp>
        <p:nvSpPr>
          <p:cNvPr id="4" name="Slide Image Placeholder 3"/>
          <p:cNvSpPr>
            <a:spLocks noGrp="1" noRot="1" noChangeAspect="1"/>
          </p:cNvSpPr>
          <p:nvPr>
            <p:ph type="sldImg" idx="2"/>
          </p:nvPr>
        </p:nvSpPr>
        <p:spPr>
          <a:xfrm>
            <a:off x="1112838" y="720725"/>
            <a:ext cx="5089525" cy="360045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207DDFD8-1095-47FE-B3EE-C372BD8144B7}" type="slidenum">
              <a:rPr lang="en-GB" smtClean="0"/>
              <a:pPr/>
              <a:t>‹Nr.›</a:t>
            </a:fld>
            <a:endParaRPr lang="en-GB"/>
          </a:p>
        </p:txBody>
      </p:sp>
    </p:spTree>
  </p:cSld>
  <p:clrMap bg1="lt1" tx1="dk1" bg2="lt2" tx2="dk2" accent1="accent1" accent2="accent2" accent3="accent3" accent4="accent4" accent5="accent5" accent6="accent6" hlink="hlink" folHlink="folHlink"/>
  <p:notesStyle>
    <a:lvl1pPr marL="0" algn="l" defTabSz="914239" rtl="0" eaLnBrk="1" latinLnBrk="0" hangingPunct="1">
      <a:defRPr sz="1300" kern="1200">
        <a:solidFill>
          <a:schemeClr val="tx1"/>
        </a:solidFill>
        <a:latin typeface="+mn-lt"/>
        <a:ea typeface="+mn-ea"/>
        <a:cs typeface="+mn-cs"/>
      </a:defRPr>
    </a:lvl1pPr>
    <a:lvl2pPr marL="457120" algn="l" defTabSz="914239" rtl="0" eaLnBrk="1" latinLnBrk="0" hangingPunct="1">
      <a:defRPr sz="1300" kern="1200">
        <a:solidFill>
          <a:schemeClr val="tx1"/>
        </a:solidFill>
        <a:latin typeface="+mn-lt"/>
        <a:ea typeface="+mn-ea"/>
        <a:cs typeface="+mn-cs"/>
      </a:defRPr>
    </a:lvl2pPr>
    <a:lvl3pPr marL="914239" algn="l" defTabSz="914239" rtl="0" eaLnBrk="1" latinLnBrk="0" hangingPunct="1">
      <a:defRPr sz="1300" kern="1200">
        <a:solidFill>
          <a:schemeClr val="tx1"/>
        </a:solidFill>
        <a:latin typeface="+mn-lt"/>
        <a:ea typeface="+mn-ea"/>
        <a:cs typeface="+mn-cs"/>
      </a:defRPr>
    </a:lvl3pPr>
    <a:lvl4pPr marL="1371358" algn="l" defTabSz="914239" rtl="0" eaLnBrk="1" latinLnBrk="0" hangingPunct="1">
      <a:defRPr sz="1300" kern="1200">
        <a:solidFill>
          <a:schemeClr val="tx1"/>
        </a:solidFill>
        <a:latin typeface="+mn-lt"/>
        <a:ea typeface="+mn-ea"/>
        <a:cs typeface="+mn-cs"/>
      </a:defRPr>
    </a:lvl4pPr>
    <a:lvl5pPr marL="1828477" algn="l" defTabSz="914239" rtl="0" eaLnBrk="1" latinLnBrk="0" hangingPunct="1">
      <a:defRPr sz="1300" kern="1200">
        <a:solidFill>
          <a:schemeClr val="tx1"/>
        </a:solidFill>
        <a:latin typeface="+mn-lt"/>
        <a:ea typeface="+mn-ea"/>
        <a:cs typeface="+mn-cs"/>
      </a:defRPr>
    </a:lvl5pPr>
    <a:lvl6pPr marL="2285597" algn="l" defTabSz="914239" rtl="0" eaLnBrk="1" latinLnBrk="0" hangingPunct="1">
      <a:defRPr sz="1300" kern="1200">
        <a:solidFill>
          <a:schemeClr val="tx1"/>
        </a:solidFill>
        <a:latin typeface="+mn-lt"/>
        <a:ea typeface="+mn-ea"/>
        <a:cs typeface="+mn-cs"/>
      </a:defRPr>
    </a:lvl6pPr>
    <a:lvl7pPr marL="2742716" algn="l" defTabSz="914239" rtl="0" eaLnBrk="1" latinLnBrk="0" hangingPunct="1">
      <a:defRPr sz="1300" kern="1200">
        <a:solidFill>
          <a:schemeClr val="tx1"/>
        </a:solidFill>
        <a:latin typeface="+mn-lt"/>
        <a:ea typeface="+mn-ea"/>
        <a:cs typeface="+mn-cs"/>
      </a:defRPr>
    </a:lvl7pPr>
    <a:lvl8pPr marL="3199836" algn="l" defTabSz="914239" rtl="0" eaLnBrk="1" latinLnBrk="0" hangingPunct="1">
      <a:defRPr sz="1300" kern="1200">
        <a:solidFill>
          <a:schemeClr val="tx1"/>
        </a:solidFill>
        <a:latin typeface="+mn-lt"/>
        <a:ea typeface="+mn-ea"/>
        <a:cs typeface="+mn-cs"/>
      </a:defRPr>
    </a:lvl8pPr>
    <a:lvl9pPr marL="3656954" algn="l" defTabSz="914239"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207DDFD8-1095-47FE-B3EE-C372BD8144B7}" type="slidenum">
              <a:rPr lang="en-GB" smtClean="0"/>
              <a:pPr/>
              <a:t>12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207DDFD8-1095-47FE-B3EE-C372BD8144B7}" type="slidenum">
              <a:rPr lang="en-GB" smtClean="0"/>
              <a:pPr/>
              <a:t>14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03608" y="3270605"/>
            <a:ext cx="7723641" cy="838816"/>
          </a:xfrm>
        </p:spPr>
        <p:txBody>
          <a:bodyPr anchor="t"/>
          <a:lstStyle>
            <a:lvl1pPr>
              <a:defRPr>
                <a:solidFill>
                  <a:schemeClr val="accent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503608" y="4285201"/>
            <a:ext cx="5581196" cy="1158167"/>
          </a:xfrm>
          <a:prstGeom prst="rect">
            <a:avLst/>
          </a:prstGeom>
        </p:spPr>
        <p:txBody>
          <a:bodyPr/>
          <a:lstStyle>
            <a:lvl1pPr marL="0" indent="0" algn="l">
              <a:lnSpc>
                <a:spcPts val="2100"/>
              </a:lnSpc>
              <a:buNone/>
              <a:defRPr sz="1800" b="0" baseline="0">
                <a:solidFill>
                  <a:schemeClr val="accent2"/>
                </a:solidFill>
                <a:latin typeface="+mj-lt"/>
              </a:defRPr>
            </a:lvl1pPr>
            <a:lvl2pPr marL="490855" indent="0" algn="ctr">
              <a:buNone/>
              <a:defRPr>
                <a:solidFill>
                  <a:schemeClr val="tx1">
                    <a:tint val="75000"/>
                  </a:schemeClr>
                </a:solidFill>
              </a:defRPr>
            </a:lvl2pPr>
            <a:lvl3pPr marL="981709" indent="0" algn="ctr">
              <a:buNone/>
              <a:defRPr>
                <a:solidFill>
                  <a:schemeClr val="tx1">
                    <a:tint val="75000"/>
                  </a:schemeClr>
                </a:solidFill>
              </a:defRPr>
            </a:lvl3pPr>
            <a:lvl4pPr marL="1472564" indent="0" algn="ctr">
              <a:buNone/>
              <a:defRPr>
                <a:solidFill>
                  <a:schemeClr val="tx1">
                    <a:tint val="75000"/>
                  </a:schemeClr>
                </a:solidFill>
              </a:defRPr>
            </a:lvl4pPr>
            <a:lvl5pPr marL="1963418" indent="0" algn="ctr">
              <a:buNone/>
              <a:defRPr>
                <a:solidFill>
                  <a:schemeClr val="tx1">
                    <a:tint val="75000"/>
                  </a:schemeClr>
                </a:solidFill>
              </a:defRPr>
            </a:lvl5pPr>
            <a:lvl6pPr marL="2454274" indent="0" algn="ctr">
              <a:buNone/>
              <a:defRPr>
                <a:solidFill>
                  <a:schemeClr val="tx1">
                    <a:tint val="75000"/>
                  </a:schemeClr>
                </a:solidFill>
              </a:defRPr>
            </a:lvl6pPr>
            <a:lvl7pPr marL="2945128" indent="0" algn="ctr">
              <a:buNone/>
              <a:defRPr>
                <a:solidFill>
                  <a:schemeClr val="tx1">
                    <a:tint val="75000"/>
                  </a:schemeClr>
                </a:solidFill>
              </a:defRPr>
            </a:lvl7pPr>
            <a:lvl8pPr marL="3435983" indent="0" algn="ctr">
              <a:buNone/>
              <a:defRPr>
                <a:solidFill>
                  <a:schemeClr val="tx1">
                    <a:tint val="75000"/>
                  </a:schemeClr>
                </a:solidFill>
              </a:defRPr>
            </a:lvl8pPr>
            <a:lvl9pPr marL="3926838" indent="0" algn="ctr">
              <a:buNone/>
              <a:defRPr>
                <a:solidFill>
                  <a:schemeClr val="tx1">
                    <a:tint val="75000"/>
                  </a:schemeClr>
                </a:solidFill>
              </a:defRPr>
            </a:lvl9pPr>
          </a:lstStyle>
          <a:p>
            <a:r>
              <a:rPr lang="en-US" smtClean="0"/>
              <a:t>Click to edit Master subtitle style</a:t>
            </a:r>
            <a:endParaRPr lang="en-GB" dirty="0"/>
          </a:p>
        </p:txBody>
      </p:sp>
      <p:sp>
        <p:nvSpPr>
          <p:cNvPr id="8" name="TextBox 7"/>
          <p:cNvSpPr txBox="1"/>
          <p:nvPr/>
        </p:nvSpPr>
        <p:spPr>
          <a:xfrm>
            <a:off x="493930" y="7126693"/>
            <a:ext cx="3157724" cy="131254"/>
          </a:xfrm>
          <a:prstGeom prst="rect">
            <a:avLst/>
          </a:prstGeom>
          <a:noFill/>
        </p:spPr>
        <p:txBody>
          <a:bodyPr wrap="none" lIns="0" tIns="0" rIns="0" bIns="0" rtlCol="0">
            <a:spAutoFit/>
          </a:bodyPr>
          <a:lstStyle/>
          <a:p>
            <a:pPr>
              <a:lnSpc>
                <a:spcPts val="1000"/>
              </a:lnSpc>
            </a:pPr>
            <a:r>
              <a:rPr lang="en-US" sz="1200" b="1" dirty="0" smtClean="0">
                <a:solidFill>
                  <a:schemeClr val="accent2"/>
                </a:solidFill>
              </a:rPr>
              <a:t>© 2012 </a:t>
            </a:r>
            <a:r>
              <a:rPr lang="en-US" sz="1200" b="1" dirty="0" smtClean="0">
                <a:solidFill>
                  <a:srgbClr val="F99D3E"/>
                </a:solidFill>
              </a:rPr>
              <a:t>|</a:t>
            </a:r>
            <a:r>
              <a:rPr lang="en-US" sz="1200" b="1" dirty="0" smtClean="0">
                <a:solidFill>
                  <a:schemeClr val="accent2"/>
                </a:solidFill>
              </a:rPr>
              <a:t> EBA </a:t>
            </a:r>
            <a:r>
              <a:rPr lang="en-US" sz="1200" b="1" dirty="0" smtClean="0">
                <a:solidFill>
                  <a:srgbClr val="F99D3E"/>
                </a:solidFill>
              </a:rPr>
              <a:t>|</a:t>
            </a:r>
            <a:r>
              <a:rPr lang="en-US" sz="1200" b="1" dirty="0" smtClean="0">
                <a:solidFill>
                  <a:schemeClr val="accent2"/>
                </a:solidFill>
              </a:rPr>
              <a:t> European Banking Authority</a:t>
            </a:r>
          </a:p>
        </p:txBody>
      </p:sp>
      <p:pic>
        <p:nvPicPr>
          <p:cNvPr id="10" name="Picture 9" descr="EBA_logo_colour header final.jpg"/>
          <p:cNvPicPr>
            <a:picLocks noChangeAspect="1"/>
          </p:cNvPicPr>
          <p:nvPr/>
        </p:nvPicPr>
        <p:blipFill>
          <a:blip r:embed="rId2"/>
          <a:stretch>
            <a:fillRect/>
          </a:stretch>
        </p:blipFill>
        <p:spPr>
          <a:xfrm>
            <a:off x="493713" y="600075"/>
            <a:ext cx="3648075" cy="1709121"/>
          </a:xfrm>
          <a:prstGeom prst="rect">
            <a:avLst/>
          </a:prstGeom>
        </p:spPr>
      </p:pic>
      <p:pic>
        <p:nvPicPr>
          <p:cNvPr id="7" name="Picture 6" descr="EBA_logo_colour header final.jpg"/>
          <p:cNvPicPr>
            <a:picLocks noChangeAspect="1"/>
          </p:cNvPicPr>
          <p:nvPr/>
        </p:nvPicPr>
        <p:blipFill>
          <a:blip r:embed="rId2"/>
          <a:stretch>
            <a:fillRect/>
          </a:stretch>
        </p:blipFill>
        <p:spPr>
          <a:xfrm>
            <a:off x="493713" y="600075"/>
            <a:ext cx="3648075" cy="1709121"/>
          </a:xfrm>
          <a:prstGeom prst="rect">
            <a:avLst/>
          </a:prstGeom>
        </p:spPr>
      </p:pic>
      <p:pic>
        <p:nvPicPr>
          <p:cNvPr id="9" name="Picture 8" descr="EBA_logo_colour header final.jpg"/>
          <p:cNvPicPr>
            <a:picLocks noChangeAspect="1"/>
          </p:cNvPicPr>
          <p:nvPr userDrawn="1"/>
        </p:nvPicPr>
        <p:blipFill>
          <a:blip r:embed="rId2"/>
          <a:stretch>
            <a:fillRect/>
          </a:stretch>
        </p:blipFill>
        <p:spPr>
          <a:xfrm>
            <a:off x="493713" y="600075"/>
            <a:ext cx="3648075" cy="1709121"/>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03608" y="3270605"/>
            <a:ext cx="7723641" cy="838816"/>
          </a:xfrm>
        </p:spPr>
        <p:txBody>
          <a:bodyPr anchor="t"/>
          <a:lstStyle>
            <a:lvl1pPr>
              <a:defRPr>
                <a:solidFill>
                  <a:schemeClr val="accent1"/>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503608" y="4285201"/>
            <a:ext cx="5581196" cy="1158167"/>
          </a:xfrm>
          <a:prstGeom prst="rect">
            <a:avLst/>
          </a:prstGeom>
        </p:spPr>
        <p:txBody>
          <a:bodyPr/>
          <a:lstStyle>
            <a:lvl1pPr marL="0" indent="0" algn="l">
              <a:lnSpc>
                <a:spcPts val="2100"/>
              </a:lnSpc>
              <a:buNone/>
              <a:defRPr sz="1500" b="0" baseline="0">
                <a:solidFill>
                  <a:schemeClr val="accent2"/>
                </a:solidFill>
                <a:latin typeface="+mj-lt"/>
              </a:defRPr>
            </a:lvl1pPr>
            <a:lvl2pPr marL="490855" indent="0" algn="ctr">
              <a:buNone/>
              <a:defRPr>
                <a:solidFill>
                  <a:schemeClr val="tx1">
                    <a:tint val="75000"/>
                  </a:schemeClr>
                </a:solidFill>
              </a:defRPr>
            </a:lvl2pPr>
            <a:lvl3pPr marL="981709" indent="0" algn="ctr">
              <a:buNone/>
              <a:defRPr>
                <a:solidFill>
                  <a:schemeClr val="tx1">
                    <a:tint val="75000"/>
                  </a:schemeClr>
                </a:solidFill>
              </a:defRPr>
            </a:lvl3pPr>
            <a:lvl4pPr marL="1472564" indent="0" algn="ctr">
              <a:buNone/>
              <a:defRPr>
                <a:solidFill>
                  <a:schemeClr val="tx1">
                    <a:tint val="75000"/>
                  </a:schemeClr>
                </a:solidFill>
              </a:defRPr>
            </a:lvl4pPr>
            <a:lvl5pPr marL="1963418" indent="0" algn="ctr">
              <a:buNone/>
              <a:defRPr>
                <a:solidFill>
                  <a:schemeClr val="tx1">
                    <a:tint val="75000"/>
                  </a:schemeClr>
                </a:solidFill>
              </a:defRPr>
            </a:lvl5pPr>
            <a:lvl6pPr marL="2454274" indent="0" algn="ctr">
              <a:buNone/>
              <a:defRPr>
                <a:solidFill>
                  <a:schemeClr val="tx1">
                    <a:tint val="75000"/>
                  </a:schemeClr>
                </a:solidFill>
              </a:defRPr>
            </a:lvl6pPr>
            <a:lvl7pPr marL="2945128" indent="0" algn="ctr">
              <a:buNone/>
              <a:defRPr>
                <a:solidFill>
                  <a:schemeClr val="tx1">
                    <a:tint val="75000"/>
                  </a:schemeClr>
                </a:solidFill>
              </a:defRPr>
            </a:lvl7pPr>
            <a:lvl8pPr marL="3435983" indent="0" algn="ctr">
              <a:buNone/>
              <a:defRPr>
                <a:solidFill>
                  <a:schemeClr val="tx1">
                    <a:tint val="75000"/>
                  </a:schemeClr>
                </a:solidFill>
              </a:defRPr>
            </a:lvl8pPr>
            <a:lvl9pPr marL="3926838" indent="0" algn="ctr">
              <a:buNone/>
              <a:defRPr>
                <a:solidFill>
                  <a:schemeClr val="tx1">
                    <a:tint val="75000"/>
                  </a:schemeClr>
                </a:solidFill>
              </a:defRPr>
            </a:lvl9pPr>
          </a:lstStyle>
          <a:p>
            <a:r>
              <a:rPr lang="en-US" smtClean="0"/>
              <a:t>Click to edit Master subtitle style</a:t>
            </a:r>
            <a:endParaRPr lang="en-GB" dirty="0"/>
          </a:p>
        </p:txBody>
      </p:sp>
      <p:sp>
        <p:nvSpPr>
          <p:cNvPr id="8" name="TextBox 7"/>
          <p:cNvSpPr txBox="1"/>
          <p:nvPr/>
        </p:nvSpPr>
        <p:spPr>
          <a:xfrm>
            <a:off x="493930" y="7126693"/>
            <a:ext cx="2495876" cy="128240"/>
          </a:xfrm>
          <a:prstGeom prst="rect">
            <a:avLst/>
          </a:prstGeom>
          <a:noFill/>
        </p:spPr>
        <p:txBody>
          <a:bodyPr wrap="none" lIns="0" tIns="0" rIns="0" bIns="0" rtlCol="0">
            <a:spAutoFit/>
          </a:bodyPr>
          <a:lstStyle/>
          <a:p>
            <a:pPr>
              <a:lnSpc>
                <a:spcPts val="1000"/>
              </a:lnSpc>
            </a:pPr>
            <a:r>
              <a:rPr lang="en-US" sz="950" b="1" dirty="0" smtClean="0">
                <a:solidFill>
                  <a:schemeClr val="accent2"/>
                </a:solidFill>
              </a:rPr>
              <a:t>© 2012 </a:t>
            </a:r>
            <a:r>
              <a:rPr lang="en-US" sz="950" b="1" dirty="0" smtClean="0">
                <a:solidFill>
                  <a:srgbClr val="F99D3E"/>
                </a:solidFill>
              </a:rPr>
              <a:t>|</a:t>
            </a:r>
            <a:r>
              <a:rPr lang="en-US" sz="950" b="1" dirty="0" smtClean="0">
                <a:solidFill>
                  <a:schemeClr val="accent2"/>
                </a:solidFill>
              </a:rPr>
              <a:t> EBA </a:t>
            </a:r>
            <a:r>
              <a:rPr lang="en-US" sz="950" b="1" dirty="0" smtClean="0">
                <a:solidFill>
                  <a:srgbClr val="F99D3E"/>
                </a:solidFill>
              </a:rPr>
              <a:t>|</a:t>
            </a:r>
            <a:r>
              <a:rPr lang="en-US" sz="950" b="1" dirty="0" smtClean="0">
                <a:solidFill>
                  <a:schemeClr val="accent2"/>
                </a:solidFill>
              </a:rPr>
              <a:t> European Banking Authority</a:t>
            </a:r>
          </a:p>
        </p:txBody>
      </p:sp>
      <p:pic>
        <p:nvPicPr>
          <p:cNvPr id="10" name="Picture 9" descr="EBA_logo_colour header final.jpg"/>
          <p:cNvPicPr>
            <a:picLocks noChangeAspect="1"/>
          </p:cNvPicPr>
          <p:nvPr/>
        </p:nvPicPr>
        <p:blipFill>
          <a:blip r:embed="rId2"/>
          <a:stretch>
            <a:fillRect/>
          </a:stretch>
        </p:blipFill>
        <p:spPr>
          <a:xfrm>
            <a:off x="493713" y="600075"/>
            <a:ext cx="3648075" cy="1709121"/>
          </a:xfrm>
          <a:prstGeom prst="rect">
            <a:avLst/>
          </a:prstGeom>
        </p:spPr>
      </p:pic>
      <p:pic>
        <p:nvPicPr>
          <p:cNvPr id="7" name="Picture 6" descr="EBA_logo_colour header final.jpg"/>
          <p:cNvPicPr>
            <a:picLocks noChangeAspect="1"/>
          </p:cNvPicPr>
          <p:nvPr/>
        </p:nvPicPr>
        <p:blipFill>
          <a:blip r:embed="rId2"/>
          <a:stretch>
            <a:fillRect/>
          </a:stretch>
        </p:blipFill>
        <p:spPr>
          <a:xfrm>
            <a:off x="493713" y="600075"/>
            <a:ext cx="3648075" cy="1709121"/>
          </a:xfrm>
          <a:prstGeom prst="rect">
            <a:avLst/>
          </a:prstGeom>
        </p:spPr>
      </p:pic>
      <p:pic>
        <p:nvPicPr>
          <p:cNvPr id="9" name="Picture 8" descr="EBA_logo_colour header final.jpg"/>
          <p:cNvPicPr>
            <a:picLocks noChangeAspect="1"/>
          </p:cNvPicPr>
          <p:nvPr userDrawn="1"/>
        </p:nvPicPr>
        <p:blipFill>
          <a:blip r:embed="rId2"/>
          <a:stretch>
            <a:fillRect/>
          </a:stretch>
        </p:blipFill>
        <p:spPr>
          <a:xfrm>
            <a:off x="493713" y="600075"/>
            <a:ext cx="3648075" cy="1709121"/>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9" name="Text Placeholder 8"/>
          <p:cNvSpPr>
            <a:spLocks noGrp="1"/>
          </p:cNvSpPr>
          <p:nvPr>
            <p:ph type="body" sz="quarter" idx="10"/>
          </p:nvPr>
        </p:nvSpPr>
        <p:spPr>
          <a:xfrm>
            <a:off x="493713" y="1419225"/>
            <a:ext cx="9731375"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Narrow Tex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9" name="Text Placeholder 8"/>
          <p:cNvSpPr>
            <a:spLocks noGrp="1"/>
          </p:cNvSpPr>
          <p:nvPr>
            <p:ph type="body" sz="quarter" idx="10"/>
          </p:nvPr>
        </p:nvSpPr>
        <p:spPr>
          <a:xfrm>
            <a:off x="493713" y="1419225"/>
            <a:ext cx="4564062"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agra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4" name="Content Placeholder 3"/>
          <p:cNvSpPr>
            <a:spLocks noGrp="1"/>
          </p:cNvSpPr>
          <p:nvPr>
            <p:ph sz="quarter" idx="10"/>
          </p:nvPr>
        </p:nvSpPr>
        <p:spPr>
          <a:xfrm>
            <a:off x="493713" y="1419225"/>
            <a:ext cx="9731375"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 Placeholder 10"/>
          <p:cNvSpPr>
            <a:spLocks noGrp="1"/>
          </p:cNvSpPr>
          <p:nvPr>
            <p:ph type="body" sz="quarter" idx="11"/>
          </p:nvPr>
        </p:nvSpPr>
        <p:spPr>
          <a:xfrm>
            <a:off x="493713" y="1419225"/>
            <a:ext cx="4752000"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ext Placeholder 10"/>
          <p:cNvSpPr>
            <a:spLocks noGrp="1"/>
          </p:cNvSpPr>
          <p:nvPr>
            <p:ph type="body" sz="quarter" idx="12"/>
          </p:nvPr>
        </p:nvSpPr>
        <p:spPr>
          <a:xfrm>
            <a:off x="5473088" y="1419225"/>
            <a:ext cx="4752000"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 Placeholder 10"/>
          <p:cNvSpPr>
            <a:spLocks noGrp="1"/>
          </p:cNvSpPr>
          <p:nvPr>
            <p:ph type="body" sz="quarter" idx="11"/>
          </p:nvPr>
        </p:nvSpPr>
        <p:spPr>
          <a:xfrm>
            <a:off x="493713" y="1419225"/>
            <a:ext cx="4752000"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7"/>
          <p:cNvSpPr>
            <a:spLocks noGrp="1"/>
          </p:cNvSpPr>
          <p:nvPr>
            <p:ph sz="quarter" idx="13"/>
          </p:nvPr>
        </p:nvSpPr>
        <p:spPr>
          <a:xfrm>
            <a:off x="5356225" y="1419225"/>
            <a:ext cx="4858105"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and Chart (horiz)">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 Placeholder 10"/>
          <p:cNvSpPr>
            <a:spLocks noGrp="1"/>
          </p:cNvSpPr>
          <p:nvPr>
            <p:ph type="body" sz="quarter" idx="11"/>
          </p:nvPr>
        </p:nvSpPr>
        <p:spPr>
          <a:xfrm>
            <a:off x="493713" y="1419225"/>
            <a:ext cx="4752000"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hart Placeholder 7"/>
          <p:cNvSpPr>
            <a:spLocks noGrp="1"/>
          </p:cNvSpPr>
          <p:nvPr>
            <p:ph type="chart" sz="quarter" idx="13"/>
          </p:nvPr>
        </p:nvSpPr>
        <p:spPr>
          <a:xfrm>
            <a:off x="5486400" y="1419225"/>
            <a:ext cx="4738688" cy="5062538"/>
          </a:xfrm>
        </p:spPr>
        <p:txBody>
          <a:bodyPr/>
          <a:lstStyle/>
          <a:p>
            <a:r>
              <a:rPr lang="en-US" smtClean="0"/>
              <a:t>Click icon to add chart</a:t>
            </a:r>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 and Chart (ver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 Placeholder 10"/>
          <p:cNvSpPr>
            <a:spLocks noGrp="1"/>
          </p:cNvSpPr>
          <p:nvPr>
            <p:ph type="body" sz="quarter" idx="11"/>
          </p:nvPr>
        </p:nvSpPr>
        <p:spPr>
          <a:xfrm>
            <a:off x="493713" y="1419225"/>
            <a:ext cx="4752000" cy="138852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hart Placeholder 7"/>
          <p:cNvSpPr>
            <a:spLocks noGrp="1"/>
          </p:cNvSpPr>
          <p:nvPr>
            <p:ph type="chart" sz="quarter" idx="12"/>
          </p:nvPr>
        </p:nvSpPr>
        <p:spPr>
          <a:xfrm>
            <a:off x="493713" y="2807746"/>
            <a:ext cx="7875587" cy="3674017"/>
          </a:xfrm>
        </p:spPr>
        <p:txBody>
          <a:bodyPr/>
          <a:lstStyle/>
          <a:p>
            <a:r>
              <a:rPr lang="en-US" smtClean="0"/>
              <a:t>Click icon to add chart</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9" name="Text Placeholder 8"/>
          <p:cNvSpPr>
            <a:spLocks noGrp="1"/>
          </p:cNvSpPr>
          <p:nvPr>
            <p:ph type="body" sz="quarter" idx="10"/>
          </p:nvPr>
        </p:nvSpPr>
        <p:spPr>
          <a:xfrm>
            <a:off x="493713" y="1419225"/>
            <a:ext cx="9731375"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ext and 2 Charts">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 Placeholder 10"/>
          <p:cNvSpPr>
            <a:spLocks noGrp="1"/>
          </p:cNvSpPr>
          <p:nvPr>
            <p:ph type="body" sz="quarter" idx="11"/>
          </p:nvPr>
        </p:nvSpPr>
        <p:spPr>
          <a:xfrm>
            <a:off x="493713" y="1419225"/>
            <a:ext cx="4752000" cy="138852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hart Placeholder 7"/>
          <p:cNvSpPr>
            <a:spLocks noGrp="1"/>
          </p:cNvSpPr>
          <p:nvPr>
            <p:ph type="chart" sz="quarter" idx="12"/>
          </p:nvPr>
        </p:nvSpPr>
        <p:spPr>
          <a:xfrm>
            <a:off x="493714" y="2807746"/>
            <a:ext cx="4862512" cy="3674017"/>
          </a:xfrm>
        </p:spPr>
        <p:txBody>
          <a:bodyPr/>
          <a:lstStyle/>
          <a:p>
            <a:r>
              <a:rPr lang="en-US" smtClean="0"/>
              <a:t>Click icon to add chart</a:t>
            </a:r>
            <a:endParaRPr lang="en-GB"/>
          </a:p>
        </p:txBody>
      </p:sp>
      <p:sp>
        <p:nvSpPr>
          <p:cNvPr id="6" name="Chart Placeholder 7"/>
          <p:cNvSpPr>
            <a:spLocks noGrp="1"/>
          </p:cNvSpPr>
          <p:nvPr>
            <p:ph type="chart" sz="quarter" idx="13"/>
          </p:nvPr>
        </p:nvSpPr>
        <p:spPr>
          <a:xfrm>
            <a:off x="5356225" y="2807746"/>
            <a:ext cx="4862512" cy="3674017"/>
          </a:xfrm>
        </p:spPr>
        <p:txBody>
          <a:bodyPr/>
          <a:lstStyle/>
          <a:p>
            <a:r>
              <a:rPr lang="en-US" smtClean="0"/>
              <a:t>Click icon to add chart</a:t>
            </a:r>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Box 10"/>
          <p:cNvSpPr txBox="1"/>
          <p:nvPr/>
        </p:nvSpPr>
        <p:spPr>
          <a:xfrm>
            <a:off x="493713" y="1408467"/>
            <a:ext cx="4862512" cy="1400383"/>
          </a:xfrm>
          <a:prstGeom prst="rect">
            <a:avLst/>
          </a:prstGeom>
          <a:noFill/>
        </p:spPr>
        <p:txBody>
          <a:bodyPr wrap="square" lIns="0" tIns="0" rIns="0" bIns="0" rtlCol="0">
            <a:spAutoFit/>
          </a:bodyPr>
          <a:lstStyle/>
          <a:p>
            <a:pPr marL="6349" lvl="1" indent="-6349" algn="l" defTabSz="981709" rtl="0" eaLnBrk="1" latinLnBrk="0" hangingPunct="1">
              <a:lnSpc>
                <a:spcPct val="100000"/>
              </a:lnSpc>
              <a:spcBef>
                <a:spcPts val="0"/>
              </a:spcBef>
              <a:buFontTx/>
              <a:buNone/>
            </a:pPr>
            <a:r>
              <a:rPr lang="en-US" sz="1200" b="0" kern="1200" dirty="0" smtClean="0">
                <a:solidFill>
                  <a:schemeClr val="accent2"/>
                </a:solidFill>
                <a:latin typeface="+mn-lt"/>
                <a:ea typeface="+mn-ea"/>
                <a:cs typeface="+mn-cs"/>
              </a:rPr>
              <a:t>Floor 18 </a:t>
            </a:r>
            <a:r>
              <a:rPr lang="en-US" sz="1200" b="0" kern="1200" dirty="0" smtClean="0">
                <a:solidFill>
                  <a:srgbClr val="F99D3E"/>
                </a:solidFill>
                <a:latin typeface="+mn-lt"/>
                <a:ea typeface="+mn-ea"/>
                <a:cs typeface="+mn-cs"/>
              </a:rPr>
              <a:t>|</a:t>
            </a:r>
            <a:r>
              <a:rPr lang="en-US" sz="1200" b="0" kern="1200" dirty="0" smtClean="0">
                <a:solidFill>
                  <a:schemeClr val="accent2"/>
                </a:solidFill>
                <a:latin typeface="+mn-lt"/>
                <a:ea typeface="+mn-ea"/>
                <a:cs typeface="+mn-cs"/>
              </a:rPr>
              <a:t> Tower 42 </a:t>
            </a:r>
            <a:r>
              <a:rPr lang="en-US" sz="1200" b="0" kern="1200" dirty="0" smtClean="0">
                <a:solidFill>
                  <a:srgbClr val="F99D3E"/>
                </a:solidFill>
                <a:latin typeface="+mn-lt"/>
                <a:ea typeface="+mn-ea"/>
                <a:cs typeface="+mn-cs"/>
              </a:rPr>
              <a:t>|</a:t>
            </a:r>
            <a:r>
              <a:rPr lang="en-US" sz="1200" b="0" kern="1200" dirty="0" smtClean="0">
                <a:solidFill>
                  <a:schemeClr val="accent2"/>
                </a:solidFill>
                <a:latin typeface="+mn-lt"/>
                <a:ea typeface="+mn-ea"/>
                <a:cs typeface="+mn-cs"/>
              </a:rPr>
              <a:t> 25 Old Broad Street</a:t>
            </a:r>
          </a:p>
          <a:p>
            <a:pPr marL="6349" lvl="1" indent="-6349" algn="l" defTabSz="981709" rtl="0" eaLnBrk="1" latinLnBrk="0" hangingPunct="1">
              <a:lnSpc>
                <a:spcPct val="100000"/>
              </a:lnSpc>
              <a:spcBef>
                <a:spcPts val="0"/>
              </a:spcBef>
              <a:buFontTx/>
              <a:buNone/>
            </a:pPr>
            <a:r>
              <a:rPr lang="en-US" sz="1200" b="0" kern="1200" dirty="0" smtClean="0">
                <a:solidFill>
                  <a:schemeClr val="accent2"/>
                </a:solidFill>
                <a:latin typeface="+mn-lt"/>
                <a:ea typeface="+mn-ea"/>
                <a:cs typeface="+mn-cs"/>
              </a:rPr>
              <a:t>London EC2N 1HQ </a:t>
            </a:r>
            <a:r>
              <a:rPr lang="en-US" sz="1200" b="0" kern="1200" dirty="0" smtClean="0">
                <a:solidFill>
                  <a:srgbClr val="F99D3E"/>
                </a:solidFill>
                <a:latin typeface="+mn-lt"/>
                <a:ea typeface="+mn-ea"/>
                <a:cs typeface="+mn-cs"/>
              </a:rPr>
              <a:t>|</a:t>
            </a:r>
            <a:r>
              <a:rPr lang="en-US" sz="1200" b="0" kern="1200" dirty="0" smtClean="0">
                <a:solidFill>
                  <a:schemeClr val="accent2"/>
                </a:solidFill>
                <a:latin typeface="+mn-lt"/>
                <a:ea typeface="+mn-ea"/>
                <a:cs typeface="+mn-cs"/>
              </a:rPr>
              <a:t> United Kingdom</a:t>
            </a:r>
          </a:p>
          <a:p>
            <a:pPr marL="6349" lvl="1" indent="-6349" algn="l" defTabSz="981709" rtl="0" eaLnBrk="1" latinLnBrk="0" hangingPunct="1">
              <a:lnSpc>
                <a:spcPct val="100000"/>
              </a:lnSpc>
              <a:spcBef>
                <a:spcPts val="0"/>
              </a:spcBef>
              <a:buFontTx/>
              <a:buNone/>
            </a:pPr>
            <a:r>
              <a:rPr lang="en-GB" sz="1200" b="0" kern="1200" dirty="0" smtClean="0">
                <a:solidFill>
                  <a:schemeClr val="accent2"/>
                </a:solidFill>
                <a:latin typeface="+mn-lt"/>
                <a:ea typeface="+mn-ea"/>
                <a:cs typeface="+mn-cs"/>
              </a:rPr>
              <a:t>t +44 (0)20 7933 9900</a:t>
            </a:r>
          </a:p>
          <a:p>
            <a:pPr marL="6349" lvl="1" indent="-6349" algn="l" defTabSz="981709" rtl="0" eaLnBrk="1" latinLnBrk="0" hangingPunct="1">
              <a:lnSpc>
                <a:spcPct val="100000"/>
              </a:lnSpc>
              <a:spcBef>
                <a:spcPts val="0"/>
              </a:spcBef>
              <a:buFontTx/>
              <a:buNone/>
            </a:pPr>
            <a:r>
              <a:rPr lang="fr-FR" sz="1200" b="0" kern="1200" dirty="0" smtClean="0">
                <a:solidFill>
                  <a:schemeClr val="accent2"/>
                </a:solidFill>
                <a:latin typeface="+mn-lt"/>
                <a:ea typeface="+mn-ea"/>
                <a:cs typeface="+mn-cs"/>
              </a:rPr>
              <a:t>f +44 (0)</a:t>
            </a:r>
            <a:r>
              <a:rPr lang="en-GB" sz="1200" b="0" kern="1200" dirty="0" smtClean="0">
                <a:solidFill>
                  <a:schemeClr val="accent2"/>
                </a:solidFill>
                <a:latin typeface="+mn-lt"/>
                <a:ea typeface="+mn-ea"/>
                <a:cs typeface="+mn-cs"/>
              </a:rPr>
              <a:t>20 7382 1771</a:t>
            </a:r>
            <a:endParaRPr lang="fr-FR" sz="1200" b="0" kern="1200" dirty="0" smtClean="0">
              <a:solidFill>
                <a:schemeClr val="accent2"/>
              </a:solidFill>
              <a:latin typeface="+mn-lt"/>
              <a:ea typeface="+mn-ea"/>
              <a:cs typeface="+mn-cs"/>
            </a:endParaRPr>
          </a:p>
          <a:p>
            <a:pPr marL="6349" lvl="1" indent="-6349" algn="l" defTabSz="981709" rtl="0" eaLnBrk="1" latinLnBrk="0" hangingPunct="1">
              <a:lnSpc>
                <a:spcPct val="100000"/>
              </a:lnSpc>
              <a:spcBef>
                <a:spcPts val="0"/>
              </a:spcBef>
              <a:buFontTx/>
              <a:buNone/>
            </a:pPr>
            <a:r>
              <a:rPr lang="en-GB" sz="1200" b="0" kern="1200" dirty="0" smtClean="0">
                <a:solidFill>
                  <a:schemeClr val="accent2"/>
                </a:solidFill>
                <a:latin typeface="+mn-lt"/>
                <a:ea typeface="+mn-ea"/>
                <a:cs typeface="+mn-cs"/>
              </a:rPr>
              <a:t>info@eba.europa.eu</a:t>
            </a:r>
          </a:p>
          <a:p>
            <a:pPr marL="6349" lvl="1" indent="-6349" algn="l" defTabSz="981709" rtl="0" eaLnBrk="1" latinLnBrk="0" hangingPunct="1">
              <a:lnSpc>
                <a:spcPct val="100000"/>
              </a:lnSpc>
              <a:spcBef>
                <a:spcPts val="0"/>
              </a:spcBef>
              <a:buFontTx/>
              <a:buNone/>
            </a:pPr>
            <a:r>
              <a:rPr lang="en-GB" sz="1200" b="0" kern="1200" dirty="0" smtClean="0">
                <a:solidFill>
                  <a:schemeClr val="accent2"/>
                </a:solidFill>
                <a:latin typeface="+mn-lt"/>
                <a:ea typeface="+mn-ea"/>
                <a:cs typeface="+mn-cs"/>
              </a:rPr>
              <a:t>www.eba.europa.eu</a:t>
            </a:r>
          </a:p>
          <a:p>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Narrow Text">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9" name="Text Placeholder 8"/>
          <p:cNvSpPr>
            <a:spLocks noGrp="1"/>
          </p:cNvSpPr>
          <p:nvPr>
            <p:ph type="body" sz="quarter" idx="10"/>
          </p:nvPr>
        </p:nvSpPr>
        <p:spPr>
          <a:xfrm>
            <a:off x="493713" y="1419225"/>
            <a:ext cx="4564062"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agram Layou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4" name="Content Placeholder 3"/>
          <p:cNvSpPr>
            <a:spLocks noGrp="1"/>
          </p:cNvSpPr>
          <p:nvPr>
            <p:ph sz="quarter" idx="10"/>
          </p:nvPr>
        </p:nvSpPr>
        <p:spPr>
          <a:xfrm>
            <a:off x="493713" y="1419225"/>
            <a:ext cx="9731375"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 Placeholder 10"/>
          <p:cNvSpPr>
            <a:spLocks noGrp="1"/>
          </p:cNvSpPr>
          <p:nvPr>
            <p:ph type="body" sz="quarter" idx="11"/>
          </p:nvPr>
        </p:nvSpPr>
        <p:spPr>
          <a:xfrm>
            <a:off x="493713" y="1419225"/>
            <a:ext cx="4752000"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ext Placeholder 10"/>
          <p:cNvSpPr>
            <a:spLocks noGrp="1"/>
          </p:cNvSpPr>
          <p:nvPr>
            <p:ph type="body" sz="quarter" idx="12"/>
          </p:nvPr>
        </p:nvSpPr>
        <p:spPr>
          <a:xfrm>
            <a:off x="5473088" y="1419225"/>
            <a:ext cx="4752000"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 Placeholder 10"/>
          <p:cNvSpPr>
            <a:spLocks noGrp="1"/>
          </p:cNvSpPr>
          <p:nvPr>
            <p:ph type="body" sz="quarter" idx="11"/>
          </p:nvPr>
        </p:nvSpPr>
        <p:spPr>
          <a:xfrm>
            <a:off x="493713" y="1419225"/>
            <a:ext cx="4752000"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7"/>
          <p:cNvSpPr>
            <a:spLocks noGrp="1"/>
          </p:cNvSpPr>
          <p:nvPr>
            <p:ph sz="quarter" idx="13"/>
          </p:nvPr>
        </p:nvSpPr>
        <p:spPr>
          <a:xfrm>
            <a:off x="5356225" y="1419225"/>
            <a:ext cx="4858105"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and Chart (horiz)">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 Placeholder 10"/>
          <p:cNvSpPr>
            <a:spLocks noGrp="1"/>
          </p:cNvSpPr>
          <p:nvPr>
            <p:ph type="body" sz="quarter" idx="11"/>
          </p:nvPr>
        </p:nvSpPr>
        <p:spPr>
          <a:xfrm>
            <a:off x="493713" y="1419225"/>
            <a:ext cx="4752000" cy="5062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hart Placeholder 7"/>
          <p:cNvSpPr>
            <a:spLocks noGrp="1"/>
          </p:cNvSpPr>
          <p:nvPr>
            <p:ph type="chart" sz="quarter" idx="13"/>
          </p:nvPr>
        </p:nvSpPr>
        <p:spPr>
          <a:xfrm>
            <a:off x="5486400" y="1419225"/>
            <a:ext cx="4738688" cy="5062538"/>
          </a:xfrm>
        </p:spPr>
        <p:txBody>
          <a:bodyPr/>
          <a:lstStyle/>
          <a:p>
            <a:r>
              <a:rPr lang="en-US" smtClean="0"/>
              <a:t>Click icon to add chart</a:t>
            </a:r>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Chart (ver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1" name="Text Placeholder 10"/>
          <p:cNvSpPr>
            <a:spLocks noGrp="1"/>
          </p:cNvSpPr>
          <p:nvPr>
            <p:ph type="body" sz="quarter" idx="11"/>
          </p:nvPr>
        </p:nvSpPr>
        <p:spPr>
          <a:xfrm>
            <a:off x="493713" y="1419225"/>
            <a:ext cx="4752000" cy="138852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hart Placeholder 7"/>
          <p:cNvSpPr>
            <a:spLocks noGrp="1"/>
          </p:cNvSpPr>
          <p:nvPr>
            <p:ph type="chart" sz="quarter" idx="12"/>
          </p:nvPr>
        </p:nvSpPr>
        <p:spPr>
          <a:xfrm>
            <a:off x="493713" y="2807746"/>
            <a:ext cx="7875587" cy="3674017"/>
          </a:xfrm>
        </p:spPr>
        <p:txBody>
          <a:bodyPr/>
          <a:lstStyle/>
          <a:p>
            <a:r>
              <a:rPr lang="en-US" smtClean="0"/>
              <a:t>Click icon to add chart</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EBA_logobar.jpg"/>
          <p:cNvPicPr>
            <a:picLocks noChangeAspect="1"/>
          </p:cNvPicPr>
          <p:nvPr/>
        </p:nvPicPr>
        <p:blipFill>
          <a:blip r:embed="rId12"/>
          <a:stretch>
            <a:fillRect/>
          </a:stretch>
        </p:blipFill>
        <p:spPr>
          <a:xfrm>
            <a:off x="286994" y="6503279"/>
            <a:ext cx="9927336" cy="1018032"/>
          </a:xfrm>
          <a:prstGeom prst="rect">
            <a:avLst/>
          </a:prstGeom>
        </p:spPr>
      </p:pic>
      <p:sp>
        <p:nvSpPr>
          <p:cNvPr id="2"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0" name="Text Placeholder 9"/>
          <p:cNvSpPr>
            <a:spLocks noGrp="1"/>
          </p:cNvSpPr>
          <p:nvPr>
            <p:ph type="body" idx="1"/>
          </p:nvPr>
        </p:nvSpPr>
        <p:spPr>
          <a:xfrm>
            <a:off x="493713" y="1415357"/>
            <a:ext cx="9623425" cy="49911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txBox="1">
            <a:spLocks/>
          </p:cNvSpPr>
          <p:nvPr/>
        </p:nvSpPr>
        <p:spPr>
          <a:xfrm>
            <a:off x="9831596" y="6924128"/>
            <a:ext cx="372474" cy="193840"/>
          </a:xfrm>
          <a:prstGeom prst="rect">
            <a:avLst/>
          </a:prstGeom>
        </p:spPr>
        <p:txBody>
          <a:bodyPr/>
          <a:lstStyle>
            <a:lvl1pPr algn="r">
              <a:lnSpc>
                <a:spcPts val="1000"/>
              </a:lnSpc>
              <a:defRPr sz="900">
                <a:solidFill>
                  <a:schemeClr val="bg1"/>
                </a:solidFill>
              </a:defRPr>
            </a:lvl1pPr>
          </a:lstStyle>
          <a:p>
            <a:pPr marL="0" marR="0" lvl="0" indent="0" algn="r" defTabSz="981709" rtl="0" eaLnBrk="1" fontAlgn="auto" latinLnBrk="0" hangingPunct="1">
              <a:lnSpc>
                <a:spcPts val="1000"/>
              </a:lnSpc>
              <a:spcBef>
                <a:spcPts val="0"/>
              </a:spcBef>
              <a:spcAft>
                <a:spcPts val="0"/>
              </a:spcAft>
              <a:buClrTx/>
              <a:buSzTx/>
              <a:buFontTx/>
              <a:buNone/>
              <a:tabLst/>
              <a:defRPr/>
            </a:pPr>
            <a:fld id="{FE5A6BD5-9AA9-447B-8DD3-99E1CD323032}" type="slidenum">
              <a:rPr kumimoji="0" lang="en-GB" sz="12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81709" rtl="0" eaLnBrk="1" fontAlgn="auto" latinLnBrk="0" hangingPunct="1">
                <a:lnSpc>
                  <a:spcPts val="1000"/>
                </a:lnSpc>
                <a:spcBef>
                  <a:spcPts val="0"/>
                </a:spcBef>
                <a:spcAft>
                  <a:spcPts val="0"/>
                </a:spcAft>
                <a:buClrTx/>
                <a:buSzTx/>
                <a:buFontTx/>
                <a:buNone/>
                <a:tabLst/>
                <a:defRPr/>
              </a:pPr>
              <a:t>‹Nr.›</a:t>
            </a:fld>
            <a:endParaRPr kumimoji="0" lang="en-GB" sz="1200" b="0" i="0" u="none" strike="noStrike" kern="1200" cap="none" spc="0" normalizeH="0" baseline="0" noProof="0" dirty="0">
              <a:ln>
                <a:noFill/>
              </a:ln>
              <a:solidFill>
                <a:schemeClr val="bg1"/>
              </a:solidFill>
              <a:effectLst/>
              <a:uLnTx/>
              <a:uFillTx/>
              <a:latin typeface="+mn-lt"/>
              <a:ea typeface="+mn-ea"/>
              <a:cs typeface="+mn-cs"/>
            </a:endParaRPr>
          </a:p>
        </p:txBody>
      </p:sp>
      <p:pic>
        <p:nvPicPr>
          <p:cNvPr id="7" name="Picture 6" descr="EBA_logobar.jpg"/>
          <p:cNvPicPr>
            <a:picLocks noChangeAspect="1"/>
          </p:cNvPicPr>
          <p:nvPr/>
        </p:nvPicPr>
        <p:blipFill>
          <a:blip r:embed="rId12"/>
          <a:stretch>
            <a:fillRect/>
          </a:stretch>
        </p:blipFill>
        <p:spPr>
          <a:xfrm>
            <a:off x="286994" y="6503279"/>
            <a:ext cx="9927336" cy="1018032"/>
          </a:xfrm>
          <a:prstGeom prst="rect">
            <a:avLst/>
          </a:prstGeom>
        </p:spPr>
      </p:pic>
      <p:sp>
        <p:nvSpPr>
          <p:cNvPr id="9" name="Slide Number Placeholder 5"/>
          <p:cNvSpPr txBox="1">
            <a:spLocks/>
          </p:cNvSpPr>
          <p:nvPr/>
        </p:nvSpPr>
        <p:spPr>
          <a:xfrm>
            <a:off x="9831596" y="6924128"/>
            <a:ext cx="372474" cy="193840"/>
          </a:xfrm>
          <a:prstGeom prst="rect">
            <a:avLst/>
          </a:prstGeom>
        </p:spPr>
        <p:txBody>
          <a:bodyPr/>
          <a:lstStyle>
            <a:lvl1pPr algn="r">
              <a:lnSpc>
                <a:spcPts val="1000"/>
              </a:lnSpc>
              <a:defRPr sz="900">
                <a:solidFill>
                  <a:schemeClr val="bg1"/>
                </a:solidFill>
              </a:defRPr>
            </a:lvl1pPr>
          </a:lstStyle>
          <a:p>
            <a:pPr marL="0" marR="0" lvl="0" indent="0" algn="r" defTabSz="981709" rtl="0" eaLnBrk="1" fontAlgn="auto" latinLnBrk="0" hangingPunct="1">
              <a:lnSpc>
                <a:spcPts val="1000"/>
              </a:lnSpc>
              <a:spcBef>
                <a:spcPts val="0"/>
              </a:spcBef>
              <a:spcAft>
                <a:spcPts val="0"/>
              </a:spcAft>
              <a:buClrTx/>
              <a:buSzTx/>
              <a:buFontTx/>
              <a:buNone/>
              <a:tabLst/>
              <a:defRPr/>
            </a:pPr>
            <a:fld id="{FE5A6BD5-9AA9-447B-8DD3-99E1CD323032}" type="slidenum">
              <a:rPr kumimoji="0" lang="en-GB" sz="12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81709" rtl="0" eaLnBrk="1" fontAlgn="auto" latinLnBrk="0" hangingPunct="1">
                <a:lnSpc>
                  <a:spcPts val="1000"/>
                </a:lnSpc>
                <a:spcBef>
                  <a:spcPts val="0"/>
                </a:spcBef>
                <a:spcAft>
                  <a:spcPts val="0"/>
                </a:spcAft>
                <a:buClrTx/>
                <a:buSzTx/>
                <a:buFontTx/>
                <a:buNone/>
                <a:tabLst/>
                <a:defRPr/>
              </a:pPr>
              <a:t>‹Nr.›</a:t>
            </a:fld>
            <a:endParaRPr kumimoji="0" lang="en-GB" sz="1200" b="0" i="0" u="none" strike="noStrike" kern="1200" cap="none" spc="0" normalizeH="0" baseline="0" noProof="0" dirty="0">
              <a:ln>
                <a:noFill/>
              </a:ln>
              <a:solidFill>
                <a:schemeClr val="bg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Lst>
  <p:hf hdr="0" ftr="0" dt="0"/>
  <p:txStyles>
    <p:titleStyle>
      <a:lvl1pPr algn="l" defTabSz="981709" rtl="0" eaLnBrk="1" latinLnBrk="0" hangingPunct="1">
        <a:lnSpc>
          <a:spcPts val="2700"/>
        </a:lnSpc>
        <a:spcBef>
          <a:spcPct val="0"/>
        </a:spcBef>
        <a:buNone/>
        <a:defRPr sz="2700" kern="1200">
          <a:solidFill>
            <a:schemeClr val="accent1"/>
          </a:solidFill>
          <a:latin typeface="+mj-lt"/>
          <a:ea typeface="+mj-ea"/>
          <a:cs typeface="+mj-cs"/>
        </a:defRPr>
      </a:lvl1pPr>
    </p:titleStyle>
    <p:bodyStyle>
      <a:lvl1pPr marL="0" indent="0" algn="l" defTabSz="981709" rtl="0" eaLnBrk="1" latinLnBrk="0" hangingPunct="1">
        <a:lnSpc>
          <a:spcPct val="100000"/>
        </a:lnSpc>
        <a:spcBef>
          <a:spcPts val="0"/>
        </a:spcBef>
        <a:spcAft>
          <a:spcPts val="400"/>
        </a:spcAft>
        <a:buFont typeface="Arial" pitchFamily="34" charset="0"/>
        <a:buNone/>
        <a:tabLst/>
        <a:defRPr lang="en-US" sz="1800" b="1" kern="1200" dirty="0" smtClean="0">
          <a:solidFill>
            <a:schemeClr val="accent1"/>
          </a:solidFill>
          <a:latin typeface="+mn-lt"/>
          <a:ea typeface="+mn-ea"/>
          <a:cs typeface="+mn-cs"/>
        </a:defRPr>
      </a:lvl1pPr>
      <a:lvl2pPr marL="6349" indent="-6349" algn="l" defTabSz="981709" rtl="0" eaLnBrk="1" latinLnBrk="0" hangingPunct="1">
        <a:lnSpc>
          <a:spcPct val="100000"/>
        </a:lnSpc>
        <a:spcBef>
          <a:spcPts val="0"/>
        </a:spcBef>
        <a:buFontTx/>
        <a:buNone/>
        <a:defRPr lang="en-US" sz="1600" b="0" kern="1200" dirty="0" smtClean="0">
          <a:solidFill>
            <a:schemeClr val="accent2"/>
          </a:solidFill>
          <a:latin typeface="+mn-lt"/>
          <a:ea typeface="+mn-ea"/>
          <a:cs typeface="+mn-cs"/>
        </a:defRPr>
      </a:lvl2pPr>
      <a:lvl3pPr marL="182563" indent="-182563" algn="l" defTabSz="981709" rtl="0" eaLnBrk="1" latinLnBrk="0" hangingPunct="1">
        <a:lnSpc>
          <a:spcPct val="100000"/>
        </a:lnSpc>
        <a:spcBef>
          <a:spcPct val="20000"/>
        </a:spcBef>
        <a:buClr>
          <a:srgbClr val="F99D3E"/>
        </a:buClr>
        <a:buFont typeface="Arial" pitchFamily="34" charset="0"/>
        <a:buChar char="&gt;"/>
        <a:defRPr lang="en-US" sz="1600" b="0" kern="1200" dirty="0" smtClean="0">
          <a:solidFill>
            <a:schemeClr val="accent2"/>
          </a:solidFill>
          <a:latin typeface="+mn-lt"/>
          <a:ea typeface="+mn-ea"/>
          <a:cs typeface="+mn-cs"/>
        </a:defRPr>
      </a:lvl3pPr>
      <a:lvl4pPr marL="355600" indent="-173038" algn="l" defTabSz="981709" rtl="0" eaLnBrk="1" latinLnBrk="0" hangingPunct="1">
        <a:lnSpc>
          <a:spcPct val="100000"/>
        </a:lnSpc>
        <a:spcBef>
          <a:spcPts val="0"/>
        </a:spcBef>
        <a:buFont typeface="Arial" pitchFamily="34" charset="0"/>
        <a:buChar char="–"/>
        <a:defRPr lang="en-US" sz="1600" b="0" kern="1200" dirty="0" smtClean="0">
          <a:solidFill>
            <a:schemeClr val="accent2"/>
          </a:solidFill>
          <a:latin typeface="+mn-lt"/>
          <a:ea typeface="+mn-ea"/>
          <a:cs typeface="+mn-cs"/>
        </a:defRPr>
      </a:lvl4pPr>
      <a:lvl5pPr marL="538163" indent="-182563" algn="l" defTabSz="981709" rtl="0" eaLnBrk="1" latinLnBrk="0" hangingPunct="1">
        <a:lnSpc>
          <a:spcPct val="100000"/>
        </a:lnSpc>
        <a:spcBef>
          <a:spcPts val="0"/>
        </a:spcBef>
        <a:buClr>
          <a:schemeClr val="accent2"/>
        </a:buClr>
        <a:buFont typeface="Arial" pitchFamily="34" charset="0"/>
        <a:buChar char="∙"/>
        <a:defRPr lang="en-GB" sz="1600" b="0" kern="1200" baseline="0" dirty="0">
          <a:solidFill>
            <a:schemeClr val="accent2"/>
          </a:solidFill>
          <a:latin typeface="+mn-lt"/>
          <a:ea typeface="+mn-ea"/>
          <a:cs typeface="+mn-cs"/>
        </a:defRPr>
      </a:lvl5pPr>
      <a:lvl6pPr marL="2699700" indent="-245427" algn="l" defTabSz="981709"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90556" indent="-245427" algn="l" defTabSz="981709"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81411" indent="-245427" algn="l" defTabSz="981709"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72265" indent="-245427" algn="l" defTabSz="981709"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en-US"/>
      </a:defPPr>
      <a:lvl1pPr marL="0" algn="l" defTabSz="981709" rtl="0" eaLnBrk="1" latinLnBrk="0" hangingPunct="1">
        <a:defRPr sz="1900" kern="1200">
          <a:solidFill>
            <a:schemeClr val="tx1"/>
          </a:solidFill>
          <a:latin typeface="+mn-lt"/>
          <a:ea typeface="+mn-ea"/>
          <a:cs typeface="+mn-cs"/>
        </a:defRPr>
      </a:lvl1pPr>
      <a:lvl2pPr marL="490855" algn="l" defTabSz="981709" rtl="0" eaLnBrk="1" latinLnBrk="0" hangingPunct="1">
        <a:defRPr sz="1900" kern="1200">
          <a:solidFill>
            <a:schemeClr val="tx1"/>
          </a:solidFill>
          <a:latin typeface="+mn-lt"/>
          <a:ea typeface="+mn-ea"/>
          <a:cs typeface="+mn-cs"/>
        </a:defRPr>
      </a:lvl2pPr>
      <a:lvl3pPr marL="981709" algn="l" defTabSz="981709" rtl="0" eaLnBrk="1" latinLnBrk="0" hangingPunct="1">
        <a:defRPr sz="1900" kern="1200">
          <a:solidFill>
            <a:schemeClr val="tx1"/>
          </a:solidFill>
          <a:latin typeface="+mn-lt"/>
          <a:ea typeface="+mn-ea"/>
          <a:cs typeface="+mn-cs"/>
        </a:defRPr>
      </a:lvl3pPr>
      <a:lvl4pPr marL="1472564" algn="l" defTabSz="981709" rtl="0" eaLnBrk="1" latinLnBrk="0" hangingPunct="1">
        <a:defRPr sz="1900" kern="1200">
          <a:solidFill>
            <a:schemeClr val="tx1"/>
          </a:solidFill>
          <a:latin typeface="+mn-lt"/>
          <a:ea typeface="+mn-ea"/>
          <a:cs typeface="+mn-cs"/>
        </a:defRPr>
      </a:lvl4pPr>
      <a:lvl5pPr marL="1963418" algn="l" defTabSz="981709" rtl="0" eaLnBrk="1" latinLnBrk="0" hangingPunct="1">
        <a:defRPr sz="1900" kern="1200">
          <a:solidFill>
            <a:schemeClr val="tx1"/>
          </a:solidFill>
          <a:latin typeface="+mn-lt"/>
          <a:ea typeface="+mn-ea"/>
          <a:cs typeface="+mn-cs"/>
        </a:defRPr>
      </a:lvl5pPr>
      <a:lvl6pPr marL="2454274" algn="l" defTabSz="981709" rtl="0" eaLnBrk="1" latinLnBrk="0" hangingPunct="1">
        <a:defRPr sz="1900" kern="1200">
          <a:solidFill>
            <a:schemeClr val="tx1"/>
          </a:solidFill>
          <a:latin typeface="+mn-lt"/>
          <a:ea typeface="+mn-ea"/>
          <a:cs typeface="+mn-cs"/>
        </a:defRPr>
      </a:lvl6pPr>
      <a:lvl7pPr marL="2945128" algn="l" defTabSz="981709" rtl="0" eaLnBrk="1" latinLnBrk="0" hangingPunct="1">
        <a:defRPr sz="1900" kern="1200">
          <a:solidFill>
            <a:schemeClr val="tx1"/>
          </a:solidFill>
          <a:latin typeface="+mn-lt"/>
          <a:ea typeface="+mn-ea"/>
          <a:cs typeface="+mn-cs"/>
        </a:defRPr>
      </a:lvl7pPr>
      <a:lvl8pPr marL="3435983" algn="l" defTabSz="981709" rtl="0" eaLnBrk="1" latinLnBrk="0" hangingPunct="1">
        <a:defRPr sz="1900" kern="1200">
          <a:solidFill>
            <a:schemeClr val="tx1"/>
          </a:solidFill>
          <a:latin typeface="+mn-lt"/>
          <a:ea typeface="+mn-ea"/>
          <a:cs typeface="+mn-cs"/>
        </a:defRPr>
      </a:lvl8pPr>
      <a:lvl9pPr marL="3926838" algn="l" defTabSz="981709"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EBA_logobar.jpg"/>
          <p:cNvPicPr>
            <a:picLocks noChangeAspect="1"/>
          </p:cNvPicPr>
          <p:nvPr/>
        </p:nvPicPr>
        <p:blipFill>
          <a:blip r:embed="rId13"/>
          <a:stretch>
            <a:fillRect/>
          </a:stretch>
        </p:blipFill>
        <p:spPr>
          <a:xfrm>
            <a:off x="286994" y="6503279"/>
            <a:ext cx="9927336" cy="1018032"/>
          </a:xfrm>
          <a:prstGeom prst="rect">
            <a:avLst/>
          </a:prstGeom>
        </p:spPr>
      </p:pic>
      <p:sp>
        <p:nvSpPr>
          <p:cNvPr id="2" name="Title Placeholder 1"/>
          <p:cNvSpPr>
            <a:spLocks noGrp="1"/>
          </p:cNvSpPr>
          <p:nvPr>
            <p:ph type="title"/>
          </p:nvPr>
        </p:nvSpPr>
        <p:spPr>
          <a:xfrm>
            <a:off x="491639" y="491786"/>
            <a:ext cx="9624060" cy="412752"/>
          </a:xfrm>
          <a:prstGeom prst="rect">
            <a:avLst/>
          </a:prstGeom>
        </p:spPr>
        <p:txBody>
          <a:bodyPr vert="horz" lIns="0" tIns="0" rIns="0" bIns="0" rtlCol="0" anchor="b">
            <a:noAutofit/>
          </a:bodyPr>
          <a:lstStyle/>
          <a:p>
            <a:r>
              <a:rPr lang="en-US" smtClean="0"/>
              <a:t>Click to edit Master title style</a:t>
            </a:r>
            <a:endParaRPr lang="en-GB" dirty="0"/>
          </a:p>
        </p:txBody>
      </p:sp>
      <p:sp>
        <p:nvSpPr>
          <p:cNvPr id="10" name="Text Placeholder 9"/>
          <p:cNvSpPr>
            <a:spLocks noGrp="1"/>
          </p:cNvSpPr>
          <p:nvPr>
            <p:ph type="body" idx="1"/>
          </p:nvPr>
        </p:nvSpPr>
        <p:spPr>
          <a:xfrm>
            <a:off x="493713" y="1415357"/>
            <a:ext cx="9623425" cy="49911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txBox="1">
            <a:spLocks/>
          </p:cNvSpPr>
          <p:nvPr/>
        </p:nvSpPr>
        <p:spPr>
          <a:xfrm>
            <a:off x="9831596" y="6924128"/>
            <a:ext cx="372474" cy="193840"/>
          </a:xfrm>
          <a:prstGeom prst="rect">
            <a:avLst/>
          </a:prstGeom>
        </p:spPr>
        <p:txBody>
          <a:bodyPr/>
          <a:lstStyle>
            <a:lvl1pPr algn="r">
              <a:lnSpc>
                <a:spcPts val="1000"/>
              </a:lnSpc>
              <a:defRPr sz="900">
                <a:solidFill>
                  <a:schemeClr val="bg1"/>
                </a:solidFill>
              </a:defRPr>
            </a:lvl1pPr>
          </a:lstStyle>
          <a:p>
            <a:pPr marL="0" marR="0" lvl="0" indent="0" algn="r" defTabSz="981709" rtl="0" eaLnBrk="1" fontAlgn="auto" latinLnBrk="0" hangingPunct="1">
              <a:lnSpc>
                <a:spcPts val="1000"/>
              </a:lnSpc>
              <a:spcBef>
                <a:spcPts val="0"/>
              </a:spcBef>
              <a:spcAft>
                <a:spcPts val="0"/>
              </a:spcAft>
              <a:buClrTx/>
              <a:buSzTx/>
              <a:buFontTx/>
              <a:buNone/>
              <a:tabLst/>
              <a:defRPr/>
            </a:pPr>
            <a:fld id="{FE5A6BD5-9AA9-447B-8DD3-99E1CD323032}" type="slidenum">
              <a:rPr kumimoji="0" lang="en-GB" sz="900" b="0" i="0" u="none" strike="noStrike" kern="1200" cap="none" spc="0" normalizeH="0" baseline="0" noProof="0" smtClean="0">
                <a:ln>
                  <a:noFill/>
                </a:ln>
                <a:solidFill>
                  <a:schemeClr val="bg1"/>
                </a:solidFill>
                <a:effectLst/>
                <a:uLnTx/>
                <a:uFillTx/>
                <a:latin typeface="+mn-lt"/>
                <a:ea typeface="+mn-ea"/>
                <a:cs typeface="+mn-cs"/>
              </a:rPr>
              <a:pPr marL="0" marR="0" lvl="0" indent="0" algn="r" defTabSz="981709" rtl="0" eaLnBrk="1" fontAlgn="auto" latinLnBrk="0" hangingPunct="1">
                <a:lnSpc>
                  <a:spcPts val="1000"/>
                </a:lnSpc>
                <a:spcBef>
                  <a:spcPts val="0"/>
                </a:spcBef>
                <a:spcAft>
                  <a:spcPts val="0"/>
                </a:spcAft>
                <a:buClrTx/>
                <a:buSzTx/>
                <a:buFontTx/>
                <a:buNone/>
                <a:tabLst/>
                <a:defRPr/>
              </a:pPr>
              <a:t>‹Nr.›</a:t>
            </a:fld>
            <a:endParaRPr kumimoji="0" lang="en-GB" sz="900" b="0" i="0" u="none" strike="noStrike" kern="1200" cap="none" spc="0" normalizeH="0" baseline="0" noProof="0" dirty="0">
              <a:ln>
                <a:noFill/>
              </a:ln>
              <a:solidFill>
                <a:schemeClr val="bg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defTabSz="981709" rtl="0" eaLnBrk="1" latinLnBrk="0" hangingPunct="1">
        <a:lnSpc>
          <a:spcPts val="2700"/>
        </a:lnSpc>
        <a:spcBef>
          <a:spcPct val="0"/>
        </a:spcBef>
        <a:buNone/>
        <a:defRPr sz="2700" kern="1200">
          <a:solidFill>
            <a:schemeClr val="accent1"/>
          </a:solidFill>
          <a:latin typeface="+mj-lt"/>
          <a:ea typeface="+mj-ea"/>
          <a:cs typeface="+mj-cs"/>
        </a:defRPr>
      </a:lvl1pPr>
    </p:titleStyle>
    <p:bodyStyle>
      <a:lvl1pPr marL="0" indent="0" algn="l" defTabSz="981709" rtl="0" eaLnBrk="1" latinLnBrk="0" hangingPunct="1">
        <a:lnSpc>
          <a:spcPct val="100000"/>
        </a:lnSpc>
        <a:spcBef>
          <a:spcPts val="0"/>
        </a:spcBef>
        <a:spcAft>
          <a:spcPts val="400"/>
        </a:spcAft>
        <a:buFont typeface="Arial" pitchFamily="34" charset="0"/>
        <a:buNone/>
        <a:tabLst/>
        <a:defRPr lang="en-US" sz="1400" b="1" kern="1200" dirty="0" smtClean="0">
          <a:solidFill>
            <a:schemeClr val="accent1"/>
          </a:solidFill>
          <a:latin typeface="+mn-lt"/>
          <a:ea typeface="+mn-ea"/>
          <a:cs typeface="+mn-cs"/>
        </a:defRPr>
      </a:lvl1pPr>
      <a:lvl2pPr marL="6349" indent="-6349" algn="l" defTabSz="981709" rtl="0" eaLnBrk="1" latinLnBrk="0" hangingPunct="1">
        <a:lnSpc>
          <a:spcPct val="100000"/>
        </a:lnSpc>
        <a:spcBef>
          <a:spcPts val="0"/>
        </a:spcBef>
        <a:buFontTx/>
        <a:buNone/>
        <a:defRPr lang="en-US" sz="1200" b="0" kern="1200" dirty="0" smtClean="0">
          <a:solidFill>
            <a:schemeClr val="accent2"/>
          </a:solidFill>
          <a:latin typeface="+mn-lt"/>
          <a:ea typeface="+mn-ea"/>
          <a:cs typeface="+mn-cs"/>
        </a:defRPr>
      </a:lvl2pPr>
      <a:lvl3pPr marL="182563" indent="-182563" algn="l" defTabSz="981709" rtl="0" eaLnBrk="1" latinLnBrk="0" hangingPunct="1">
        <a:lnSpc>
          <a:spcPts val="1500"/>
        </a:lnSpc>
        <a:spcBef>
          <a:spcPct val="20000"/>
        </a:spcBef>
        <a:buClr>
          <a:srgbClr val="F99D3E"/>
        </a:buClr>
        <a:buFont typeface="Arial" pitchFamily="34" charset="0"/>
        <a:buChar char="&gt;"/>
        <a:defRPr lang="en-US" sz="1200" b="0" kern="1200" dirty="0" smtClean="0">
          <a:solidFill>
            <a:schemeClr val="accent2"/>
          </a:solidFill>
          <a:latin typeface="+mn-lt"/>
          <a:ea typeface="+mn-ea"/>
          <a:cs typeface="+mn-cs"/>
        </a:defRPr>
      </a:lvl3pPr>
      <a:lvl4pPr marL="355600" indent="-173038" algn="l" defTabSz="981709" rtl="0" eaLnBrk="1" latinLnBrk="0" hangingPunct="1">
        <a:lnSpc>
          <a:spcPts val="1500"/>
        </a:lnSpc>
        <a:spcBef>
          <a:spcPts val="0"/>
        </a:spcBef>
        <a:buFont typeface="Arial" pitchFamily="34" charset="0"/>
        <a:buChar char="–"/>
        <a:defRPr lang="en-US" sz="1200" b="0" kern="1200" dirty="0" smtClean="0">
          <a:solidFill>
            <a:schemeClr val="accent2"/>
          </a:solidFill>
          <a:latin typeface="+mn-lt"/>
          <a:ea typeface="+mn-ea"/>
          <a:cs typeface="+mn-cs"/>
        </a:defRPr>
      </a:lvl4pPr>
      <a:lvl5pPr marL="538163" indent="-182563" algn="l" defTabSz="981709" rtl="0" eaLnBrk="1" latinLnBrk="0" hangingPunct="1">
        <a:spcBef>
          <a:spcPts val="0"/>
        </a:spcBef>
        <a:buClr>
          <a:schemeClr val="accent2"/>
        </a:buClr>
        <a:buFont typeface="Arial" pitchFamily="34" charset="0"/>
        <a:buChar char="∙"/>
        <a:defRPr lang="en-GB" sz="1200" b="0" kern="1200" baseline="0" dirty="0">
          <a:solidFill>
            <a:schemeClr val="accent2"/>
          </a:solidFill>
          <a:latin typeface="+mn-lt"/>
          <a:ea typeface="+mn-ea"/>
          <a:cs typeface="+mn-cs"/>
        </a:defRPr>
      </a:lvl5pPr>
      <a:lvl6pPr marL="2699700" indent="-245427" algn="l" defTabSz="981709"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90556" indent="-245427" algn="l" defTabSz="981709"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81411" indent="-245427" algn="l" defTabSz="981709"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72265" indent="-245427" algn="l" defTabSz="981709"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en-US"/>
      </a:defPPr>
      <a:lvl1pPr marL="0" algn="l" defTabSz="981709" rtl="0" eaLnBrk="1" latinLnBrk="0" hangingPunct="1">
        <a:defRPr sz="1900" kern="1200">
          <a:solidFill>
            <a:schemeClr val="tx1"/>
          </a:solidFill>
          <a:latin typeface="+mn-lt"/>
          <a:ea typeface="+mn-ea"/>
          <a:cs typeface="+mn-cs"/>
        </a:defRPr>
      </a:lvl1pPr>
      <a:lvl2pPr marL="490855" algn="l" defTabSz="981709" rtl="0" eaLnBrk="1" latinLnBrk="0" hangingPunct="1">
        <a:defRPr sz="1900" kern="1200">
          <a:solidFill>
            <a:schemeClr val="tx1"/>
          </a:solidFill>
          <a:latin typeface="+mn-lt"/>
          <a:ea typeface="+mn-ea"/>
          <a:cs typeface="+mn-cs"/>
        </a:defRPr>
      </a:lvl2pPr>
      <a:lvl3pPr marL="981709" algn="l" defTabSz="981709" rtl="0" eaLnBrk="1" latinLnBrk="0" hangingPunct="1">
        <a:defRPr sz="1900" kern="1200">
          <a:solidFill>
            <a:schemeClr val="tx1"/>
          </a:solidFill>
          <a:latin typeface="+mn-lt"/>
          <a:ea typeface="+mn-ea"/>
          <a:cs typeface="+mn-cs"/>
        </a:defRPr>
      </a:lvl3pPr>
      <a:lvl4pPr marL="1472564" algn="l" defTabSz="981709" rtl="0" eaLnBrk="1" latinLnBrk="0" hangingPunct="1">
        <a:defRPr sz="1900" kern="1200">
          <a:solidFill>
            <a:schemeClr val="tx1"/>
          </a:solidFill>
          <a:latin typeface="+mn-lt"/>
          <a:ea typeface="+mn-ea"/>
          <a:cs typeface="+mn-cs"/>
        </a:defRPr>
      </a:lvl4pPr>
      <a:lvl5pPr marL="1963418" algn="l" defTabSz="981709" rtl="0" eaLnBrk="1" latinLnBrk="0" hangingPunct="1">
        <a:defRPr sz="1900" kern="1200">
          <a:solidFill>
            <a:schemeClr val="tx1"/>
          </a:solidFill>
          <a:latin typeface="+mn-lt"/>
          <a:ea typeface="+mn-ea"/>
          <a:cs typeface="+mn-cs"/>
        </a:defRPr>
      </a:lvl5pPr>
      <a:lvl6pPr marL="2454274" algn="l" defTabSz="981709" rtl="0" eaLnBrk="1" latinLnBrk="0" hangingPunct="1">
        <a:defRPr sz="1900" kern="1200">
          <a:solidFill>
            <a:schemeClr val="tx1"/>
          </a:solidFill>
          <a:latin typeface="+mn-lt"/>
          <a:ea typeface="+mn-ea"/>
          <a:cs typeface="+mn-cs"/>
        </a:defRPr>
      </a:lvl6pPr>
      <a:lvl7pPr marL="2945128" algn="l" defTabSz="981709" rtl="0" eaLnBrk="1" latinLnBrk="0" hangingPunct="1">
        <a:defRPr sz="1900" kern="1200">
          <a:solidFill>
            <a:schemeClr val="tx1"/>
          </a:solidFill>
          <a:latin typeface="+mn-lt"/>
          <a:ea typeface="+mn-ea"/>
          <a:cs typeface="+mn-cs"/>
        </a:defRPr>
      </a:lvl7pPr>
      <a:lvl8pPr marL="3435983" algn="l" defTabSz="981709" rtl="0" eaLnBrk="1" latinLnBrk="0" hangingPunct="1">
        <a:defRPr sz="1900" kern="1200">
          <a:solidFill>
            <a:schemeClr val="tx1"/>
          </a:solidFill>
          <a:latin typeface="+mn-lt"/>
          <a:ea typeface="+mn-ea"/>
          <a:cs typeface="+mn-cs"/>
        </a:defRPr>
      </a:lvl8pPr>
      <a:lvl9pPr marL="3926838" algn="l" defTabSz="981709"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56758" y="3251405"/>
            <a:ext cx="9499612" cy="838816"/>
          </a:xfrm>
          <a:prstGeom prst="rect">
            <a:avLst/>
          </a:prstGeom>
        </p:spPr>
        <p:txBody>
          <a:bodyPr vert="horz" lIns="0" tIns="0" rIns="0" bIns="0" rtlCol="0" anchor="t">
            <a:noAutofit/>
          </a:bodyPr>
          <a:lstStyle/>
          <a:p>
            <a:pPr marL="0" marR="0" lvl="0" indent="0" algn="l" defTabSz="981709" rtl="0" eaLnBrk="1" fontAlgn="auto" latinLnBrk="0" hangingPunct="1">
              <a:lnSpc>
                <a:spcPts val="2700"/>
              </a:lnSpc>
              <a:spcBef>
                <a:spcPct val="0"/>
              </a:spcBef>
              <a:spcAft>
                <a:spcPts val="0"/>
              </a:spcAft>
              <a:buClrTx/>
              <a:buSzTx/>
              <a:buFontTx/>
              <a:buNone/>
              <a:tabLst/>
              <a:defRPr/>
            </a:pPr>
            <a:r>
              <a:rPr kumimoji="0" lang="en-US" sz="2700" b="0" i="0" u="none" strike="noStrike" kern="1200" cap="none" spc="0" normalizeH="0" baseline="0" noProof="0" dirty="0" smtClean="0">
                <a:ln>
                  <a:noFill/>
                </a:ln>
                <a:solidFill>
                  <a:schemeClr val="accent1"/>
                </a:solidFill>
                <a:effectLst/>
                <a:uLnTx/>
                <a:uFillTx/>
                <a:latin typeface="+mj-lt"/>
                <a:ea typeface="+mj-ea"/>
                <a:cs typeface="+mj-cs"/>
              </a:rPr>
              <a:t>Workshop</a:t>
            </a:r>
            <a:br>
              <a:rPr kumimoji="0" lang="en-US" sz="2700" b="0" i="0" u="none" strike="noStrike" kern="1200" cap="none" spc="0" normalizeH="0" baseline="0" noProof="0" dirty="0" smtClean="0">
                <a:ln>
                  <a:noFill/>
                </a:ln>
                <a:solidFill>
                  <a:schemeClr val="accent1"/>
                </a:solidFill>
                <a:effectLst/>
                <a:uLnTx/>
                <a:uFillTx/>
                <a:latin typeface="+mj-lt"/>
                <a:ea typeface="+mj-ea"/>
                <a:cs typeface="+mj-cs"/>
              </a:rPr>
            </a:br>
            <a:r>
              <a:rPr kumimoji="0" lang="en-US" sz="2700" b="0" i="0" u="none" strike="noStrike" kern="1200" cap="none" spc="0" normalizeH="0" baseline="0" noProof="0" dirty="0" smtClean="0">
                <a:ln>
                  <a:noFill/>
                </a:ln>
                <a:solidFill>
                  <a:schemeClr val="accent1"/>
                </a:solidFill>
                <a:effectLst/>
                <a:uLnTx/>
                <a:uFillTx/>
                <a:latin typeface="+mj-lt"/>
                <a:ea typeface="+mj-ea"/>
                <a:cs typeface="+mj-cs"/>
              </a:rPr>
              <a:t>Technical Standards on supervisory reporting requirements</a:t>
            </a:r>
            <a:endParaRPr kumimoji="0" lang="en-US" sz="2700" b="0" i="0" u="none" strike="noStrike" kern="1200" cap="none" spc="0" normalizeH="0" baseline="0" noProof="0" dirty="0">
              <a:ln>
                <a:noFill/>
              </a:ln>
              <a:solidFill>
                <a:schemeClr val="accent1"/>
              </a:solidFill>
              <a:effectLst/>
              <a:uLnTx/>
              <a:uFillTx/>
              <a:latin typeface="+mj-lt"/>
              <a:ea typeface="+mj-ea"/>
              <a:cs typeface="+mj-cs"/>
            </a:endParaRPr>
          </a:p>
        </p:txBody>
      </p:sp>
      <p:sp>
        <p:nvSpPr>
          <p:cNvPr id="8" name="Subtitle 7"/>
          <p:cNvSpPr>
            <a:spLocks noGrp="1"/>
          </p:cNvSpPr>
          <p:nvPr>
            <p:ph type="subTitle" idx="1"/>
          </p:nvPr>
        </p:nvSpPr>
        <p:spPr/>
        <p:txBody>
          <a:bodyPr/>
          <a:lstStyle/>
          <a:p>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smtClean="0"/>
              <a:t>COREP </a:t>
            </a:r>
            <a:r>
              <a:rPr lang="de-DE" sz="2200" dirty="0" err="1" smtClean="0"/>
              <a:t>templates</a:t>
            </a:r>
            <a:r>
              <a:rPr lang="de-DE" sz="2200" dirty="0" smtClean="0"/>
              <a:t> – Main </a:t>
            </a:r>
            <a:r>
              <a:rPr lang="de-DE" sz="2200" dirty="0" err="1" smtClean="0"/>
              <a:t>changes</a:t>
            </a:r>
            <a:r>
              <a:rPr lang="de-DE" sz="2200" dirty="0" smtClean="0"/>
              <a:t> in CA1 and CA2</a:t>
            </a:r>
            <a:br>
              <a:rPr lang="de-DE" sz="2200" dirty="0" smtClean="0"/>
            </a:br>
            <a:r>
              <a:rPr lang="de-DE" sz="2200" dirty="0" smtClean="0"/>
              <a:t>Reporting of the </a:t>
            </a:r>
            <a:r>
              <a:rPr lang="de-DE" sz="2200" dirty="0" err="1" smtClean="0"/>
              <a:t>requirements</a:t>
            </a:r>
            <a:r>
              <a:rPr lang="de-DE" sz="2200" dirty="0" smtClean="0"/>
              <a:t> </a:t>
            </a:r>
            <a:r>
              <a:rPr lang="de-DE" sz="2200" dirty="0" err="1" smtClean="0"/>
              <a:t>according</a:t>
            </a:r>
            <a:r>
              <a:rPr lang="de-DE" sz="2200" dirty="0" smtClean="0"/>
              <a:t> </a:t>
            </a:r>
            <a:r>
              <a:rPr lang="de-DE" sz="2200" dirty="0" err="1" smtClean="0"/>
              <a:t>to</a:t>
            </a:r>
            <a:r>
              <a:rPr lang="de-DE" sz="2200" dirty="0" smtClean="0"/>
              <a:t> </a:t>
            </a:r>
            <a:r>
              <a:rPr lang="de-DE" sz="2200" dirty="0" err="1" smtClean="0"/>
              <a:t>Articles</a:t>
            </a:r>
            <a:r>
              <a:rPr lang="de-DE" sz="2200" dirty="0" smtClean="0"/>
              <a:t> 443a und 443b CRR</a:t>
            </a:r>
            <a:endParaRPr lang="de-DE" sz="2200" dirty="0"/>
          </a:p>
        </p:txBody>
      </p:sp>
      <p:sp>
        <p:nvSpPr>
          <p:cNvPr id="3" name="Textplatzhalter 2"/>
          <p:cNvSpPr>
            <a:spLocks noGrp="1"/>
          </p:cNvSpPr>
          <p:nvPr>
            <p:ph type="body" sz="quarter" idx="10"/>
          </p:nvPr>
        </p:nvSpPr>
        <p:spPr/>
        <p:txBody>
          <a:bodyPr/>
          <a:lstStyle/>
          <a:p>
            <a:pPr>
              <a:buFont typeface="Arial" pitchFamily="34" charset="0"/>
              <a:buChar char="•"/>
            </a:pPr>
            <a:r>
              <a:rPr lang="de-DE" u="sng" dirty="0" err="1"/>
              <a:t>Consequence</a:t>
            </a:r>
            <a:r>
              <a:rPr lang="de-DE" u="sng" dirty="0"/>
              <a:t> </a:t>
            </a:r>
            <a:r>
              <a:rPr lang="de-DE" u="sng" dirty="0" err="1"/>
              <a:t>for</a:t>
            </a:r>
            <a:r>
              <a:rPr lang="de-DE" u="sng" dirty="0"/>
              <a:t> the </a:t>
            </a:r>
            <a:r>
              <a:rPr lang="de-DE" u="sng" dirty="0" err="1" smtClean="0"/>
              <a:t>reporting</a:t>
            </a:r>
            <a:endParaRPr lang="de-DE" u="sng" dirty="0" smtClean="0"/>
          </a:p>
          <a:p>
            <a:pPr>
              <a:buFont typeface="Arial" pitchFamily="34" charset="0"/>
              <a:buChar char="•"/>
            </a:pPr>
            <a:endParaRPr lang="de-DE" dirty="0"/>
          </a:p>
          <a:p>
            <a:r>
              <a:rPr lang="de-DE" dirty="0" err="1" smtClean="0"/>
              <a:t>Introduction</a:t>
            </a:r>
            <a:r>
              <a:rPr lang="de-DE" dirty="0" smtClean="0"/>
              <a:t> of </a:t>
            </a:r>
            <a:r>
              <a:rPr lang="de-DE" dirty="0" err="1"/>
              <a:t>respective</a:t>
            </a:r>
            <a:r>
              <a:rPr lang="de-DE" dirty="0"/>
              <a:t>  </a:t>
            </a:r>
            <a:r>
              <a:rPr lang="de-DE" dirty="0" err="1"/>
              <a:t>cells</a:t>
            </a:r>
            <a:r>
              <a:rPr lang="de-DE" dirty="0"/>
              <a:t> in CA1 (</a:t>
            </a:r>
            <a:r>
              <a:rPr lang="de-DE" dirty="0" err="1"/>
              <a:t>own</a:t>
            </a:r>
            <a:r>
              <a:rPr lang="de-DE" dirty="0"/>
              <a:t> </a:t>
            </a:r>
            <a:r>
              <a:rPr lang="de-DE" dirty="0" err="1"/>
              <a:t>funds</a:t>
            </a:r>
            <a:r>
              <a:rPr lang="de-DE" dirty="0"/>
              <a:t> - </a:t>
            </a:r>
            <a:r>
              <a:rPr lang="de-DE" dirty="0" err="1"/>
              <a:t>numerator</a:t>
            </a:r>
            <a:r>
              <a:rPr lang="de-DE" dirty="0"/>
              <a:t>) and CA2 (</a:t>
            </a:r>
            <a:r>
              <a:rPr lang="de-DE" dirty="0" err="1"/>
              <a:t>own</a:t>
            </a:r>
            <a:r>
              <a:rPr lang="de-DE" dirty="0"/>
              <a:t> </a:t>
            </a:r>
            <a:r>
              <a:rPr lang="de-DE" dirty="0" err="1"/>
              <a:t>funds</a:t>
            </a:r>
            <a:r>
              <a:rPr lang="de-DE" dirty="0"/>
              <a:t> </a:t>
            </a:r>
            <a:r>
              <a:rPr lang="de-DE" dirty="0" err="1"/>
              <a:t>requirements</a:t>
            </a:r>
            <a:r>
              <a:rPr lang="de-DE" dirty="0"/>
              <a:t> - </a:t>
            </a:r>
            <a:r>
              <a:rPr lang="de-DE" dirty="0" err="1"/>
              <a:t>denominator</a:t>
            </a:r>
            <a:r>
              <a:rPr lang="de-DE" dirty="0"/>
              <a:t>) </a:t>
            </a:r>
          </a:p>
          <a:p>
            <a:pPr lvl="1">
              <a:buFont typeface="Arial" pitchFamily="34" charset="0"/>
              <a:buChar char="•"/>
            </a:pPr>
            <a:r>
              <a:rPr lang="de-DE" dirty="0"/>
              <a:t>Reporting </a:t>
            </a:r>
            <a:r>
              <a:rPr lang="de-DE" dirty="0" err="1"/>
              <a:t>solution</a:t>
            </a:r>
            <a:r>
              <a:rPr lang="de-DE" dirty="0"/>
              <a:t> </a:t>
            </a:r>
            <a:r>
              <a:rPr lang="de-DE" dirty="0" err="1"/>
              <a:t>should</a:t>
            </a:r>
            <a:r>
              <a:rPr lang="de-DE" dirty="0"/>
              <a:t> </a:t>
            </a:r>
            <a:r>
              <a:rPr lang="de-DE" dirty="0" err="1"/>
              <a:t>increase</a:t>
            </a:r>
            <a:r>
              <a:rPr lang="de-DE" dirty="0"/>
              <a:t> the </a:t>
            </a:r>
            <a:r>
              <a:rPr lang="de-DE" dirty="0" err="1"/>
              <a:t>reporting</a:t>
            </a:r>
            <a:r>
              <a:rPr lang="de-DE" dirty="0"/>
              <a:t> </a:t>
            </a:r>
            <a:r>
              <a:rPr lang="de-DE" dirty="0" err="1"/>
              <a:t>burden</a:t>
            </a:r>
            <a:r>
              <a:rPr lang="de-DE" dirty="0"/>
              <a:t> </a:t>
            </a:r>
            <a:r>
              <a:rPr lang="de-DE" dirty="0" err="1"/>
              <a:t>as</a:t>
            </a:r>
            <a:r>
              <a:rPr lang="de-DE" dirty="0"/>
              <a:t> minimal </a:t>
            </a:r>
            <a:r>
              <a:rPr lang="de-DE" dirty="0" err="1"/>
              <a:t>as</a:t>
            </a:r>
            <a:r>
              <a:rPr lang="de-DE" dirty="0"/>
              <a:t> </a:t>
            </a:r>
            <a:r>
              <a:rPr lang="de-DE" dirty="0" err="1"/>
              <a:t>possible</a:t>
            </a:r>
            <a:r>
              <a:rPr lang="de-DE" dirty="0"/>
              <a:t> </a:t>
            </a:r>
            <a:r>
              <a:rPr lang="de-DE" dirty="0" err="1"/>
              <a:t>because</a:t>
            </a:r>
            <a:r>
              <a:rPr lang="de-DE" dirty="0"/>
              <a:t> of the </a:t>
            </a:r>
            <a:r>
              <a:rPr lang="de-DE" dirty="0" err="1"/>
              <a:t>transitional</a:t>
            </a:r>
            <a:r>
              <a:rPr lang="de-DE" dirty="0"/>
              <a:t> </a:t>
            </a:r>
            <a:r>
              <a:rPr lang="de-DE" dirty="0" err="1"/>
              <a:t>charachter</a:t>
            </a:r>
            <a:r>
              <a:rPr lang="de-DE" dirty="0"/>
              <a:t> of </a:t>
            </a:r>
            <a:r>
              <a:rPr lang="de-DE" dirty="0" err="1"/>
              <a:t>those</a:t>
            </a:r>
            <a:r>
              <a:rPr lang="de-DE" dirty="0"/>
              <a:t> </a:t>
            </a:r>
            <a:r>
              <a:rPr lang="de-DE" dirty="0" err="1"/>
              <a:t>regulation</a:t>
            </a:r>
            <a:endParaRPr lang="de-DE" dirty="0"/>
          </a:p>
          <a:p>
            <a:pPr lvl="2">
              <a:buFont typeface="Arial" pitchFamily="34" charset="0"/>
              <a:buChar char="•"/>
            </a:pPr>
            <a:r>
              <a:rPr lang="de-DE" dirty="0" err="1"/>
              <a:t>Risk</a:t>
            </a:r>
            <a:r>
              <a:rPr lang="de-DE" dirty="0"/>
              <a:t> </a:t>
            </a:r>
            <a:r>
              <a:rPr lang="de-DE" dirty="0" err="1"/>
              <a:t>weighted</a:t>
            </a:r>
            <a:r>
              <a:rPr lang="de-DE" dirty="0"/>
              <a:t> </a:t>
            </a:r>
            <a:r>
              <a:rPr lang="de-DE" dirty="0" err="1"/>
              <a:t>exposure</a:t>
            </a:r>
            <a:r>
              <a:rPr lang="de-DE" dirty="0"/>
              <a:t> </a:t>
            </a:r>
            <a:r>
              <a:rPr lang="de-DE" dirty="0" err="1"/>
              <a:t>amounts</a:t>
            </a:r>
            <a:endParaRPr lang="de-DE" dirty="0"/>
          </a:p>
          <a:p>
            <a:pPr lvl="3">
              <a:buFont typeface="Arial" pitchFamily="34" charset="0"/>
              <a:buChar char="•"/>
            </a:pPr>
            <a:r>
              <a:rPr lang="de-DE" dirty="0" smtClean="0"/>
              <a:t>Reporting of the </a:t>
            </a:r>
            <a:r>
              <a:rPr lang="de-DE" dirty="0" err="1" smtClean="0"/>
              <a:t>positions</a:t>
            </a:r>
            <a:r>
              <a:rPr lang="de-DE" dirty="0" smtClean="0"/>
              <a:t> </a:t>
            </a:r>
            <a:r>
              <a:rPr lang="de-DE" dirty="0" err="1" smtClean="0"/>
              <a:t>which</a:t>
            </a:r>
            <a:r>
              <a:rPr lang="de-DE" dirty="0" smtClean="0"/>
              <a:t> </a:t>
            </a:r>
            <a:r>
              <a:rPr lang="de-DE" dirty="0" err="1" smtClean="0"/>
              <a:t>might</a:t>
            </a:r>
            <a:r>
              <a:rPr lang="de-DE" dirty="0" smtClean="0"/>
              <a:t> </a:t>
            </a:r>
            <a:r>
              <a:rPr lang="de-DE" dirty="0" err="1" smtClean="0"/>
              <a:t>be</a:t>
            </a:r>
            <a:r>
              <a:rPr lang="de-DE" dirty="0" smtClean="0"/>
              <a:t> </a:t>
            </a:r>
            <a:r>
              <a:rPr lang="de-DE" dirty="0" err="1" smtClean="0"/>
              <a:t>touched</a:t>
            </a:r>
            <a:r>
              <a:rPr lang="de-DE" dirty="0" smtClean="0"/>
              <a:t> by </a:t>
            </a:r>
            <a:r>
              <a:rPr lang="de-DE" dirty="0" err="1" smtClean="0"/>
              <a:t>decisions</a:t>
            </a:r>
            <a:r>
              <a:rPr lang="de-DE" dirty="0" smtClean="0"/>
              <a:t> </a:t>
            </a:r>
            <a:r>
              <a:rPr lang="de-DE" dirty="0" err="1" smtClean="0"/>
              <a:t>based</a:t>
            </a:r>
            <a:r>
              <a:rPr lang="de-DE" dirty="0" smtClean="0"/>
              <a:t> on </a:t>
            </a:r>
            <a:r>
              <a:rPr lang="de-DE" dirty="0" err="1" smtClean="0"/>
              <a:t>Article</a:t>
            </a:r>
            <a:r>
              <a:rPr lang="de-DE" dirty="0" smtClean="0"/>
              <a:t> 443a/443b CRR </a:t>
            </a:r>
            <a:r>
              <a:rPr lang="de-DE" dirty="0" err="1" smtClean="0"/>
              <a:t>should</a:t>
            </a:r>
            <a:r>
              <a:rPr lang="de-DE" dirty="0" smtClean="0"/>
              <a:t> not </a:t>
            </a:r>
            <a:r>
              <a:rPr lang="de-DE" dirty="0" err="1" smtClean="0"/>
              <a:t>be</a:t>
            </a:r>
            <a:r>
              <a:rPr lang="de-DE" dirty="0" smtClean="0"/>
              <a:t> </a:t>
            </a:r>
            <a:r>
              <a:rPr lang="de-DE" dirty="0" err="1" smtClean="0"/>
              <a:t>changed</a:t>
            </a:r>
            <a:r>
              <a:rPr lang="de-DE" dirty="0" smtClean="0"/>
              <a:t> </a:t>
            </a:r>
            <a:r>
              <a:rPr lang="de-DE" dirty="0" smtClean="0">
                <a:sym typeface="Wingdings" pitchFamily="2" charset="2"/>
              </a:rPr>
              <a:t> </a:t>
            </a:r>
            <a:r>
              <a:rPr lang="de-DE" dirty="0" err="1" smtClean="0">
                <a:sym typeface="Wingdings" pitchFamily="2" charset="2"/>
              </a:rPr>
              <a:t>no</a:t>
            </a:r>
            <a:r>
              <a:rPr lang="de-DE" dirty="0" smtClean="0">
                <a:sym typeface="Wingdings" pitchFamily="2" charset="2"/>
              </a:rPr>
              <a:t> </a:t>
            </a:r>
            <a:r>
              <a:rPr lang="de-DE" dirty="0" err="1" smtClean="0">
                <a:sym typeface="Wingdings" pitchFamily="2" charset="2"/>
              </a:rPr>
              <a:t>reclassification</a:t>
            </a:r>
            <a:r>
              <a:rPr lang="de-DE" dirty="0" smtClean="0">
                <a:sym typeface="Wingdings" pitchFamily="2" charset="2"/>
              </a:rPr>
              <a:t> </a:t>
            </a:r>
            <a:r>
              <a:rPr lang="de-DE" dirty="0" err="1" smtClean="0">
                <a:sym typeface="Wingdings" pitchFamily="2" charset="2"/>
              </a:rPr>
              <a:t>necessary</a:t>
            </a:r>
            <a:endParaRPr lang="de-DE" dirty="0" smtClean="0">
              <a:sym typeface="Wingdings" pitchFamily="2" charset="2"/>
            </a:endParaRPr>
          </a:p>
          <a:p>
            <a:pPr lvl="3">
              <a:buFont typeface="Arial" pitchFamily="34" charset="0"/>
              <a:buChar char="•"/>
            </a:pPr>
            <a:r>
              <a:rPr lang="de-DE" dirty="0" err="1" smtClean="0">
                <a:sym typeface="Wingdings" pitchFamily="2" charset="2"/>
              </a:rPr>
              <a:t>Only</a:t>
            </a:r>
            <a:r>
              <a:rPr lang="de-DE" dirty="0" smtClean="0">
                <a:sym typeface="Wingdings" pitchFamily="2" charset="2"/>
              </a:rPr>
              <a:t> the </a:t>
            </a:r>
            <a:r>
              <a:rPr lang="de-DE" dirty="0" err="1" smtClean="0">
                <a:sym typeface="Wingdings" pitchFamily="2" charset="2"/>
              </a:rPr>
              <a:t>surcharge</a:t>
            </a:r>
            <a:r>
              <a:rPr lang="de-DE" dirty="0" smtClean="0">
                <a:sym typeface="Wingdings" pitchFamily="2" charset="2"/>
              </a:rPr>
              <a:t>/</a:t>
            </a:r>
            <a:r>
              <a:rPr lang="de-DE" dirty="0" err="1" smtClean="0">
                <a:sym typeface="Wingdings" pitchFamily="2" charset="2"/>
              </a:rPr>
              <a:t>reduction</a:t>
            </a:r>
            <a:r>
              <a:rPr lang="de-DE" dirty="0" smtClean="0">
                <a:sym typeface="Wingdings" pitchFamily="2" charset="2"/>
              </a:rPr>
              <a:t> on the </a:t>
            </a:r>
            <a:r>
              <a:rPr lang="de-DE" dirty="0" err="1" smtClean="0">
                <a:sym typeface="Wingdings" pitchFamily="2" charset="2"/>
              </a:rPr>
              <a:t>risk</a:t>
            </a:r>
            <a:r>
              <a:rPr lang="de-DE" dirty="0" smtClean="0">
                <a:sym typeface="Wingdings" pitchFamily="2" charset="2"/>
              </a:rPr>
              <a:t> </a:t>
            </a:r>
            <a:r>
              <a:rPr lang="de-DE" dirty="0" err="1" smtClean="0">
                <a:sym typeface="Wingdings" pitchFamily="2" charset="2"/>
              </a:rPr>
              <a:t>weighted</a:t>
            </a:r>
            <a:r>
              <a:rPr lang="de-DE" dirty="0" smtClean="0">
                <a:sym typeface="Wingdings" pitchFamily="2" charset="2"/>
              </a:rPr>
              <a:t> </a:t>
            </a:r>
            <a:r>
              <a:rPr lang="de-DE" dirty="0" err="1" smtClean="0">
                <a:sym typeface="Wingdings" pitchFamily="2" charset="2"/>
              </a:rPr>
              <a:t>exposure</a:t>
            </a:r>
            <a:r>
              <a:rPr lang="de-DE" dirty="0" smtClean="0">
                <a:sym typeface="Wingdings" pitchFamily="2" charset="2"/>
              </a:rPr>
              <a:t> </a:t>
            </a:r>
            <a:r>
              <a:rPr lang="de-DE" dirty="0" err="1" smtClean="0">
                <a:sym typeface="Wingdings" pitchFamily="2" charset="2"/>
              </a:rPr>
              <a:t>amount</a:t>
            </a:r>
            <a:r>
              <a:rPr lang="de-DE" dirty="0" smtClean="0">
                <a:sym typeface="Wingdings" pitchFamily="2" charset="2"/>
              </a:rPr>
              <a:t> (RWA) </a:t>
            </a:r>
            <a:r>
              <a:rPr lang="de-DE" dirty="0" err="1" smtClean="0">
                <a:sym typeface="Wingdings" pitchFamily="2" charset="2"/>
              </a:rPr>
              <a:t>shall</a:t>
            </a:r>
            <a:r>
              <a:rPr lang="de-DE" dirty="0" smtClean="0">
                <a:sym typeface="Wingdings" pitchFamily="2" charset="2"/>
              </a:rPr>
              <a:t> </a:t>
            </a:r>
            <a:r>
              <a:rPr lang="de-DE" dirty="0" err="1" smtClean="0">
                <a:sym typeface="Wingdings" pitchFamily="2" charset="2"/>
              </a:rPr>
              <a:t>be</a:t>
            </a:r>
            <a:r>
              <a:rPr lang="de-DE" dirty="0" smtClean="0">
                <a:sym typeface="Wingdings" pitchFamily="2" charset="2"/>
              </a:rPr>
              <a:t> </a:t>
            </a:r>
            <a:r>
              <a:rPr lang="de-DE" dirty="0" err="1" smtClean="0">
                <a:sym typeface="Wingdings" pitchFamily="2" charset="2"/>
              </a:rPr>
              <a:t>reported</a:t>
            </a:r>
            <a:r>
              <a:rPr lang="de-DE" dirty="0" smtClean="0">
                <a:sym typeface="Wingdings" pitchFamily="2" charset="2"/>
              </a:rPr>
              <a:t> in the </a:t>
            </a:r>
            <a:r>
              <a:rPr lang="de-DE" dirty="0" err="1" smtClean="0">
                <a:sym typeface="Wingdings" pitchFamily="2" charset="2"/>
              </a:rPr>
              <a:t>respective</a:t>
            </a:r>
            <a:r>
              <a:rPr lang="de-DE" dirty="0" smtClean="0">
                <a:sym typeface="Wingdings" pitchFamily="2" charset="2"/>
              </a:rPr>
              <a:t> </a:t>
            </a:r>
            <a:r>
              <a:rPr lang="de-DE" dirty="0" err="1" smtClean="0">
                <a:sym typeface="Wingdings" pitchFamily="2" charset="2"/>
              </a:rPr>
              <a:t>cells</a:t>
            </a:r>
            <a:r>
              <a:rPr lang="de-DE" dirty="0" smtClean="0">
                <a:sym typeface="Wingdings" pitchFamily="2" charset="2"/>
              </a:rPr>
              <a:t>  </a:t>
            </a:r>
            <a:r>
              <a:rPr lang="de-DE" dirty="0" err="1" smtClean="0">
                <a:sym typeface="Wingdings" pitchFamily="2" charset="2"/>
              </a:rPr>
              <a:t>see</a:t>
            </a:r>
            <a:r>
              <a:rPr lang="de-DE" dirty="0" smtClean="0">
                <a:sym typeface="Wingdings" pitchFamily="2" charset="2"/>
              </a:rPr>
              <a:t> </a:t>
            </a:r>
            <a:r>
              <a:rPr lang="de-DE" dirty="0" err="1" smtClean="0">
                <a:sym typeface="Wingdings" pitchFamily="2" charset="2"/>
              </a:rPr>
              <a:t>example</a:t>
            </a:r>
            <a:endParaRPr lang="de-DE" dirty="0" smtClean="0">
              <a:sym typeface="Wingdings" pitchFamily="2" charset="2"/>
            </a:endParaRPr>
          </a:p>
          <a:p>
            <a:pPr lvl="2">
              <a:buFont typeface="Arial" pitchFamily="34" charset="0"/>
              <a:buChar char="•"/>
            </a:pPr>
            <a:r>
              <a:rPr lang="de-DE" dirty="0" err="1">
                <a:sym typeface="Wingdings" pitchFamily="2" charset="2"/>
              </a:rPr>
              <a:t>Own</a:t>
            </a:r>
            <a:r>
              <a:rPr lang="de-DE" dirty="0">
                <a:sym typeface="Wingdings" pitchFamily="2" charset="2"/>
              </a:rPr>
              <a:t> </a:t>
            </a:r>
            <a:r>
              <a:rPr lang="de-DE" dirty="0" err="1">
                <a:sym typeface="Wingdings" pitchFamily="2" charset="2"/>
              </a:rPr>
              <a:t>funds</a:t>
            </a:r>
            <a:r>
              <a:rPr lang="de-DE" dirty="0">
                <a:sym typeface="Wingdings" pitchFamily="2" charset="2"/>
              </a:rPr>
              <a:t> – </a:t>
            </a:r>
            <a:r>
              <a:rPr lang="de-DE" dirty="0" err="1">
                <a:sym typeface="Wingdings" pitchFamily="2" charset="2"/>
              </a:rPr>
              <a:t>respective</a:t>
            </a:r>
            <a:r>
              <a:rPr lang="de-DE" dirty="0">
                <a:sym typeface="Wingdings" pitchFamily="2" charset="2"/>
              </a:rPr>
              <a:t> </a:t>
            </a:r>
            <a:r>
              <a:rPr lang="de-DE" dirty="0" err="1">
                <a:sym typeface="Wingdings" pitchFamily="2" charset="2"/>
              </a:rPr>
              <a:t>cells</a:t>
            </a:r>
            <a:r>
              <a:rPr lang="de-DE" dirty="0">
                <a:sym typeface="Wingdings" pitchFamily="2" charset="2"/>
              </a:rPr>
              <a:t> </a:t>
            </a:r>
            <a:r>
              <a:rPr lang="de-DE" dirty="0" err="1">
                <a:sym typeface="Wingdings" pitchFamily="2" charset="2"/>
              </a:rPr>
              <a:t>serve</a:t>
            </a:r>
            <a:r>
              <a:rPr lang="de-DE" dirty="0">
                <a:sym typeface="Wingdings" pitchFamily="2" charset="2"/>
              </a:rPr>
              <a:t> </a:t>
            </a:r>
            <a:r>
              <a:rPr lang="de-DE" dirty="0" err="1">
                <a:sym typeface="Wingdings" pitchFamily="2" charset="2"/>
              </a:rPr>
              <a:t>as</a:t>
            </a:r>
            <a:r>
              <a:rPr lang="de-DE" dirty="0">
                <a:sym typeface="Wingdings" pitchFamily="2" charset="2"/>
              </a:rPr>
              <a:t> a </a:t>
            </a:r>
            <a:r>
              <a:rPr lang="de-DE" dirty="0" err="1">
                <a:sym typeface="Wingdings" pitchFamily="2" charset="2"/>
              </a:rPr>
              <a:t>placeholder</a:t>
            </a:r>
            <a:r>
              <a:rPr lang="de-DE" dirty="0">
                <a:sym typeface="Wingdings" pitchFamily="2" charset="2"/>
              </a:rPr>
              <a:t> </a:t>
            </a:r>
            <a:r>
              <a:rPr lang="de-DE" dirty="0" err="1">
                <a:sym typeface="Wingdings" pitchFamily="2" charset="2"/>
              </a:rPr>
              <a:t>until</a:t>
            </a:r>
            <a:r>
              <a:rPr lang="de-DE" dirty="0">
                <a:sym typeface="Wingdings" pitchFamily="2" charset="2"/>
              </a:rPr>
              <a:t> final </a:t>
            </a:r>
            <a:r>
              <a:rPr lang="de-DE" dirty="0" err="1">
                <a:sym typeface="Wingdings" pitchFamily="2" charset="2"/>
              </a:rPr>
              <a:t>interpretation</a:t>
            </a:r>
            <a:r>
              <a:rPr lang="de-DE" dirty="0">
                <a:sym typeface="Wingdings" pitchFamily="2" charset="2"/>
              </a:rPr>
              <a:t> is </a:t>
            </a:r>
            <a:r>
              <a:rPr lang="de-DE" dirty="0" err="1">
                <a:sym typeface="Wingdings" pitchFamily="2" charset="2"/>
              </a:rPr>
              <a:t>given</a:t>
            </a:r>
            <a:r>
              <a:rPr lang="de-DE" dirty="0">
                <a:sym typeface="Wingdings" pitchFamily="2" charset="2"/>
              </a:rPr>
              <a:t> </a:t>
            </a:r>
            <a:endParaRPr lang="de-DE" dirty="0"/>
          </a:p>
          <a:p>
            <a:endParaRPr lang="de-DE"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smtClean="0"/>
              <a:t>COREP </a:t>
            </a:r>
            <a:r>
              <a:rPr lang="de-DE" sz="2200" dirty="0" err="1" smtClean="0"/>
              <a:t>templates</a:t>
            </a:r>
            <a:r>
              <a:rPr lang="de-DE" sz="2200" dirty="0" smtClean="0"/>
              <a:t> – Main </a:t>
            </a:r>
            <a:r>
              <a:rPr lang="de-DE" sz="2200" dirty="0" err="1" smtClean="0"/>
              <a:t>changes</a:t>
            </a:r>
            <a:r>
              <a:rPr lang="de-DE" sz="2200" dirty="0" smtClean="0"/>
              <a:t> in CA1 and CA2</a:t>
            </a:r>
            <a:br>
              <a:rPr lang="de-DE" sz="2200" dirty="0" smtClean="0"/>
            </a:br>
            <a:r>
              <a:rPr lang="de-DE" sz="2200" dirty="0" smtClean="0"/>
              <a:t>Reporting of the </a:t>
            </a:r>
            <a:r>
              <a:rPr lang="de-DE" sz="2200" dirty="0" err="1" smtClean="0"/>
              <a:t>requirements</a:t>
            </a:r>
            <a:r>
              <a:rPr lang="de-DE" sz="2200" dirty="0" smtClean="0"/>
              <a:t> </a:t>
            </a:r>
            <a:r>
              <a:rPr lang="de-DE" sz="2200" dirty="0" err="1" smtClean="0"/>
              <a:t>according</a:t>
            </a:r>
            <a:r>
              <a:rPr lang="de-DE" sz="2200" dirty="0" smtClean="0"/>
              <a:t> </a:t>
            </a:r>
            <a:r>
              <a:rPr lang="de-DE" sz="2200" dirty="0" err="1" smtClean="0"/>
              <a:t>to</a:t>
            </a:r>
            <a:r>
              <a:rPr lang="de-DE" sz="2200" dirty="0" smtClean="0"/>
              <a:t> </a:t>
            </a:r>
            <a:r>
              <a:rPr lang="de-DE" sz="2200" dirty="0" err="1" smtClean="0"/>
              <a:t>Articles</a:t>
            </a:r>
            <a:r>
              <a:rPr lang="de-DE" sz="2200" dirty="0" smtClean="0"/>
              <a:t> 443a und 443b CRR</a:t>
            </a:r>
            <a:endParaRPr lang="de-DE" sz="2200" dirty="0"/>
          </a:p>
        </p:txBody>
      </p:sp>
      <p:sp>
        <p:nvSpPr>
          <p:cNvPr id="3" name="Textplatzhalter 2"/>
          <p:cNvSpPr>
            <a:spLocks noGrp="1"/>
          </p:cNvSpPr>
          <p:nvPr>
            <p:ph type="body" sz="quarter" idx="10"/>
          </p:nvPr>
        </p:nvSpPr>
        <p:spPr>
          <a:xfrm>
            <a:off x="483881" y="1507715"/>
            <a:ext cx="9731375" cy="5062538"/>
          </a:xfrm>
        </p:spPr>
        <p:txBody>
          <a:bodyPr/>
          <a:lstStyle/>
          <a:p>
            <a:r>
              <a:rPr lang="de-DE" dirty="0" err="1" smtClean="0"/>
              <a:t>Example</a:t>
            </a:r>
            <a:r>
              <a:rPr lang="de-DE" dirty="0" smtClean="0"/>
              <a:t>: </a:t>
            </a:r>
            <a:r>
              <a:rPr lang="de-DE" dirty="0" err="1" smtClean="0"/>
              <a:t>Increase</a:t>
            </a:r>
            <a:r>
              <a:rPr lang="de-DE" dirty="0" smtClean="0"/>
              <a:t> on </a:t>
            </a:r>
            <a:r>
              <a:rPr lang="de-DE" dirty="0" err="1" smtClean="0"/>
              <a:t>risk</a:t>
            </a:r>
            <a:r>
              <a:rPr lang="de-DE" dirty="0" smtClean="0"/>
              <a:t> </a:t>
            </a:r>
            <a:r>
              <a:rPr lang="de-DE" dirty="0" err="1" smtClean="0"/>
              <a:t>weights</a:t>
            </a:r>
            <a:r>
              <a:rPr lang="de-DE" dirty="0" smtClean="0"/>
              <a:t> </a:t>
            </a:r>
            <a:r>
              <a:rPr lang="de-DE" dirty="0" err="1" smtClean="0"/>
              <a:t>for</a:t>
            </a:r>
            <a:r>
              <a:rPr lang="de-DE" dirty="0" smtClean="0"/>
              <a:t> </a:t>
            </a:r>
            <a:r>
              <a:rPr lang="de-DE" dirty="0" err="1" smtClean="0"/>
              <a:t>specific</a:t>
            </a:r>
            <a:r>
              <a:rPr lang="de-DE" dirty="0" smtClean="0"/>
              <a:t> </a:t>
            </a:r>
            <a:r>
              <a:rPr lang="de-DE" dirty="0" err="1" smtClean="0"/>
              <a:t>positions</a:t>
            </a:r>
            <a:r>
              <a:rPr lang="de-DE" dirty="0" smtClean="0"/>
              <a:t> of the </a:t>
            </a:r>
            <a:r>
              <a:rPr lang="de-DE" dirty="0" err="1" smtClean="0"/>
              <a:t>standardised</a:t>
            </a:r>
            <a:r>
              <a:rPr lang="de-DE" dirty="0" smtClean="0"/>
              <a:t> </a:t>
            </a:r>
            <a:r>
              <a:rPr lang="de-DE" dirty="0" err="1" smtClean="0"/>
              <a:t>approach</a:t>
            </a:r>
            <a:r>
              <a:rPr lang="de-DE" dirty="0" smtClean="0"/>
              <a:t> </a:t>
            </a:r>
            <a:r>
              <a:rPr lang="de-DE" dirty="0" err="1" smtClean="0"/>
              <a:t>from</a:t>
            </a:r>
            <a:r>
              <a:rPr lang="de-DE" dirty="0" smtClean="0"/>
              <a:t> 150% </a:t>
            </a:r>
            <a:r>
              <a:rPr lang="de-DE" dirty="0" err="1" smtClean="0"/>
              <a:t>to</a:t>
            </a:r>
            <a:r>
              <a:rPr lang="de-DE" dirty="0" smtClean="0"/>
              <a:t> 213% - </a:t>
            </a:r>
            <a:r>
              <a:rPr lang="de-DE" dirty="0" err="1" smtClean="0"/>
              <a:t>exposure</a:t>
            </a:r>
            <a:r>
              <a:rPr lang="de-DE" dirty="0" smtClean="0"/>
              <a:t> </a:t>
            </a:r>
            <a:r>
              <a:rPr lang="de-DE" dirty="0" err="1" smtClean="0"/>
              <a:t>value</a:t>
            </a:r>
            <a:r>
              <a:rPr lang="de-DE" dirty="0" smtClean="0"/>
              <a:t> 100 € </a:t>
            </a:r>
            <a:r>
              <a:rPr lang="de-DE" dirty="0" err="1" smtClean="0"/>
              <a:t>based</a:t>
            </a:r>
            <a:r>
              <a:rPr lang="de-DE" dirty="0" smtClean="0"/>
              <a:t> on </a:t>
            </a:r>
            <a:r>
              <a:rPr lang="de-DE" dirty="0" err="1" smtClean="0"/>
              <a:t>Article</a:t>
            </a:r>
            <a:r>
              <a:rPr lang="de-DE" dirty="0" smtClean="0"/>
              <a:t> 443b CRR</a:t>
            </a:r>
          </a:p>
          <a:p>
            <a:pPr lvl="1">
              <a:buFont typeface="Arial" pitchFamily="34" charset="0"/>
              <a:buChar char="•"/>
            </a:pPr>
            <a:r>
              <a:rPr lang="de-DE" dirty="0" smtClean="0"/>
              <a:t>RWA </a:t>
            </a:r>
            <a:r>
              <a:rPr lang="de-DE" dirty="0" err="1" smtClean="0"/>
              <a:t>prior</a:t>
            </a:r>
            <a:r>
              <a:rPr lang="de-DE" dirty="0" smtClean="0"/>
              <a:t> </a:t>
            </a:r>
            <a:r>
              <a:rPr lang="de-DE" dirty="0" err="1" smtClean="0"/>
              <a:t>application</a:t>
            </a:r>
            <a:r>
              <a:rPr lang="de-DE" dirty="0" smtClean="0"/>
              <a:t> – 100 € * 150% = 150 €</a:t>
            </a:r>
          </a:p>
          <a:p>
            <a:pPr lvl="1">
              <a:buFont typeface="Arial" pitchFamily="34" charset="0"/>
              <a:buChar char="•"/>
            </a:pPr>
            <a:r>
              <a:rPr lang="de-DE" dirty="0" smtClean="0"/>
              <a:t>RWA after </a:t>
            </a:r>
            <a:r>
              <a:rPr lang="de-DE" dirty="0" err="1" smtClean="0"/>
              <a:t>application</a:t>
            </a:r>
            <a:r>
              <a:rPr lang="de-DE" dirty="0" smtClean="0"/>
              <a:t> – 100 € * 213% = 213 € (150 € + 63 €)</a:t>
            </a:r>
          </a:p>
          <a:p>
            <a:pPr lvl="2">
              <a:buFont typeface="Arial" pitchFamily="34" charset="0"/>
              <a:buChar char="•"/>
            </a:pPr>
            <a:r>
              <a:rPr lang="de-DE" dirty="0" smtClean="0"/>
              <a:t>RWA (150 €) – </a:t>
            </a:r>
            <a:r>
              <a:rPr lang="de-DE" dirty="0" err="1" smtClean="0"/>
              <a:t>unchanged</a:t>
            </a:r>
            <a:r>
              <a:rPr lang="de-DE" dirty="0" smtClean="0"/>
              <a:t> </a:t>
            </a:r>
            <a:r>
              <a:rPr lang="de-DE" dirty="0" err="1" smtClean="0"/>
              <a:t>reporting</a:t>
            </a:r>
            <a:r>
              <a:rPr lang="de-DE" dirty="0" smtClean="0"/>
              <a:t> of the </a:t>
            </a:r>
            <a:r>
              <a:rPr lang="de-DE" dirty="0" err="1" smtClean="0"/>
              <a:t>positions</a:t>
            </a:r>
            <a:r>
              <a:rPr lang="de-DE" dirty="0" smtClean="0"/>
              <a:t> in the </a:t>
            </a:r>
            <a:r>
              <a:rPr lang="de-DE" dirty="0" err="1" smtClean="0"/>
              <a:t>respective</a:t>
            </a:r>
            <a:r>
              <a:rPr lang="de-DE" dirty="0" smtClean="0"/>
              <a:t> </a:t>
            </a:r>
            <a:r>
              <a:rPr lang="de-DE" dirty="0" err="1" smtClean="0"/>
              <a:t>dimension</a:t>
            </a:r>
            <a:r>
              <a:rPr lang="de-DE" dirty="0" smtClean="0"/>
              <a:t> of the </a:t>
            </a:r>
            <a:r>
              <a:rPr lang="de-DE" dirty="0" err="1" smtClean="0"/>
              <a:t>templates</a:t>
            </a:r>
            <a:r>
              <a:rPr lang="de-DE" dirty="0" smtClean="0"/>
              <a:t> CR SA and the CA2</a:t>
            </a:r>
          </a:p>
          <a:p>
            <a:pPr lvl="2">
              <a:buFont typeface="Arial" pitchFamily="34" charset="0"/>
              <a:buChar char="•"/>
            </a:pPr>
            <a:r>
              <a:rPr lang="de-DE" dirty="0" smtClean="0"/>
              <a:t>RWA (63 €) – </a:t>
            </a:r>
            <a:r>
              <a:rPr lang="de-DE" dirty="0" err="1" smtClean="0"/>
              <a:t>report</a:t>
            </a:r>
            <a:r>
              <a:rPr lang="de-DE" dirty="0" smtClean="0"/>
              <a:t> the </a:t>
            </a:r>
            <a:r>
              <a:rPr lang="de-DE" dirty="0" err="1" smtClean="0"/>
              <a:t>surcharge</a:t>
            </a:r>
            <a:r>
              <a:rPr lang="de-DE" dirty="0" smtClean="0"/>
              <a:t> in </a:t>
            </a:r>
            <a:r>
              <a:rPr lang="de-DE" dirty="0" err="1" smtClean="0"/>
              <a:t>cell</a:t>
            </a:r>
            <a:r>
              <a:rPr lang="de-DE" dirty="0" smtClean="0"/>
              <a:t> 0750 of </a:t>
            </a:r>
            <a:r>
              <a:rPr lang="de-DE" dirty="0" err="1" smtClean="0"/>
              <a:t>template</a:t>
            </a:r>
            <a:r>
              <a:rPr lang="de-DE" dirty="0" smtClean="0"/>
              <a:t> CA2</a:t>
            </a:r>
          </a:p>
          <a:p>
            <a:pPr>
              <a:buFont typeface="Arial" pitchFamily="34" charset="0"/>
              <a:buChar char="•"/>
            </a:pPr>
            <a:endParaRPr lang="de-DE" dirty="0" smtClean="0"/>
          </a:p>
          <a:p>
            <a:pPr lvl="2">
              <a:buFont typeface="Arial" pitchFamily="34" charset="0"/>
              <a:buChar char="•"/>
            </a:pPr>
            <a:endParaRPr lang="de-DE" dirty="0"/>
          </a:p>
          <a:p>
            <a:r>
              <a:rPr lang="de-DE" dirty="0" err="1" smtClean="0"/>
              <a:t>This</a:t>
            </a:r>
            <a:r>
              <a:rPr lang="de-DE" dirty="0" smtClean="0"/>
              <a:t> </a:t>
            </a:r>
            <a:r>
              <a:rPr lang="de-DE" dirty="0" err="1" smtClean="0"/>
              <a:t>example</a:t>
            </a:r>
            <a:r>
              <a:rPr lang="de-DE" dirty="0" smtClean="0"/>
              <a:t> </a:t>
            </a:r>
            <a:r>
              <a:rPr lang="de-DE" dirty="0" err="1" smtClean="0"/>
              <a:t>shall</a:t>
            </a:r>
            <a:r>
              <a:rPr lang="de-DE" dirty="0" smtClean="0"/>
              <a:t> </a:t>
            </a:r>
            <a:r>
              <a:rPr lang="de-DE" dirty="0" err="1" smtClean="0"/>
              <a:t>only</a:t>
            </a:r>
            <a:r>
              <a:rPr lang="de-DE" dirty="0" smtClean="0"/>
              <a:t> </a:t>
            </a:r>
            <a:r>
              <a:rPr lang="de-DE" dirty="0" err="1" smtClean="0"/>
              <a:t>illustrate</a:t>
            </a:r>
            <a:r>
              <a:rPr lang="de-DE" dirty="0" smtClean="0"/>
              <a:t> the </a:t>
            </a:r>
            <a:r>
              <a:rPr lang="de-DE" dirty="0" err="1" smtClean="0"/>
              <a:t>reporting</a:t>
            </a:r>
            <a:r>
              <a:rPr lang="de-DE" dirty="0" smtClean="0"/>
              <a:t> </a:t>
            </a:r>
            <a:r>
              <a:rPr lang="de-DE" dirty="0" err="1" smtClean="0"/>
              <a:t>technique</a:t>
            </a:r>
            <a:r>
              <a:rPr lang="de-DE" dirty="0" smtClean="0"/>
              <a:t> and </a:t>
            </a:r>
            <a:r>
              <a:rPr lang="de-DE" dirty="0" err="1" smtClean="0"/>
              <a:t>shall</a:t>
            </a:r>
            <a:r>
              <a:rPr lang="de-DE" dirty="0" smtClean="0"/>
              <a:t> not </a:t>
            </a:r>
            <a:r>
              <a:rPr lang="de-DE" dirty="0" err="1" smtClean="0"/>
              <a:t>be</a:t>
            </a:r>
            <a:r>
              <a:rPr lang="de-DE" dirty="0" smtClean="0"/>
              <a:t> </a:t>
            </a:r>
            <a:r>
              <a:rPr lang="de-DE" dirty="0" err="1" smtClean="0"/>
              <a:t>seen</a:t>
            </a:r>
            <a:r>
              <a:rPr lang="de-DE" dirty="0" smtClean="0"/>
              <a:t> </a:t>
            </a:r>
            <a:r>
              <a:rPr lang="de-DE" dirty="0" err="1" smtClean="0"/>
              <a:t>as</a:t>
            </a:r>
            <a:r>
              <a:rPr lang="de-DE" dirty="0" smtClean="0"/>
              <a:t> an </a:t>
            </a:r>
            <a:r>
              <a:rPr lang="de-DE" dirty="0" err="1" smtClean="0"/>
              <a:t>explanation</a:t>
            </a:r>
            <a:r>
              <a:rPr lang="de-DE" dirty="0" smtClean="0"/>
              <a:t> </a:t>
            </a:r>
            <a:r>
              <a:rPr lang="de-DE" dirty="0" err="1" smtClean="0"/>
              <a:t>or</a:t>
            </a:r>
            <a:r>
              <a:rPr lang="de-DE" dirty="0" smtClean="0"/>
              <a:t> </a:t>
            </a:r>
            <a:r>
              <a:rPr lang="de-DE" dirty="0" err="1" smtClean="0"/>
              <a:t>interpretation</a:t>
            </a:r>
            <a:r>
              <a:rPr lang="de-DE" dirty="0" smtClean="0"/>
              <a:t> of the </a:t>
            </a:r>
            <a:r>
              <a:rPr lang="de-DE" dirty="0" err="1" smtClean="0"/>
              <a:t>Articles</a:t>
            </a:r>
            <a:r>
              <a:rPr lang="de-DE" dirty="0" smtClean="0"/>
              <a:t> 443a/443b CRR!!</a:t>
            </a:r>
          </a:p>
          <a:p>
            <a:pPr lvl="2">
              <a:buFont typeface="Arial" pitchFamily="34" charset="0"/>
              <a:buChar char="•"/>
            </a:pPr>
            <a:endParaRPr lang="de-DE" sz="1800" b="1" dirty="0" smtClean="0">
              <a:solidFill>
                <a:schemeClr val="accent1"/>
              </a:solidFill>
            </a:endParaRPr>
          </a:p>
          <a:p>
            <a:pPr lvl="2">
              <a:buFont typeface="Arial" pitchFamily="34" charset="0"/>
              <a:buChar char="•"/>
            </a:pPr>
            <a:endParaRPr lang="de-DE" b="1" dirty="0">
              <a:solidFill>
                <a:schemeClr val="accent1"/>
              </a:solidFill>
            </a:endParaRPr>
          </a:p>
          <a:p>
            <a:pPr>
              <a:buFont typeface="Arial" pitchFamily="34" charset="0"/>
              <a:buChar char="•"/>
            </a:pPr>
            <a:endParaRPr lang="de-DE"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COREP </a:t>
            </a:r>
            <a:r>
              <a:rPr lang="en-US" dirty="0" smtClean="0"/>
              <a:t>templates</a:t>
            </a:r>
            <a:r>
              <a:rPr lang="de-DE" dirty="0" smtClean="0"/>
              <a:t> – </a:t>
            </a:r>
            <a:r>
              <a:rPr lang="de-DE" dirty="0" err="1" smtClean="0"/>
              <a:t>Credit</a:t>
            </a:r>
            <a:r>
              <a:rPr lang="de-DE" dirty="0" smtClean="0"/>
              <a:t> </a:t>
            </a:r>
            <a:r>
              <a:rPr lang="de-DE" dirty="0" err="1" smtClean="0"/>
              <a:t>Risk</a:t>
            </a:r>
            <a:r>
              <a:rPr lang="de-DE" dirty="0" smtClean="0"/>
              <a:t> (CR SA)</a:t>
            </a:r>
            <a:endParaRPr lang="de-DE" dirty="0"/>
          </a:p>
        </p:txBody>
      </p:sp>
      <p:sp>
        <p:nvSpPr>
          <p:cNvPr id="3" name="Textplatzhalter 2"/>
          <p:cNvSpPr>
            <a:spLocks noGrp="1"/>
          </p:cNvSpPr>
          <p:nvPr>
            <p:ph type="body" sz="quarter" idx="10"/>
          </p:nvPr>
        </p:nvSpPr>
        <p:spPr/>
        <p:txBody>
          <a:bodyPr/>
          <a:lstStyle/>
          <a:p>
            <a:r>
              <a:rPr lang="en-US" dirty="0" smtClean="0"/>
              <a:t>Deletion </a:t>
            </a:r>
            <a:r>
              <a:rPr lang="en-US" dirty="0"/>
              <a:t>of CR SA Details </a:t>
            </a:r>
            <a:r>
              <a:rPr lang="en-US" dirty="0" smtClean="0"/>
              <a:t>template</a:t>
            </a:r>
          </a:p>
          <a:p>
            <a:endParaRPr lang="en-US" dirty="0" smtClean="0"/>
          </a:p>
          <a:p>
            <a:pPr lvl="2">
              <a:buFont typeface="Arial" pitchFamily="34" charset="0"/>
              <a:buChar char="•"/>
            </a:pPr>
            <a:r>
              <a:rPr lang="en-US" dirty="0" smtClean="0"/>
              <a:t>Reporting </a:t>
            </a:r>
            <a:r>
              <a:rPr lang="en-US" dirty="0"/>
              <a:t>of </a:t>
            </a:r>
            <a:r>
              <a:rPr lang="en-US" dirty="0" smtClean="0"/>
              <a:t>a separate dimension for the total </a:t>
            </a:r>
            <a:r>
              <a:rPr lang="en-US" dirty="0"/>
              <a:t>and all </a:t>
            </a:r>
            <a:r>
              <a:rPr lang="en-US" dirty="0" smtClean="0"/>
              <a:t>relevant exposure classes</a:t>
            </a:r>
          </a:p>
          <a:p>
            <a:pPr lvl="2">
              <a:buFont typeface="Arial" pitchFamily="34" charset="0"/>
              <a:buChar char="•"/>
            </a:pPr>
            <a:r>
              <a:rPr lang="en-US" dirty="0" smtClean="0"/>
              <a:t>This results in new rows for reporting of SMEs and residential property</a:t>
            </a:r>
            <a:endParaRPr lang="en-US" dirty="0"/>
          </a:p>
          <a:p>
            <a:pPr lvl="2">
              <a:buFont typeface="Arial" pitchFamily="34" charset="0"/>
              <a:buChar char="•"/>
            </a:pPr>
            <a:r>
              <a:rPr lang="en-US" dirty="0" smtClean="0"/>
              <a:t>Block </a:t>
            </a:r>
            <a:r>
              <a:rPr lang="en-US" dirty="0"/>
              <a:t>of memorandum items taken from former CR SA </a:t>
            </a:r>
            <a:r>
              <a:rPr lang="en-US" dirty="0" smtClean="0"/>
              <a:t>Details</a:t>
            </a:r>
          </a:p>
          <a:p>
            <a:pPr lvl="2">
              <a:buFont typeface="Arial" pitchFamily="34" charset="0"/>
              <a:buChar char="•"/>
            </a:pPr>
            <a:r>
              <a:rPr lang="en-US" dirty="0" smtClean="0">
                <a:sym typeface="Wingdings" pitchFamily="2" charset="2"/>
              </a:rPr>
              <a:t>	</a:t>
            </a:r>
          </a:p>
          <a:p>
            <a:pPr lvl="2">
              <a:buNone/>
            </a:pPr>
            <a:r>
              <a:rPr lang="en-US" dirty="0">
                <a:sym typeface="Wingdings" pitchFamily="2" charset="2"/>
              </a:rPr>
              <a:t>	</a:t>
            </a:r>
            <a:r>
              <a:rPr lang="en-US" dirty="0" smtClean="0">
                <a:solidFill>
                  <a:srgbClr val="F99D3E"/>
                </a:solidFill>
                <a:sym typeface="Wingdings" pitchFamily="2" charset="2"/>
              </a:rPr>
              <a:t>	 	The deletion of the CR SA Details template was a consequence of the concerns 		raised by the industry during the consultation of CP50 !</a:t>
            </a:r>
            <a:endParaRPr lang="en-US" dirty="0" smtClean="0">
              <a:solidFill>
                <a:srgbClr val="F99D3E"/>
              </a:solidFill>
            </a:endParaRPr>
          </a:p>
          <a:p>
            <a:pPr lvl="2"/>
            <a:endParaRPr lang="en-US" dirty="0" smtClean="0"/>
          </a:p>
          <a:p>
            <a:pPr lvl="2"/>
            <a:endParaRPr lang="en-US" dirty="0"/>
          </a:p>
          <a:p>
            <a:pPr lvl="1"/>
            <a:r>
              <a:rPr lang="en-US" sz="1800" b="1" dirty="0" smtClean="0">
                <a:solidFill>
                  <a:schemeClr val="accent1"/>
                </a:solidFill>
              </a:rPr>
              <a:t>Deletion of CVA-related information</a:t>
            </a:r>
          </a:p>
          <a:p>
            <a:pPr lvl="1"/>
            <a:endParaRPr lang="en-US" sz="1800" b="1" dirty="0" smtClean="0">
              <a:solidFill>
                <a:schemeClr val="accent1"/>
              </a:solidFill>
            </a:endParaRPr>
          </a:p>
          <a:p>
            <a:pPr lvl="2"/>
            <a:r>
              <a:rPr lang="en-US" dirty="0" smtClean="0"/>
              <a:t>CVA related information is shifted to new CVA template</a:t>
            </a:r>
            <a:endParaRPr lang="en-US" sz="1800" b="1" dirty="0">
              <a:solidFill>
                <a:schemeClr val="accent1"/>
              </a:solidFill>
            </a:endParaRPr>
          </a:p>
          <a:p>
            <a:pPr lvl="1"/>
            <a:endParaRPr lang="en-US" dirty="0" smtClean="0"/>
          </a:p>
          <a:p>
            <a:pPr lvl="1">
              <a:buFont typeface="Arial" pitchFamily="34" charset="0"/>
              <a:buChar char="•"/>
            </a:pPr>
            <a:endParaRPr lang="en-US" dirty="0"/>
          </a:p>
          <a:p>
            <a:pPr>
              <a:buFont typeface="Arial" pitchFamily="34" charset="0"/>
              <a:buChar char="•"/>
            </a:pPr>
            <a:endParaRPr lang="en-US" dirty="0" smtClean="0"/>
          </a:p>
          <a:p>
            <a:pPr lvl="1">
              <a:buFont typeface="Arial" pitchFamily="34" charset="0"/>
              <a:buChar char="•"/>
            </a:pPr>
            <a:endParaRPr lang="de-D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COREP </a:t>
            </a:r>
            <a:r>
              <a:rPr lang="en-US" dirty="0" smtClean="0"/>
              <a:t>templates</a:t>
            </a:r>
            <a:r>
              <a:rPr lang="de-DE" dirty="0" smtClean="0"/>
              <a:t> – </a:t>
            </a:r>
            <a:r>
              <a:rPr lang="de-DE" dirty="0" err="1" smtClean="0"/>
              <a:t>Credit</a:t>
            </a:r>
            <a:r>
              <a:rPr lang="de-DE" dirty="0" smtClean="0"/>
              <a:t> </a:t>
            </a:r>
            <a:r>
              <a:rPr lang="de-DE" dirty="0" err="1" smtClean="0"/>
              <a:t>Risk</a:t>
            </a:r>
            <a:r>
              <a:rPr lang="de-DE" dirty="0" smtClean="0"/>
              <a:t> (CR SA)</a:t>
            </a:r>
            <a:endParaRPr lang="de-DE" dirty="0"/>
          </a:p>
        </p:txBody>
      </p:sp>
      <p:sp>
        <p:nvSpPr>
          <p:cNvPr id="3" name="Textplatzhalter 2"/>
          <p:cNvSpPr>
            <a:spLocks noGrp="1"/>
          </p:cNvSpPr>
          <p:nvPr>
            <p:ph type="body" sz="quarter" idx="10"/>
          </p:nvPr>
        </p:nvSpPr>
        <p:spPr>
          <a:xfrm>
            <a:off x="413814" y="1419225"/>
            <a:ext cx="9731375" cy="382942"/>
          </a:xfrm>
        </p:spPr>
        <p:txBody>
          <a:bodyPr/>
          <a:lstStyle/>
          <a:p>
            <a:pPr lvl="1"/>
            <a:r>
              <a:rPr lang="en-US" sz="1800" b="1" dirty="0" smtClean="0">
                <a:solidFill>
                  <a:schemeClr val="accent1"/>
                </a:solidFill>
              </a:rPr>
              <a:t>Reporting of use of credit assessments by a nominated ECAI</a:t>
            </a:r>
          </a:p>
          <a:p>
            <a:pPr lvl="1"/>
            <a:endParaRPr lang="en-US" dirty="0" smtClean="0"/>
          </a:p>
          <a:p>
            <a:pPr>
              <a:buFont typeface="Arial" pitchFamily="34" charset="0"/>
              <a:buChar char="•"/>
            </a:pPr>
            <a:endParaRPr lang="en-US" dirty="0" smtClean="0"/>
          </a:p>
          <a:p>
            <a:pPr lvl="1">
              <a:buFont typeface="Arial" pitchFamily="34" charset="0"/>
              <a:buChar char="•"/>
            </a:pPr>
            <a:endParaRPr lang="de-DE" dirty="0"/>
          </a:p>
        </p:txBody>
      </p:sp>
      <p:pic>
        <p:nvPicPr>
          <p:cNvPr id="1026" name="Diagramm 1"/>
          <p:cNvPicPr>
            <a:picLocks noChangeArrowheads="1"/>
          </p:cNvPicPr>
          <p:nvPr/>
        </p:nvPicPr>
        <p:blipFill>
          <a:blip r:embed="rId2"/>
          <a:srcRect l="-16620" r="-16473"/>
          <a:stretch>
            <a:fillRect/>
          </a:stretch>
        </p:blipFill>
        <p:spPr bwMode="auto">
          <a:xfrm>
            <a:off x="5433135" y="2059619"/>
            <a:ext cx="5260265" cy="4279037"/>
          </a:xfrm>
          <a:prstGeom prst="rect">
            <a:avLst/>
          </a:prstGeom>
          <a:noFill/>
          <a:ln w="9525">
            <a:noFill/>
            <a:miter lim="800000"/>
            <a:headEnd/>
            <a:tailEnd/>
          </a:ln>
        </p:spPr>
      </p:pic>
      <p:sp>
        <p:nvSpPr>
          <p:cNvPr id="5" name="Textfeld 4"/>
          <p:cNvSpPr txBox="1"/>
          <p:nvPr/>
        </p:nvSpPr>
        <p:spPr>
          <a:xfrm>
            <a:off x="301841" y="1811044"/>
            <a:ext cx="5717219" cy="4524315"/>
          </a:xfrm>
          <a:prstGeom prst="rect">
            <a:avLst/>
          </a:prstGeom>
          <a:noFill/>
        </p:spPr>
        <p:txBody>
          <a:bodyPr wrap="square" rtlCol="0">
            <a:spAutoFit/>
          </a:bodyPr>
          <a:lstStyle/>
          <a:p>
            <a:r>
              <a:rPr lang="en-GB" sz="1600" dirty="0" smtClean="0">
                <a:solidFill>
                  <a:srgbClr val="8CA829"/>
                </a:solidFill>
              </a:rPr>
              <a:t>Direct rating</a:t>
            </a:r>
            <a:r>
              <a:rPr lang="en-GB" sz="1600" dirty="0" smtClean="0">
                <a:solidFill>
                  <a:schemeClr val="accent2"/>
                </a:solidFill>
              </a:rPr>
              <a:t>: </a:t>
            </a:r>
          </a:p>
          <a:p>
            <a:r>
              <a:rPr lang="en-GB" sz="1600" dirty="0" smtClean="0">
                <a:solidFill>
                  <a:schemeClr val="accent2"/>
                </a:solidFill>
              </a:rPr>
              <a:t>The definition of ‘direct ratings’ includes all exposures where a credit assessment for an issue or an issuer (Art. 134 CRR) is available. A direct rating always represents the quality of the exposure itself or the creditworthiness of the issuer. </a:t>
            </a:r>
            <a:endParaRPr lang="de-DE" sz="1600" dirty="0" smtClean="0">
              <a:solidFill>
                <a:schemeClr val="accent2"/>
              </a:solidFill>
            </a:endParaRPr>
          </a:p>
          <a:p>
            <a:r>
              <a:rPr lang="en-GB" sz="1600" dirty="0" smtClean="0">
                <a:solidFill>
                  <a:schemeClr val="accent2"/>
                </a:solidFill>
              </a:rPr>
              <a:t>The fields in green reflect the definition of direct ratings.</a:t>
            </a:r>
          </a:p>
          <a:p>
            <a:endParaRPr lang="en-GB" sz="1600" dirty="0" smtClean="0">
              <a:solidFill>
                <a:schemeClr val="accent2"/>
              </a:solidFill>
            </a:endParaRPr>
          </a:p>
          <a:p>
            <a:r>
              <a:rPr lang="en-GB" sz="1600" dirty="0" smtClean="0">
                <a:solidFill>
                  <a:srgbClr val="F99D3E"/>
                </a:solidFill>
              </a:rPr>
              <a:t>Indirect rating</a:t>
            </a:r>
            <a:r>
              <a:rPr lang="en-GB" sz="1600" dirty="0" smtClean="0">
                <a:solidFill>
                  <a:schemeClr val="accent2"/>
                </a:solidFill>
              </a:rPr>
              <a:t>:  </a:t>
            </a:r>
          </a:p>
          <a:p>
            <a:r>
              <a:rPr lang="en-GB" sz="1600" dirty="0" smtClean="0">
                <a:solidFill>
                  <a:schemeClr val="accent2"/>
                </a:solidFill>
              </a:rPr>
              <a:t>Fields in orange represent the definition of an indirect rating</a:t>
            </a:r>
            <a:r>
              <a:rPr lang="en-US" sz="1600" dirty="0" smtClean="0">
                <a:solidFill>
                  <a:schemeClr val="accent2"/>
                </a:solidFill>
              </a:rPr>
              <a:t>, i.e. derived from the rating of the central government. </a:t>
            </a:r>
            <a:r>
              <a:rPr lang="en-GB" sz="1600" dirty="0" smtClean="0">
                <a:solidFill>
                  <a:schemeClr val="accent2"/>
                </a:solidFill>
              </a:rPr>
              <a:t>The use of an indirect rating considers the creditworthiness of the central government that probably differs from the quality of the exposure or the issuer.</a:t>
            </a:r>
            <a:endParaRPr lang="de-DE" sz="1600" dirty="0" smtClean="0">
              <a:solidFill>
                <a:schemeClr val="accent2"/>
              </a:solidFill>
            </a:endParaRPr>
          </a:p>
          <a:p>
            <a:r>
              <a:rPr lang="en-GB" sz="1600" dirty="0" smtClean="0">
                <a:solidFill>
                  <a:schemeClr val="accent2"/>
                </a:solidFill>
              </a:rPr>
              <a:t> </a:t>
            </a:r>
            <a:endParaRPr lang="de-DE" sz="1600" dirty="0" smtClean="0">
              <a:solidFill>
                <a:schemeClr val="accent2"/>
              </a:solidFill>
            </a:endParaRPr>
          </a:p>
          <a:p>
            <a:r>
              <a:rPr lang="en-GB" sz="1600" dirty="0" smtClean="0">
                <a:solidFill>
                  <a:schemeClr val="accent2"/>
                </a:solidFill>
              </a:rPr>
              <a:t>Both direct and indirect ratings are external ratings.</a:t>
            </a:r>
            <a:endParaRPr lang="de-DE" sz="1600" dirty="0" smtClean="0">
              <a:solidFill>
                <a:schemeClr val="accent2"/>
              </a:solidFill>
            </a:endParaRPr>
          </a:p>
          <a:p>
            <a:r>
              <a:rPr lang="en-GB" sz="1600" dirty="0" smtClean="0">
                <a:solidFill>
                  <a:schemeClr val="accent2"/>
                </a:solidFill>
              </a:rPr>
              <a:t> </a:t>
            </a:r>
            <a:endParaRPr lang="de-DE" sz="1600" dirty="0" smtClean="0">
              <a:solidFill>
                <a:schemeClr val="accent2"/>
              </a:solidFill>
            </a:endParaRPr>
          </a:p>
          <a:p>
            <a:r>
              <a:rPr lang="en-GB" sz="1600" dirty="0" smtClean="0">
                <a:solidFill>
                  <a:schemeClr val="accent2"/>
                </a:solidFill>
              </a:rPr>
              <a:t>Positions, which are </a:t>
            </a:r>
            <a:r>
              <a:rPr lang="en-GB" sz="1600" dirty="0" smtClean="0">
                <a:solidFill>
                  <a:schemeClr val="tx2">
                    <a:lumMod val="60000"/>
                    <a:lumOff val="40000"/>
                  </a:schemeClr>
                </a:solidFill>
              </a:rPr>
              <a:t>finally unrated</a:t>
            </a:r>
            <a:r>
              <a:rPr lang="en-GB" sz="1600" dirty="0" smtClean="0">
                <a:solidFill>
                  <a:schemeClr val="accent2"/>
                </a:solidFill>
              </a:rPr>
              <a:t>: For those positions neither a direct nor an indirect rating is used.</a:t>
            </a:r>
            <a:endParaRPr lang="de-DE" sz="1600" dirty="0" smtClean="0">
              <a:solidFill>
                <a:schemeClr val="accent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COREP templates - Credit Risk (CR IRB)</a:t>
            </a:r>
            <a:endParaRPr lang="en-GB" dirty="0"/>
          </a:p>
        </p:txBody>
      </p:sp>
      <p:sp>
        <p:nvSpPr>
          <p:cNvPr id="5" name="Content Placeholder 4"/>
          <p:cNvSpPr>
            <a:spLocks noGrp="1"/>
          </p:cNvSpPr>
          <p:nvPr>
            <p:ph type="body" sz="quarter" idx="10"/>
          </p:nvPr>
        </p:nvSpPr>
        <p:spPr>
          <a:xfrm>
            <a:off x="493713" y="1419225"/>
            <a:ext cx="7389658" cy="5052596"/>
          </a:xfrm>
        </p:spPr>
        <p:txBody>
          <a:bodyPr/>
          <a:lstStyle/>
          <a:p>
            <a:pPr lvl="2">
              <a:buNone/>
            </a:pPr>
            <a:r>
              <a:rPr lang="en-US" sz="1800" b="1" dirty="0">
                <a:solidFill>
                  <a:schemeClr val="accent1"/>
                </a:solidFill>
              </a:rPr>
              <a:t>CR IRB </a:t>
            </a:r>
            <a:r>
              <a:rPr lang="en-US" sz="1800" b="1" dirty="0" smtClean="0">
                <a:solidFill>
                  <a:schemeClr val="accent1"/>
                </a:solidFill>
              </a:rPr>
              <a:t>template</a:t>
            </a:r>
            <a:r>
              <a:rPr lang="en-US" sz="1800" b="1" dirty="0">
                <a:solidFill>
                  <a:schemeClr val="accent1"/>
                </a:solidFill>
              </a:rPr>
              <a:t>:</a:t>
            </a:r>
          </a:p>
          <a:p>
            <a:pPr lvl="2"/>
            <a:endParaRPr lang="en-US" dirty="0" smtClean="0"/>
          </a:p>
          <a:p>
            <a:pPr lvl="2"/>
            <a:r>
              <a:rPr lang="en-US" dirty="0" smtClean="0"/>
              <a:t>country-related </a:t>
            </a:r>
            <a:r>
              <a:rPr lang="en-US" dirty="0"/>
              <a:t>information </a:t>
            </a:r>
            <a:r>
              <a:rPr lang="en-US" dirty="0" smtClean="0"/>
              <a:t>deleted from CR IRB template</a:t>
            </a:r>
          </a:p>
          <a:p>
            <a:pPr lvl="3"/>
            <a:r>
              <a:rPr lang="en-US" dirty="0" smtClean="0"/>
              <a:t>Avoid double reporting of data</a:t>
            </a:r>
          </a:p>
          <a:p>
            <a:pPr lvl="2"/>
            <a:r>
              <a:rPr lang="en-US" dirty="0" smtClean="0"/>
              <a:t>CVA-related </a:t>
            </a:r>
            <a:r>
              <a:rPr lang="en-US" dirty="0"/>
              <a:t>information </a:t>
            </a:r>
            <a:r>
              <a:rPr lang="en-US" dirty="0" smtClean="0"/>
              <a:t>shifted to the new CVA template</a:t>
            </a:r>
          </a:p>
          <a:p>
            <a:pPr lvl="2"/>
            <a:endParaRPr lang="de-DE" dirty="0"/>
          </a:p>
          <a:p>
            <a:r>
              <a:rPr lang="en-US" dirty="0"/>
              <a:t>CR IRB GB template</a:t>
            </a:r>
            <a:r>
              <a:rPr lang="en-US" dirty="0" smtClean="0"/>
              <a:t>:</a:t>
            </a:r>
          </a:p>
          <a:p>
            <a:endParaRPr lang="de-DE" dirty="0"/>
          </a:p>
          <a:p>
            <a:pPr lvl="2"/>
            <a:r>
              <a:rPr lang="en-US" b="0" dirty="0" smtClean="0">
                <a:solidFill>
                  <a:schemeClr val="accent2"/>
                </a:solidFill>
              </a:rPr>
              <a:t>Template was renamed to CR GB (see following slides)</a:t>
            </a:r>
          </a:p>
          <a:p>
            <a:pPr lvl="3"/>
            <a:r>
              <a:rPr lang="en-US" b="0" dirty="0" smtClean="0">
                <a:solidFill>
                  <a:schemeClr val="accent2"/>
                </a:solidFill>
              </a:rPr>
              <a:t>The scope of the template was extended to SA exposures</a:t>
            </a:r>
          </a:p>
          <a:p>
            <a:pPr lvl="0"/>
            <a:endParaRPr lang="en-US" sz="1600" b="0" dirty="0">
              <a:solidFill>
                <a:schemeClr val="accent2"/>
              </a:solidFill>
            </a:endParaRPr>
          </a:p>
          <a:p>
            <a:r>
              <a:rPr lang="en-US" dirty="0"/>
              <a:t>CR EQU </a:t>
            </a:r>
            <a:r>
              <a:rPr lang="en-US" dirty="0" smtClean="0"/>
              <a:t>IRB template:</a:t>
            </a:r>
          </a:p>
          <a:p>
            <a:endParaRPr lang="de-DE" dirty="0"/>
          </a:p>
          <a:p>
            <a:pPr lvl="2"/>
            <a:r>
              <a:rPr lang="en-US" b="0" dirty="0" smtClean="0">
                <a:solidFill>
                  <a:schemeClr val="accent2"/>
                </a:solidFill>
              </a:rPr>
              <a:t>Inclusion </a:t>
            </a:r>
            <a:r>
              <a:rPr lang="en-US" b="0" dirty="0">
                <a:solidFill>
                  <a:schemeClr val="accent2"/>
                </a:solidFill>
              </a:rPr>
              <a:t>of 4. EQUITY POSITIONS IN FINANCIAL SECTOR ENTITIES RISKWEIGHTED AT 250%</a:t>
            </a:r>
            <a:endParaRPr lang="de-DE" b="0" dirty="0">
              <a:solidFill>
                <a:schemeClr val="accent2"/>
              </a:solidFill>
            </a:endParaRPr>
          </a:p>
          <a:p>
            <a:pPr lvl="0"/>
            <a:endParaRPr lang="de-DE" sz="1600" b="0" dirty="0">
              <a:solidFill>
                <a:schemeClr val="accent2"/>
              </a:solidFill>
            </a:endParaRPr>
          </a:p>
          <a:p>
            <a:pPr lvl="2">
              <a:buNone/>
            </a:pPr>
            <a:endParaRPr lang="de-DE" dirty="0"/>
          </a:p>
          <a:p>
            <a:pPr lvl="2">
              <a:buNone/>
            </a:pPr>
            <a:endParaRPr lang="en-US" dirty="0" smtClean="0"/>
          </a:p>
          <a:p>
            <a:pPr lvl="2"/>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COREP templates – Geographical Breakdown (CR GB)</a:t>
            </a:r>
            <a:endParaRPr lang="en-GB" dirty="0"/>
          </a:p>
        </p:txBody>
      </p:sp>
      <p:sp>
        <p:nvSpPr>
          <p:cNvPr id="5" name="Content Placeholder 4"/>
          <p:cNvSpPr>
            <a:spLocks noGrp="1"/>
          </p:cNvSpPr>
          <p:nvPr>
            <p:ph type="body" sz="quarter" idx="10"/>
          </p:nvPr>
        </p:nvSpPr>
        <p:spPr>
          <a:xfrm>
            <a:off x="493712" y="1419225"/>
            <a:ext cx="9432486" cy="5052596"/>
          </a:xfrm>
        </p:spPr>
        <p:txBody>
          <a:bodyPr/>
          <a:lstStyle/>
          <a:p>
            <a:pPr marL="0" lvl="1" indent="0">
              <a:spcAft>
                <a:spcPts val="400"/>
              </a:spcAft>
            </a:pPr>
            <a:r>
              <a:rPr lang="en-US" sz="1800" b="1" dirty="0">
                <a:solidFill>
                  <a:schemeClr val="accent1"/>
                </a:solidFill>
              </a:rPr>
              <a:t>CR GB template now consists of three tables</a:t>
            </a:r>
          </a:p>
          <a:p>
            <a:pPr lvl="2"/>
            <a:r>
              <a:rPr lang="en-US" b="1" dirty="0" smtClean="0"/>
              <a:t>Table 1: </a:t>
            </a:r>
            <a:r>
              <a:rPr lang="en-US" dirty="0" smtClean="0"/>
              <a:t>SA exposure classes </a:t>
            </a:r>
            <a:r>
              <a:rPr lang="en-US" dirty="0" smtClean="0">
                <a:sym typeface="Wingdings" pitchFamily="2" charset="2"/>
              </a:rPr>
              <a:t> CR GB 1 (SA)</a:t>
            </a:r>
          </a:p>
          <a:p>
            <a:pPr lvl="2"/>
            <a:endParaRPr lang="en-US" dirty="0"/>
          </a:p>
          <a:p>
            <a:pPr lvl="2"/>
            <a:r>
              <a:rPr lang="en-US" b="1" dirty="0" smtClean="0"/>
              <a:t>Table 2: </a:t>
            </a:r>
            <a:r>
              <a:rPr lang="en-US" dirty="0" smtClean="0"/>
              <a:t>former CR IRB GB </a:t>
            </a:r>
            <a:r>
              <a:rPr lang="en-US" dirty="0" smtClean="0">
                <a:sym typeface="Wingdings" pitchFamily="2" charset="2"/>
              </a:rPr>
              <a:t> CR GB 2 (IRB)</a:t>
            </a:r>
          </a:p>
          <a:p>
            <a:pPr lvl="3"/>
            <a:r>
              <a:rPr lang="en-US" dirty="0" smtClean="0">
                <a:sym typeface="Wingdings" pitchFamily="2" charset="2"/>
              </a:rPr>
              <a:t>IRB exposure classes  and sub-exposure classes according to Article 142 CRR</a:t>
            </a:r>
          </a:p>
          <a:p>
            <a:pPr lvl="2"/>
            <a:endParaRPr lang="en-US" dirty="0">
              <a:sym typeface="Wingdings" pitchFamily="2" charset="2"/>
            </a:endParaRPr>
          </a:p>
          <a:p>
            <a:pPr lvl="2"/>
            <a:r>
              <a:rPr lang="en-US" b="1" dirty="0" smtClean="0">
                <a:sym typeface="Wingdings" pitchFamily="2" charset="2"/>
              </a:rPr>
              <a:t>Table 3: </a:t>
            </a:r>
            <a:r>
              <a:rPr lang="en-US" dirty="0" smtClean="0">
                <a:sym typeface="Wingdings" pitchFamily="2" charset="2"/>
              </a:rPr>
              <a:t>breakdown of own funds requirements</a:t>
            </a:r>
          </a:p>
          <a:p>
            <a:pPr lvl="3"/>
            <a:r>
              <a:rPr lang="en-US" dirty="0" smtClean="0">
                <a:sym typeface="Wingdings" pitchFamily="2" charset="2"/>
              </a:rPr>
              <a:t>Reporting of necessary information to calculate the countercyclical capital buffer (Article 130 CRD)</a:t>
            </a:r>
          </a:p>
          <a:p>
            <a:pPr lvl="2"/>
            <a:endParaRPr lang="en-US" dirty="0">
              <a:sym typeface="Wingdings" pitchFamily="2" charset="2"/>
            </a:endParaRPr>
          </a:p>
          <a:p>
            <a:pPr lvl="2"/>
            <a:r>
              <a:rPr lang="en-US" b="1" dirty="0" smtClean="0"/>
              <a:t>Changes:</a:t>
            </a:r>
          </a:p>
          <a:p>
            <a:pPr lvl="2"/>
            <a:r>
              <a:rPr lang="en-US" dirty="0" smtClean="0"/>
              <a:t>Extending the scope to SA exposures</a:t>
            </a:r>
          </a:p>
          <a:p>
            <a:pPr lvl="2"/>
            <a:r>
              <a:rPr lang="en-US" dirty="0" smtClean="0"/>
              <a:t>Data requirement of table 3 is new</a:t>
            </a:r>
          </a:p>
          <a:p>
            <a:pPr lvl="2"/>
            <a:r>
              <a:rPr lang="en-US" dirty="0" smtClean="0"/>
              <a:t>The classification criteria changed from FINREP asset classes to COREP exposure classes</a:t>
            </a:r>
          </a:p>
          <a:p>
            <a:pPr lvl="2"/>
            <a:r>
              <a:rPr lang="en-US" dirty="0" smtClean="0"/>
              <a:t>The second threshold (0.5%) was deleted</a:t>
            </a:r>
          </a:p>
          <a:p>
            <a:pPr lvl="3"/>
            <a:r>
              <a:rPr lang="en-US" dirty="0" smtClean="0"/>
              <a:t>Responses showed that the checking of the second threshold would be too  complicated and burdensome</a:t>
            </a:r>
          </a:p>
          <a:p>
            <a:pPr lvl="2"/>
            <a:r>
              <a:rPr lang="en-US" dirty="0" smtClean="0"/>
              <a:t>Inclusion of further data requirements concerning write-offs, credit risk adjustments and observed defaults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COREP templates – Securitisation (CR SEC)</a:t>
            </a:r>
            <a:endParaRPr lang="en-GB" dirty="0"/>
          </a:p>
        </p:txBody>
      </p:sp>
      <p:sp>
        <p:nvSpPr>
          <p:cNvPr id="5" name="Content Placeholder 4"/>
          <p:cNvSpPr>
            <a:spLocks noGrp="1"/>
          </p:cNvSpPr>
          <p:nvPr>
            <p:ph type="body" sz="quarter" idx="10"/>
          </p:nvPr>
        </p:nvSpPr>
        <p:spPr>
          <a:xfrm>
            <a:off x="493713" y="1419225"/>
            <a:ext cx="7389658" cy="5052596"/>
          </a:xfrm>
        </p:spPr>
        <p:txBody>
          <a:bodyPr/>
          <a:lstStyle/>
          <a:p>
            <a:r>
              <a:rPr lang="en-US" dirty="0"/>
              <a:t>CR </a:t>
            </a:r>
            <a:r>
              <a:rPr lang="en-US" dirty="0" smtClean="0"/>
              <a:t>SEC SA/IRB templates:</a:t>
            </a:r>
          </a:p>
          <a:p>
            <a:endParaRPr lang="de-DE" sz="1600" b="0" dirty="0"/>
          </a:p>
          <a:p>
            <a:pPr lvl="2"/>
            <a:r>
              <a:rPr lang="en-US" dirty="0" smtClean="0"/>
              <a:t>Graying </a:t>
            </a:r>
            <a:r>
              <a:rPr lang="en-US" dirty="0"/>
              <a:t>out of cells requesting information on credit protection for synthetic securitisations for sponsors and investors</a:t>
            </a:r>
            <a:endParaRPr lang="en-US" dirty="0" smtClean="0"/>
          </a:p>
          <a:p>
            <a:pPr lvl="2">
              <a:buNone/>
            </a:pPr>
            <a:r>
              <a:rPr lang="de-DE" dirty="0" smtClean="0"/>
              <a:t>	</a:t>
            </a:r>
            <a:endParaRPr lang="de-DE" dirty="0"/>
          </a:p>
          <a:p>
            <a:pPr lvl="2"/>
            <a:r>
              <a:rPr lang="en-US" dirty="0" smtClean="0"/>
              <a:t>Graying </a:t>
            </a:r>
            <a:r>
              <a:rPr lang="en-US" dirty="0"/>
              <a:t>out of cells requesting information of look-through approach and IAA for the breakdown of credit quality steps</a:t>
            </a:r>
            <a:endParaRPr lang="en-US" dirty="0" smtClean="0"/>
          </a:p>
          <a:p>
            <a:pPr lvl="2">
              <a:buNone/>
            </a:pPr>
            <a:endParaRPr lang="de-DE" dirty="0"/>
          </a:p>
          <a:p>
            <a:r>
              <a:rPr lang="en-US" dirty="0"/>
              <a:t>CR </a:t>
            </a:r>
            <a:r>
              <a:rPr lang="en-US" dirty="0" smtClean="0"/>
              <a:t>SEC Details </a:t>
            </a:r>
            <a:r>
              <a:rPr lang="en-US" dirty="0"/>
              <a:t>template:</a:t>
            </a:r>
            <a:endParaRPr lang="de-DE" dirty="0"/>
          </a:p>
          <a:p>
            <a:pPr lvl="2">
              <a:buNone/>
            </a:pPr>
            <a:endParaRPr lang="de-DE" dirty="0"/>
          </a:p>
          <a:p>
            <a:pPr lvl="2"/>
            <a:r>
              <a:rPr lang="en-US" dirty="0" smtClean="0"/>
              <a:t>Scope of template was extended to sponsors and investors</a:t>
            </a:r>
          </a:p>
          <a:p>
            <a:pPr lvl="2"/>
            <a:r>
              <a:rPr lang="en-US" dirty="0" smtClean="0"/>
              <a:t>Introduction </a:t>
            </a:r>
            <a:r>
              <a:rPr lang="en-US" dirty="0"/>
              <a:t>of trading book </a:t>
            </a:r>
            <a:r>
              <a:rPr lang="en-US" dirty="0" smtClean="0"/>
              <a:t>positions</a:t>
            </a:r>
            <a:endParaRPr lang="de-DE" dirty="0"/>
          </a:p>
          <a:p>
            <a:pPr lvl="2">
              <a:buNone/>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Market Risk (MKR) and Credit Valuation adjustments (CVA)</a:t>
            </a:r>
            <a:endParaRPr lang="en-GB" dirty="0"/>
          </a:p>
        </p:txBody>
      </p:sp>
      <p:sp>
        <p:nvSpPr>
          <p:cNvPr id="5" name="Content Placeholder 4"/>
          <p:cNvSpPr>
            <a:spLocks noGrp="1"/>
          </p:cNvSpPr>
          <p:nvPr>
            <p:ph type="body" sz="quarter" idx="10"/>
          </p:nvPr>
        </p:nvSpPr>
        <p:spPr>
          <a:xfrm>
            <a:off x="493713" y="1419225"/>
            <a:ext cx="9630788" cy="5052596"/>
          </a:xfrm>
        </p:spPr>
        <p:txBody>
          <a:bodyPr/>
          <a:lstStyle/>
          <a:p>
            <a:pPr marL="0" lvl="1" indent="0">
              <a:spcAft>
                <a:spcPts val="400"/>
              </a:spcAft>
            </a:pPr>
            <a:r>
              <a:rPr lang="en-US" sz="1800" b="1" dirty="0">
                <a:solidFill>
                  <a:schemeClr val="accent1"/>
                </a:solidFill>
              </a:rPr>
              <a:t>Market risk</a:t>
            </a:r>
          </a:p>
          <a:p>
            <a:pPr lvl="2"/>
            <a:r>
              <a:rPr lang="en-US" dirty="0" smtClean="0"/>
              <a:t>Fixed </a:t>
            </a:r>
            <a:r>
              <a:rPr lang="en-US" dirty="0"/>
              <a:t>list of currencies in MKR FX and MKR IM instead of the threshold rule from </a:t>
            </a:r>
            <a:r>
              <a:rPr lang="en-US" dirty="0" smtClean="0"/>
              <a:t>CP50</a:t>
            </a:r>
          </a:p>
          <a:p>
            <a:pPr lvl="3"/>
            <a:r>
              <a:rPr lang="en-US" dirty="0" smtClean="0"/>
              <a:t>Breakdown of all/net positions and  own funds requirements</a:t>
            </a:r>
          </a:p>
          <a:p>
            <a:pPr lvl="2"/>
            <a:r>
              <a:rPr lang="en-US" dirty="0" smtClean="0"/>
              <a:t>Fixed list of dimensions in MKR SA TDI (currencies) and MKR SA EQU (markets)  instead of threshold rule from CP 50</a:t>
            </a:r>
          </a:p>
          <a:p>
            <a:pPr lvl="3"/>
            <a:r>
              <a:rPr lang="en-US" dirty="0" smtClean="0"/>
              <a:t>Separate dimension for each currency /market on the list </a:t>
            </a:r>
          </a:p>
          <a:p>
            <a:pPr lvl="3"/>
            <a:endParaRPr lang="en-US" dirty="0"/>
          </a:p>
          <a:p>
            <a:pPr lvl="3"/>
            <a:endParaRPr lang="en-US" dirty="0" smtClean="0"/>
          </a:p>
          <a:p>
            <a:pPr marL="0" lvl="1" indent="0">
              <a:spcAft>
                <a:spcPts val="400"/>
              </a:spcAft>
            </a:pPr>
            <a:r>
              <a:rPr lang="en-US" sz="1800" b="1" dirty="0">
                <a:solidFill>
                  <a:schemeClr val="accent1"/>
                </a:solidFill>
              </a:rPr>
              <a:t>CVA risk</a:t>
            </a:r>
          </a:p>
          <a:p>
            <a:pPr lvl="2"/>
            <a:r>
              <a:rPr lang="en-US" dirty="0" smtClean="0"/>
              <a:t>New template to report all CVA relevant data</a:t>
            </a:r>
          </a:p>
          <a:p>
            <a:pPr lvl="3"/>
            <a:r>
              <a:rPr lang="en-US" dirty="0" smtClean="0"/>
              <a:t>Elimination of CVA related data from templates CR IRB and CR SA</a:t>
            </a:r>
          </a:p>
          <a:p>
            <a:pPr lvl="2"/>
            <a:endParaRPr lang="en-US" dirty="0"/>
          </a:p>
          <a:p>
            <a:pPr lvl="2"/>
            <a:r>
              <a:rPr lang="en-US" dirty="0" smtClean="0"/>
              <a:t>Separate template for CVA related data is a result of the consultation process </a:t>
            </a:r>
          </a:p>
          <a:p>
            <a:pPr lvl="3"/>
            <a:r>
              <a:rPr lang="en-US" dirty="0" smtClean="0"/>
              <a:t>Respondents proposed to collect data in separate template </a:t>
            </a:r>
          </a:p>
          <a:p>
            <a:pPr lvl="4"/>
            <a:r>
              <a:rPr lang="en-US" dirty="0" smtClean="0"/>
              <a:t>Structure of CVA risk (more related to market risk) different from credit risk</a:t>
            </a:r>
          </a:p>
          <a:p>
            <a:pPr lvl="4"/>
            <a:r>
              <a:rPr lang="en-US" dirty="0" smtClean="0"/>
              <a:t>Reporting would be difficult if CVA and credit risk related data would be included in one single template</a:t>
            </a:r>
          </a:p>
          <a:p>
            <a:pPr lvl="2"/>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COREP </a:t>
            </a:r>
            <a:r>
              <a:rPr lang="de-DE" dirty="0" err="1" smtClean="0"/>
              <a:t>templates</a:t>
            </a:r>
            <a:r>
              <a:rPr lang="de-DE" dirty="0" smtClean="0"/>
              <a:t> - Operational-</a:t>
            </a:r>
            <a:r>
              <a:rPr lang="de-DE" dirty="0" err="1" smtClean="0"/>
              <a:t>Risk</a:t>
            </a:r>
            <a:r>
              <a:rPr lang="de-DE" dirty="0" smtClean="0"/>
              <a:t> (OPR) / CR IP </a:t>
            </a:r>
            <a:r>
              <a:rPr lang="de-DE" dirty="0" err="1" smtClean="0"/>
              <a:t>Losses</a:t>
            </a:r>
            <a:endParaRPr lang="de-DE" dirty="0"/>
          </a:p>
        </p:txBody>
      </p:sp>
      <p:sp>
        <p:nvSpPr>
          <p:cNvPr id="5" name="Textplatzhalter 4"/>
          <p:cNvSpPr>
            <a:spLocks noGrp="1"/>
          </p:cNvSpPr>
          <p:nvPr>
            <p:ph type="body" sz="quarter" idx="10"/>
          </p:nvPr>
        </p:nvSpPr>
        <p:spPr/>
        <p:txBody>
          <a:bodyPr/>
          <a:lstStyle/>
          <a:p>
            <a:r>
              <a:rPr lang="de-DE" dirty="0" smtClean="0"/>
              <a:t>Operational </a:t>
            </a:r>
            <a:r>
              <a:rPr lang="de-DE" dirty="0" err="1" smtClean="0"/>
              <a:t>Risk</a:t>
            </a:r>
            <a:endParaRPr lang="de-DE" dirty="0" smtClean="0"/>
          </a:p>
          <a:p>
            <a:pPr lvl="1">
              <a:buFont typeface="Arial" pitchFamily="34" charset="0"/>
              <a:buChar char="•"/>
            </a:pPr>
            <a:r>
              <a:rPr lang="de-DE" dirty="0" err="1" smtClean="0"/>
              <a:t>No</a:t>
            </a:r>
            <a:r>
              <a:rPr lang="de-DE" dirty="0" smtClean="0"/>
              <a:t> </a:t>
            </a:r>
            <a:r>
              <a:rPr lang="de-DE" dirty="0" err="1" smtClean="0"/>
              <a:t>changes</a:t>
            </a:r>
            <a:r>
              <a:rPr lang="de-DE" dirty="0" smtClean="0"/>
              <a:t> </a:t>
            </a:r>
            <a:r>
              <a:rPr lang="de-DE" dirty="0" err="1" smtClean="0"/>
              <a:t>to</a:t>
            </a:r>
            <a:r>
              <a:rPr lang="de-DE" dirty="0" smtClean="0"/>
              <a:t> the </a:t>
            </a:r>
            <a:r>
              <a:rPr lang="de-DE" dirty="0" err="1" smtClean="0"/>
              <a:t>templates</a:t>
            </a:r>
            <a:endParaRPr lang="de-DE" dirty="0" smtClean="0"/>
          </a:p>
          <a:p>
            <a:endParaRPr lang="de-DE" dirty="0"/>
          </a:p>
          <a:p>
            <a:endParaRPr lang="de-DE" dirty="0" smtClean="0"/>
          </a:p>
          <a:p>
            <a:r>
              <a:rPr lang="de-DE" dirty="0" smtClean="0"/>
              <a:t>CR IP </a:t>
            </a:r>
            <a:r>
              <a:rPr lang="de-DE" dirty="0" err="1" smtClean="0"/>
              <a:t>Losses</a:t>
            </a:r>
            <a:endParaRPr lang="de-DE" dirty="0" smtClean="0"/>
          </a:p>
          <a:p>
            <a:pPr lvl="1">
              <a:buFont typeface="Arial" pitchFamily="34" charset="0"/>
              <a:buChar char="•"/>
            </a:pPr>
            <a:r>
              <a:rPr lang="de-DE" dirty="0" err="1" smtClean="0"/>
              <a:t>Specific</a:t>
            </a:r>
            <a:r>
              <a:rPr lang="de-DE" dirty="0" smtClean="0"/>
              <a:t> </a:t>
            </a:r>
            <a:r>
              <a:rPr lang="de-DE" dirty="0" err="1" smtClean="0"/>
              <a:t>reporting</a:t>
            </a:r>
            <a:r>
              <a:rPr lang="de-DE" dirty="0" smtClean="0"/>
              <a:t> </a:t>
            </a:r>
            <a:r>
              <a:rPr lang="de-DE" dirty="0" err="1" smtClean="0"/>
              <a:t>obligation</a:t>
            </a:r>
            <a:r>
              <a:rPr lang="de-DE" dirty="0" smtClean="0"/>
              <a:t> is </a:t>
            </a:r>
            <a:r>
              <a:rPr lang="de-DE" dirty="0" err="1" smtClean="0"/>
              <a:t>laid</a:t>
            </a:r>
            <a:r>
              <a:rPr lang="de-DE" dirty="0" smtClean="0"/>
              <a:t> down in </a:t>
            </a:r>
            <a:r>
              <a:rPr lang="de-DE" dirty="0" err="1" smtClean="0"/>
              <a:t>Article</a:t>
            </a:r>
            <a:r>
              <a:rPr lang="de-DE" dirty="0" smtClean="0"/>
              <a:t> 96 CRR</a:t>
            </a:r>
          </a:p>
          <a:p>
            <a:pPr lvl="2">
              <a:buFont typeface="Arial" pitchFamily="34" charset="0"/>
              <a:buChar char="•"/>
            </a:pPr>
            <a:r>
              <a:rPr lang="de-DE" dirty="0" smtClean="0"/>
              <a:t>The </a:t>
            </a:r>
            <a:r>
              <a:rPr lang="de-DE" dirty="0" err="1" smtClean="0"/>
              <a:t>template</a:t>
            </a:r>
            <a:r>
              <a:rPr lang="de-DE" dirty="0" smtClean="0"/>
              <a:t> CR IP </a:t>
            </a:r>
            <a:r>
              <a:rPr lang="de-DE" dirty="0" err="1" smtClean="0"/>
              <a:t>Losses</a:t>
            </a:r>
            <a:r>
              <a:rPr lang="de-DE" dirty="0" smtClean="0"/>
              <a:t> is </a:t>
            </a:r>
            <a:r>
              <a:rPr lang="de-DE" dirty="0" err="1" smtClean="0"/>
              <a:t>part</a:t>
            </a:r>
            <a:r>
              <a:rPr lang="de-DE" dirty="0" smtClean="0"/>
              <a:t> of the ITS on Reporting </a:t>
            </a:r>
            <a:r>
              <a:rPr lang="de-DE" dirty="0" err="1" smtClean="0"/>
              <a:t>according</a:t>
            </a:r>
            <a:r>
              <a:rPr lang="de-DE" dirty="0" smtClean="0"/>
              <a:t> </a:t>
            </a:r>
            <a:r>
              <a:rPr lang="de-DE" dirty="0" err="1" smtClean="0"/>
              <a:t>to</a:t>
            </a:r>
            <a:r>
              <a:rPr lang="de-DE" dirty="0" smtClean="0"/>
              <a:t> </a:t>
            </a:r>
            <a:r>
              <a:rPr lang="de-DE" dirty="0" err="1" smtClean="0"/>
              <a:t>Article</a:t>
            </a:r>
            <a:r>
              <a:rPr lang="de-DE" dirty="0" smtClean="0"/>
              <a:t> 95 CRR</a:t>
            </a:r>
          </a:p>
          <a:p>
            <a:pPr lvl="3">
              <a:buFont typeface="Arial" pitchFamily="34" charset="0"/>
              <a:buChar char="•"/>
            </a:pPr>
            <a:r>
              <a:rPr lang="de-DE" dirty="0" err="1"/>
              <a:t>When</a:t>
            </a:r>
            <a:r>
              <a:rPr lang="de-DE" dirty="0"/>
              <a:t> </a:t>
            </a:r>
            <a:r>
              <a:rPr lang="de-DE" dirty="0" err="1"/>
              <a:t>drafting</a:t>
            </a:r>
            <a:r>
              <a:rPr lang="de-DE" dirty="0"/>
              <a:t> the </a:t>
            </a:r>
            <a:r>
              <a:rPr lang="de-DE" dirty="0" err="1"/>
              <a:t>instructions</a:t>
            </a:r>
            <a:r>
              <a:rPr lang="de-DE" dirty="0"/>
              <a:t>, </a:t>
            </a:r>
            <a:r>
              <a:rPr lang="de-DE" dirty="0" err="1"/>
              <a:t>view</a:t>
            </a:r>
            <a:r>
              <a:rPr lang="de-DE" dirty="0"/>
              <a:t> </a:t>
            </a:r>
            <a:r>
              <a:rPr lang="de-DE" dirty="0" err="1"/>
              <a:t>were</a:t>
            </a:r>
            <a:r>
              <a:rPr lang="de-DE" dirty="0"/>
              <a:t> </a:t>
            </a:r>
            <a:r>
              <a:rPr lang="de-DE" dirty="0" err="1"/>
              <a:t>exchanged</a:t>
            </a:r>
            <a:r>
              <a:rPr lang="de-DE" dirty="0"/>
              <a:t> </a:t>
            </a:r>
            <a:r>
              <a:rPr lang="de-DE" dirty="0" err="1"/>
              <a:t>with</a:t>
            </a:r>
            <a:r>
              <a:rPr lang="de-DE" dirty="0"/>
              <a:t> </a:t>
            </a:r>
            <a:r>
              <a:rPr lang="de-DE" dirty="0" err="1"/>
              <a:t>colleagues</a:t>
            </a:r>
            <a:r>
              <a:rPr lang="de-DE" dirty="0"/>
              <a:t> </a:t>
            </a:r>
            <a:r>
              <a:rPr lang="de-DE" dirty="0" err="1"/>
              <a:t>who</a:t>
            </a:r>
            <a:r>
              <a:rPr lang="de-DE" dirty="0"/>
              <a:t> will </a:t>
            </a:r>
            <a:r>
              <a:rPr lang="de-DE" dirty="0" err="1"/>
              <a:t>contribute</a:t>
            </a:r>
            <a:r>
              <a:rPr lang="de-DE" dirty="0"/>
              <a:t> </a:t>
            </a:r>
            <a:r>
              <a:rPr lang="de-DE" dirty="0" err="1"/>
              <a:t>to</a:t>
            </a:r>
            <a:r>
              <a:rPr lang="de-DE" dirty="0"/>
              <a:t> the ITS </a:t>
            </a:r>
            <a:endParaRPr lang="de-DE" dirty="0" smtClean="0"/>
          </a:p>
          <a:p>
            <a:pPr lvl="2">
              <a:buFont typeface="Arial" pitchFamily="34" charset="0"/>
              <a:buChar char="•"/>
            </a:pPr>
            <a:r>
              <a:rPr lang="de-DE" dirty="0" smtClean="0"/>
              <a:t>The </a:t>
            </a:r>
            <a:r>
              <a:rPr lang="de-DE" dirty="0" err="1" smtClean="0"/>
              <a:t>content</a:t>
            </a:r>
            <a:r>
              <a:rPr lang="de-DE" dirty="0" smtClean="0"/>
              <a:t> </a:t>
            </a:r>
            <a:r>
              <a:rPr lang="de-DE" dirty="0" err="1" smtClean="0"/>
              <a:t>related</a:t>
            </a:r>
            <a:r>
              <a:rPr lang="de-DE" dirty="0" smtClean="0"/>
              <a:t> </a:t>
            </a:r>
            <a:r>
              <a:rPr lang="de-DE" dirty="0" err="1" smtClean="0"/>
              <a:t>issues</a:t>
            </a:r>
            <a:r>
              <a:rPr lang="de-DE" dirty="0" smtClean="0"/>
              <a:t> are </a:t>
            </a:r>
            <a:r>
              <a:rPr lang="de-DE" dirty="0" err="1" smtClean="0"/>
              <a:t>addressed</a:t>
            </a:r>
            <a:r>
              <a:rPr lang="de-DE" dirty="0" smtClean="0"/>
              <a:t> in </a:t>
            </a:r>
            <a:r>
              <a:rPr lang="de-DE" dirty="0" err="1" smtClean="0"/>
              <a:t>Article</a:t>
            </a:r>
            <a:r>
              <a:rPr lang="de-DE" dirty="0" smtClean="0"/>
              <a:t> 96 CRR </a:t>
            </a:r>
            <a:r>
              <a:rPr lang="de-DE" dirty="0" err="1" smtClean="0"/>
              <a:t>or</a:t>
            </a:r>
            <a:r>
              <a:rPr lang="de-DE" dirty="0" smtClean="0"/>
              <a:t> the relevant ITS (e.g. </a:t>
            </a:r>
            <a:r>
              <a:rPr lang="de-DE" dirty="0" err="1" smtClean="0"/>
              <a:t>definition</a:t>
            </a:r>
            <a:r>
              <a:rPr lang="de-DE" dirty="0" smtClean="0"/>
              <a:t> of </a:t>
            </a:r>
            <a:r>
              <a:rPr lang="de-DE" dirty="0" err="1" smtClean="0"/>
              <a:t>loss</a:t>
            </a:r>
            <a:r>
              <a:rPr lang="de-DE" dirty="0" smtClean="0"/>
              <a:t>)</a:t>
            </a:r>
          </a:p>
          <a:p>
            <a:pPr lvl="3">
              <a:buFont typeface="Arial" pitchFamily="34" charset="0"/>
              <a:buChar char="•"/>
            </a:pPr>
            <a:r>
              <a:rPr lang="de-DE" dirty="0" err="1" smtClean="0"/>
              <a:t>Questions</a:t>
            </a:r>
            <a:r>
              <a:rPr lang="de-DE" dirty="0" smtClean="0"/>
              <a:t> </a:t>
            </a:r>
            <a:r>
              <a:rPr lang="de-DE" dirty="0" err="1" smtClean="0"/>
              <a:t>regading</a:t>
            </a:r>
            <a:r>
              <a:rPr lang="de-DE" dirty="0" smtClean="0"/>
              <a:t> the </a:t>
            </a:r>
            <a:r>
              <a:rPr lang="de-DE" dirty="0" err="1" smtClean="0"/>
              <a:t>interpretation</a:t>
            </a:r>
            <a:r>
              <a:rPr lang="de-DE" dirty="0" smtClean="0"/>
              <a:t> of </a:t>
            </a:r>
            <a:r>
              <a:rPr lang="de-DE" dirty="0" err="1" smtClean="0"/>
              <a:t>those</a:t>
            </a:r>
            <a:r>
              <a:rPr lang="de-DE" dirty="0" smtClean="0"/>
              <a:t> </a:t>
            </a:r>
            <a:r>
              <a:rPr lang="de-DE" dirty="0" err="1" smtClean="0"/>
              <a:t>issues</a:t>
            </a:r>
            <a:r>
              <a:rPr lang="de-DE" dirty="0" smtClean="0"/>
              <a:t> </a:t>
            </a:r>
            <a:r>
              <a:rPr lang="de-DE" dirty="0" err="1" smtClean="0"/>
              <a:t>should</a:t>
            </a:r>
            <a:r>
              <a:rPr lang="de-DE" dirty="0" smtClean="0"/>
              <a:t> </a:t>
            </a:r>
            <a:r>
              <a:rPr lang="de-DE" dirty="0" err="1" smtClean="0"/>
              <a:t>be</a:t>
            </a:r>
            <a:r>
              <a:rPr lang="de-DE" dirty="0" smtClean="0"/>
              <a:t> </a:t>
            </a:r>
            <a:r>
              <a:rPr lang="de-DE" dirty="0" err="1" smtClean="0"/>
              <a:t>raised</a:t>
            </a:r>
            <a:r>
              <a:rPr lang="de-DE" dirty="0" smtClean="0"/>
              <a:t> in the </a:t>
            </a:r>
            <a:r>
              <a:rPr lang="de-DE" dirty="0" err="1" smtClean="0"/>
              <a:t>consultation</a:t>
            </a:r>
            <a:r>
              <a:rPr lang="de-DE" dirty="0" smtClean="0"/>
              <a:t> </a:t>
            </a:r>
            <a:r>
              <a:rPr lang="de-DE" dirty="0" err="1" smtClean="0"/>
              <a:t>process</a:t>
            </a:r>
            <a:r>
              <a:rPr lang="de-DE" dirty="0" smtClean="0"/>
              <a:t> of the ITS </a:t>
            </a:r>
            <a:r>
              <a:rPr lang="de-DE" dirty="0" err="1" smtClean="0"/>
              <a:t>according</a:t>
            </a:r>
            <a:r>
              <a:rPr lang="de-DE" dirty="0" smtClean="0"/>
              <a:t> </a:t>
            </a:r>
            <a:r>
              <a:rPr lang="de-DE" dirty="0" err="1" smtClean="0"/>
              <a:t>to</a:t>
            </a:r>
            <a:r>
              <a:rPr lang="de-DE" dirty="0" smtClean="0"/>
              <a:t> </a:t>
            </a:r>
            <a:r>
              <a:rPr lang="de-DE" dirty="0" err="1" smtClean="0"/>
              <a:t>Article</a:t>
            </a:r>
            <a:r>
              <a:rPr lang="de-DE" dirty="0" smtClean="0"/>
              <a:t> 96 (3) CRR</a:t>
            </a:r>
          </a:p>
          <a:p>
            <a:pPr lvl="3">
              <a:buFont typeface="Arial" pitchFamily="34" charset="0"/>
              <a:buChar char="•"/>
            </a:pPr>
            <a:endParaRPr lang="de-DE" dirty="0" smtClean="0"/>
          </a:p>
          <a:p>
            <a:pPr lvl="1">
              <a:buFont typeface="Arial" pitchFamily="34" charset="0"/>
              <a:buChar char="•"/>
            </a:pPr>
            <a:endParaRPr lang="de-DE" dirty="0" smtClean="0"/>
          </a:p>
          <a:p>
            <a:pPr lvl="1">
              <a:buFont typeface="Arial" pitchFamily="34" charset="0"/>
              <a:buChar char="•"/>
            </a:pPr>
            <a:r>
              <a:rPr lang="de-DE" dirty="0" err="1" smtClean="0"/>
              <a:t>Changes</a:t>
            </a:r>
            <a:r>
              <a:rPr lang="de-DE" dirty="0" smtClean="0"/>
              <a:t>:</a:t>
            </a:r>
          </a:p>
          <a:p>
            <a:pPr lvl="2">
              <a:buFont typeface="Arial" pitchFamily="34" charset="0"/>
              <a:buChar char="•"/>
            </a:pPr>
            <a:r>
              <a:rPr lang="de-DE" dirty="0" err="1" smtClean="0"/>
              <a:t>Distinction</a:t>
            </a:r>
            <a:r>
              <a:rPr lang="de-DE" dirty="0" smtClean="0"/>
              <a:t> </a:t>
            </a:r>
            <a:r>
              <a:rPr lang="de-DE" dirty="0" err="1" smtClean="0"/>
              <a:t>into</a:t>
            </a:r>
            <a:r>
              <a:rPr lang="de-DE" dirty="0" smtClean="0"/>
              <a:t> SA and IRB </a:t>
            </a:r>
            <a:r>
              <a:rPr lang="de-DE" dirty="0" err="1" smtClean="0"/>
              <a:t>exposures</a:t>
            </a:r>
            <a:r>
              <a:rPr lang="de-DE" dirty="0" smtClean="0"/>
              <a:t> was </a:t>
            </a:r>
            <a:r>
              <a:rPr lang="de-DE" dirty="0" err="1" smtClean="0"/>
              <a:t>deleted</a:t>
            </a:r>
            <a:r>
              <a:rPr lang="de-DE" dirty="0" smtClean="0"/>
              <a:t> </a:t>
            </a:r>
            <a:r>
              <a:rPr lang="de-DE" dirty="0" err="1" smtClean="0"/>
              <a:t>from</a:t>
            </a:r>
            <a:r>
              <a:rPr lang="de-DE" dirty="0" smtClean="0"/>
              <a:t> the </a:t>
            </a:r>
            <a:r>
              <a:rPr lang="de-DE" dirty="0" err="1" smtClean="0"/>
              <a:t>template</a:t>
            </a:r>
            <a:endParaRPr lang="de-DE" dirty="0"/>
          </a:p>
          <a:p>
            <a:endParaRPr lang="de-DE" dirty="0" smtClean="0"/>
          </a:p>
          <a:p>
            <a:endParaRPr lang="de-DE" dirty="0"/>
          </a:p>
          <a:p>
            <a:endParaRPr lang="de-DE" dirty="0" smtClean="0"/>
          </a:p>
          <a:p>
            <a:endParaRPr lang="de-DE"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COREP </a:t>
            </a:r>
            <a:r>
              <a:rPr lang="de-DE" dirty="0" err="1" smtClean="0"/>
              <a:t>templates</a:t>
            </a:r>
            <a:r>
              <a:rPr lang="de-DE" dirty="0" smtClean="0"/>
              <a:t> – Group </a:t>
            </a:r>
            <a:r>
              <a:rPr lang="de-DE" dirty="0" err="1" smtClean="0"/>
              <a:t>solvency</a:t>
            </a:r>
            <a:r>
              <a:rPr lang="de-DE" dirty="0" smtClean="0"/>
              <a:t> (GS)</a:t>
            </a:r>
            <a:endParaRPr lang="de-DE" dirty="0"/>
          </a:p>
        </p:txBody>
      </p:sp>
      <p:sp>
        <p:nvSpPr>
          <p:cNvPr id="3" name="Textplatzhalter 2"/>
          <p:cNvSpPr>
            <a:spLocks noGrp="1"/>
          </p:cNvSpPr>
          <p:nvPr>
            <p:ph type="body" sz="quarter" idx="10"/>
          </p:nvPr>
        </p:nvSpPr>
        <p:spPr/>
        <p:txBody>
          <a:bodyPr/>
          <a:lstStyle/>
          <a:p>
            <a:pPr>
              <a:buFont typeface="Arial" pitchFamily="34" charset="0"/>
              <a:buChar char="•"/>
            </a:pPr>
            <a:r>
              <a:rPr lang="de-DE" dirty="0" err="1"/>
              <a:t>Restructuring</a:t>
            </a:r>
            <a:r>
              <a:rPr lang="de-DE" dirty="0"/>
              <a:t> of </a:t>
            </a:r>
            <a:r>
              <a:rPr lang="de-DE" dirty="0" err="1"/>
              <a:t>templates</a:t>
            </a:r>
            <a:endParaRPr lang="de-DE" dirty="0"/>
          </a:p>
          <a:p>
            <a:pPr lvl="1">
              <a:buFont typeface="Arial" pitchFamily="34" charset="0"/>
              <a:buChar char="•"/>
            </a:pPr>
            <a:r>
              <a:rPr lang="de-DE" dirty="0" err="1"/>
              <a:t>Some</a:t>
            </a:r>
            <a:r>
              <a:rPr lang="de-DE" dirty="0"/>
              <a:t> </a:t>
            </a:r>
            <a:r>
              <a:rPr lang="de-DE" dirty="0" err="1"/>
              <a:t>columns</a:t>
            </a:r>
            <a:r>
              <a:rPr lang="de-DE" dirty="0"/>
              <a:t> </a:t>
            </a:r>
            <a:r>
              <a:rPr lang="de-DE" dirty="0" err="1"/>
              <a:t>were</a:t>
            </a:r>
            <a:r>
              <a:rPr lang="de-DE" dirty="0"/>
              <a:t> </a:t>
            </a:r>
            <a:r>
              <a:rPr lang="de-DE" dirty="0" err="1"/>
              <a:t>shifted</a:t>
            </a:r>
            <a:r>
              <a:rPr lang="de-DE" dirty="0"/>
              <a:t> (</a:t>
            </a:r>
            <a:r>
              <a:rPr lang="de-DE" dirty="0" err="1"/>
              <a:t>minor</a:t>
            </a:r>
            <a:r>
              <a:rPr lang="de-DE" dirty="0"/>
              <a:t> </a:t>
            </a:r>
            <a:r>
              <a:rPr lang="de-DE" dirty="0" err="1"/>
              <a:t>changes</a:t>
            </a:r>
            <a:r>
              <a:rPr lang="de-DE" dirty="0"/>
              <a:t>)</a:t>
            </a:r>
          </a:p>
          <a:p>
            <a:pPr lvl="1">
              <a:buFont typeface="Arial" pitchFamily="34" charset="0"/>
              <a:buChar char="•"/>
            </a:pPr>
            <a:endParaRPr lang="de-DE" dirty="0"/>
          </a:p>
          <a:p>
            <a:pPr>
              <a:buFont typeface="Arial" pitchFamily="34" charset="0"/>
              <a:buChar char="•"/>
            </a:pPr>
            <a:r>
              <a:rPr lang="de-DE" dirty="0"/>
              <a:t>Details </a:t>
            </a:r>
            <a:r>
              <a:rPr lang="de-DE" dirty="0" err="1"/>
              <a:t>part</a:t>
            </a:r>
            <a:endParaRPr lang="de-DE" dirty="0"/>
          </a:p>
          <a:p>
            <a:pPr lvl="1">
              <a:buFont typeface="Arial" pitchFamily="34" charset="0"/>
              <a:buChar char="•"/>
            </a:pPr>
            <a:r>
              <a:rPr lang="de-DE" dirty="0" err="1"/>
              <a:t>inclusion</a:t>
            </a:r>
            <a:r>
              <a:rPr lang="de-DE" dirty="0"/>
              <a:t> of </a:t>
            </a:r>
            <a:r>
              <a:rPr lang="de-DE" dirty="0" err="1"/>
              <a:t>further</a:t>
            </a:r>
            <a:r>
              <a:rPr lang="de-DE" dirty="0"/>
              <a:t> „of </a:t>
            </a:r>
            <a:r>
              <a:rPr lang="de-DE" dirty="0" err="1"/>
              <a:t>which</a:t>
            </a:r>
            <a:r>
              <a:rPr lang="de-DE" dirty="0"/>
              <a:t>“ </a:t>
            </a:r>
            <a:r>
              <a:rPr lang="de-DE" dirty="0" err="1"/>
              <a:t>breakdowns</a:t>
            </a:r>
            <a:r>
              <a:rPr lang="de-DE" dirty="0"/>
              <a:t> </a:t>
            </a:r>
            <a:r>
              <a:rPr lang="de-DE" dirty="0" err="1"/>
              <a:t>regarding</a:t>
            </a:r>
            <a:r>
              <a:rPr lang="de-DE" dirty="0"/>
              <a:t> </a:t>
            </a:r>
            <a:r>
              <a:rPr lang="de-DE" dirty="0" err="1"/>
              <a:t>retained</a:t>
            </a:r>
            <a:r>
              <a:rPr lang="de-DE" dirty="0"/>
              <a:t> </a:t>
            </a:r>
            <a:r>
              <a:rPr lang="de-DE" dirty="0" err="1"/>
              <a:t>earnings</a:t>
            </a:r>
            <a:endParaRPr lang="de-DE" dirty="0"/>
          </a:p>
          <a:p>
            <a:pPr lvl="1">
              <a:buFont typeface="Arial" pitchFamily="34" charset="0"/>
              <a:buChar char="•"/>
            </a:pPr>
            <a:endParaRPr lang="de-DE" dirty="0"/>
          </a:p>
          <a:p>
            <a:pPr>
              <a:buFont typeface="Arial" pitchFamily="34" charset="0"/>
              <a:buChar char="•"/>
            </a:pPr>
            <a:r>
              <a:rPr lang="de-DE" dirty="0" err="1"/>
              <a:t>Contributions</a:t>
            </a:r>
            <a:r>
              <a:rPr lang="de-DE" dirty="0"/>
              <a:t> </a:t>
            </a:r>
            <a:r>
              <a:rPr lang="de-DE" dirty="0" err="1"/>
              <a:t>part</a:t>
            </a:r>
            <a:endParaRPr lang="de-DE" dirty="0"/>
          </a:p>
          <a:p>
            <a:pPr lvl="1">
              <a:buFont typeface="Arial" pitchFamily="34" charset="0"/>
              <a:buChar char="•"/>
            </a:pPr>
            <a:r>
              <a:rPr lang="de-DE" dirty="0" err="1"/>
              <a:t>Inclusion</a:t>
            </a:r>
            <a:r>
              <a:rPr lang="de-DE" dirty="0"/>
              <a:t> of the </a:t>
            </a:r>
            <a:r>
              <a:rPr lang="de-DE" dirty="0" err="1"/>
              <a:t>columns</a:t>
            </a:r>
            <a:r>
              <a:rPr lang="de-DE" dirty="0"/>
              <a:t> </a:t>
            </a:r>
            <a:r>
              <a:rPr lang="de-DE" dirty="0" err="1"/>
              <a:t>related</a:t>
            </a:r>
            <a:r>
              <a:rPr lang="de-DE" dirty="0"/>
              <a:t> </a:t>
            </a:r>
            <a:r>
              <a:rPr lang="de-DE" dirty="0" err="1"/>
              <a:t>to</a:t>
            </a:r>
            <a:r>
              <a:rPr lang="de-DE" dirty="0"/>
              <a:t> </a:t>
            </a:r>
            <a:r>
              <a:rPr lang="de-DE" dirty="0" err="1"/>
              <a:t>consolidated</a:t>
            </a:r>
            <a:r>
              <a:rPr lang="de-DE" dirty="0"/>
              <a:t> </a:t>
            </a:r>
            <a:r>
              <a:rPr lang="de-DE" dirty="0" err="1"/>
              <a:t>own</a:t>
            </a:r>
            <a:r>
              <a:rPr lang="de-DE" dirty="0"/>
              <a:t> </a:t>
            </a:r>
            <a:r>
              <a:rPr lang="de-DE" dirty="0" err="1"/>
              <a:t>funds</a:t>
            </a:r>
            <a:r>
              <a:rPr lang="de-DE" dirty="0"/>
              <a:t> - </a:t>
            </a:r>
            <a:r>
              <a:rPr lang="de-DE" dirty="0" err="1"/>
              <a:t>Correction</a:t>
            </a:r>
            <a:r>
              <a:rPr lang="de-DE" dirty="0"/>
              <a:t> of a </a:t>
            </a:r>
            <a:r>
              <a:rPr lang="de-DE" dirty="0" err="1"/>
              <a:t>mistake</a:t>
            </a:r>
            <a:endParaRPr lang="de-DE" dirty="0"/>
          </a:p>
          <a:p>
            <a:pPr lvl="2">
              <a:buFont typeface="Arial" pitchFamily="34" charset="0"/>
              <a:buChar char="•"/>
            </a:pPr>
            <a:r>
              <a:rPr lang="de-DE" dirty="0"/>
              <a:t>the </a:t>
            </a:r>
            <a:r>
              <a:rPr lang="de-DE" dirty="0" err="1"/>
              <a:t>instructions</a:t>
            </a:r>
            <a:r>
              <a:rPr lang="de-DE" dirty="0"/>
              <a:t> </a:t>
            </a:r>
            <a:r>
              <a:rPr lang="de-DE" dirty="0" err="1"/>
              <a:t>for</a:t>
            </a:r>
            <a:r>
              <a:rPr lang="de-DE" dirty="0"/>
              <a:t> </a:t>
            </a:r>
            <a:r>
              <a:rPr lang="de-DE" dirty="0" err="1"/>
              <a:t>those</a:t>
            </a:r>
            <a:r>
              <a:rPr lang="de-DE" dirty="0"/>
              <a:t> </a:t>
            </a:r>
            <a:r>
              <a:rPr lang="de-DE" dirty="0" err="1"/>
              <a:t>columns</a:t>
            </a:r>
            <a:r>
              <a:rPr lang="de-DE" dirty="0"/>
              <a:t> </a:t>
            </a:r>
            <a:r>
              <a:rPr lang="de-DE" dirty="0" err="1"/>
              <a:t>were</a:t>
            </a:r>
            <a:r>
              <a:rPr lang="de-DE" dirty="0"/>
              <a:t> </a:t>
            </a:r>
            <a:r>
              <a:rPr lang="de-DE" dirty="0" err="1"/>
              <a:t>already</a:t>
            </a:r>
            <a:r>
              <a:rPr lang="de-DE" dirty="0"/>
              <a:t> </a:t>
            </a:r>
            <a:r>
              <a:rPr lang="de-DE" dirty="0" err="1"/>
              <a:t>part</a:t>
            </a:r>
            <a:r>
              <a:rPr lang="de-DE" dirty="0"/>
              <a:t> of the </a:t>
            </a:r>
            <a:r>
              <a:rPr lang="de-DE" dirty="0" err="1"/>
              <a:t>instructions</a:t>
            </a:r>
            <a:r>
              <a:rPr lang="de-DE" dirty="0"/>
              <a:t> in CP50, but the </a:t>
            </a:r>
            <a:r>
              <a:rPr lang="de-DE" dirty="0" err="1"/>
              <a:t>columns</a:t>
            </a:r>
            <a:r>
              <a:rPr lang="de-DE" dirty="0"/>
              <a:t> in the </a:t>
            </a:r>
            <a:r>
              <a:rPr lang="de-DE" dirty="0" err="1"/>
              <a:t>template</a:t>
            </a:r>
            <a:r>
              <a:rPr lang="de-DE" dirty="0"/>
              <a:t> </a:t>
            </a:r>
            <a:r>
              <a:rPr lang="de-DE" dirty="0" err="1"/>
              <a:t>were</a:t>
            </a:r>
            <a:r>
              <a:rPr lang="de-DE" dirty="0"/>
              <a:t> </a:t>
            </a:r>
            <a:r>
              <a:rPr lang="de-DE" dirty="0" err="1"/>
              <a:t>missing</a:t>
            </a:r>
            <a:endParaRPr lang="de-DE" dirty="0"/>
          </a:p>
          <a:p>
            <a:endParaRPr lang="de-D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Text Placeholder 2"/>
          <p:cNvSpPr>
            <a:spLocks noGrp="1"/>
          </p:cNvSpPr>
          <p:nvPr>
            <p:ph type="body" sz="quarter" idx="10"/>
          </p:nvPr>
        </p:nvSpPr>
        <p:spPr/>
        <p:txBody>
          <a:bodyPr/>
          <a:lstStyle/>
          <a:p>
            <a:pPr marL="342900" indent="-342900">
              <a:buFont typeface="+mj-lt"/>
              <a:buAutoNum type="arabicPeriod"/>
            </a:pPr>
            <a:r>
              <a:rPr lang="en-GB" dirty="0"/>
              <a:t>Status of ITS development and objectives of workshop</a:t>
            </a:r>
          </a:p>
          <a:p>
            <a:pPr marL="342900" indent="-342900">
              <a:buFont typeface="+mj-lt"/>
              <a:buAutoNum type="arabicPeriod"/>
            </a:pPr>
            <a:r>
              <a:rPr lang="en-GB" dirty="0" smtClean="0"/>
              <a:t>Intro </a:t>
            </a:r>
            <a:r>
              <a:rPr lang="en-GB" dirty="0"/>
              <a:t>session to workshop </a:t>
            </a:r>
            <a:r>
              <a:rPr lang="en-GB" dirty="0" smtClean="0"/>
              <a:t>files</a:t>
            </a:r>
          </a:p>
          <a:p>
            <a:pPr marL="342900" indent="-342900">
              <a:buFont typeface="+mj-lt"/>
              <a:buAutoNum type="arabicPeriod"/>
            </a:pPr>
            <a:r>
              <a:rPr lang="en-GB" dirty="0" smtClean="0">
                <a:solidFill>
                  <a:srgbClr val="FF0000"/>
                </a:solidFill>
              </a:rPr>
              <a:t>COREP data definitions</a:t>
            </a:r>
          </a:p>
          <a:p>
            <a:pPr marL="342900" indent="-342900">
              <a:buFont typeface="+mj-lt"/>
              <a:buAutoNum type="arabicPeriod"/>
            </a:pPr>
            <a:r>
              <a:rPr lang="en-GB" dirty="0" smtClean="0"/>
              <a:t>FINREP data definitions</a:t>
            </a:r>
          </a:p>
          <a:p>
            <a:pPr marL="342900" indent="-342900">
              <a:buFont typeface="+mj-lt"/>
              <a:buAutoNum type="arabicPeriod"/>
            </a:pPr>
            <a:r>
              <a:rPr lang="en-GB" dirty="0" smtClean="0"/>
              <a:t>Data Point model</a:t>
            </a:r>
          </a:p>
          <a:p>
            <a:pPr marL="342900" indent="-342900">
              <a:buFont typeface="+mj-lt"/>
              <a:buAutoNum type="arabicPeriod"/>
            </a:pPr>
            <a:r>
              <a:rPr lang="en-GB" dirty="0" smtClean="0"/>
              <a:t>Wrap up and next steps</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Workshop EBA – COREP - Agenda</a:t>
            </a:r>
            <a:endParaRPr lang="de-DE" dirty="0"/>
          </a:p>
        </p:txBody>
      </p:sp>
      <p:sp>
        <p:nvSpPr>
          <p:cNvPr id="3" name="Textplatzhalter 2"/>
          <p:cNvSpPr>
            <a:spLocks noGrp="1"/>
          </p:cNvSpPr>
          <p:nvPr>
            <p:ph type="body" sz="quarter" idx="10"/>
          </p:nvPr>
        </p:nvSpPr>
        <p:spPr/>
        <p:txBody>
          <a:bodyPr/>
          <a:lstStyle/>
          <a:p>
            <a:pPr>
              <a:buFont typeface="Arial" pitchFamily="34" charset="0"/>
              <a:buChar char="•"/>
            </a:pPr>
            <a:r>
              <a:rPr lang="de-DE" dirty="0" smtClean="0"/>
              <a:t>Development of COREP-</a:t>
            </a:r>
            <a:r>
              <a:rPr lang="de-DE" dirty="0" err="1" smtClean="0"/>
              <a:t>framework</a:t>
            </a:r>
            <a:r>
              <a:rPr lang="de-DE" dirty="0" smtClean="0"/>
              <a:t> – </a:t>
            </a:r>
            <a:r>
              <a:rPr lang="de-DE" dirty="0" err="1" smtClean="0"/>
              <a:t>Challenges</a:t>
            </a:r>
            <a:endParaRPr lang="de-DE" dirty="0" smtClean="0"/>
          </a:p>
          <a:p>
            <a:endParaRPr lang="de-DE" dirty="0"/>
          </a:p>
          <a:p>
            <a:pPr>
              <a:buFont typeface="Arial" pitchFamily="34" charset="0"/>
              <a:buChar char="•"/>
            </a:pPr>
            <a:r>
              <a:rPr lang="de-DE" dirty="0" smtClean="0"/>
              <a:t>COREP </a:t>
            </a:r>
            <a:r>
              <a:rPr lang="de-DE" dirty="0" err="1" smtClean="0"/>
              <a:t>templates</a:t>
            </a:r>
            <a:r>
              <a:rPr lang="de-DE" dirty="0" smtClean="0"/>
              <a:t> </a:t>
            </a:r>
          </a:p>
          <a:p>
            <a:pPr lvl="1">
              <a:buFont typeface="Arial" pitchFamily="34" charset="0"/>
              <a:buChar char="•"/>
            </a:pPr>
            <a:r>
              <a:rPr lang="de-DE" dirty="0" err="1" smtClean="0"/>
              <a:t>Presentation</a:t>
            </a:r>
            <a:r>
              <a:rPr lang="de-DE" dirty="0" smtClean="0"/>
              <a:t> of </a:t>
            </a:r>
            <a:r>
              <a:rPr lang="de-DE" dirty="0" err="1" smtClean="0"/>
              <a:t>important</a:t>
            </a:r>
            <a:r>
              <a:rPr lang="de-DE" dirty="0" smtClean="0"/>
              <a:t> </a:t>
            </a:r>
            <a:r>
              <a:rPr lang="de-DE" dirty="0" err="1" smtClean="0"/>
              <a:t>information</a:t>
            </a:r>
            <a:r>
              <a:rPr lang="de-DE" dirty="0" smtClean="0"/>
              <a:t> and </a:t>
            </a:r>
            <a:r>
              <a:rPr lang="de-DE" dirty="0" err="1" smtClean="0"/>
              <a:t>changes</a:t>
            </a:r>
            <a:r>
              <a:rPr lang="de-DE" dirty="0" smtClean="0"/>
              <a:t> </a:t>
            </a:r>
            <a:r>
              <a:rPr lang="de-DE" dirty="0" err="1" smtClean="0"/>
              <a:t>compared</a:t>
            </a:r>
            <a:r>
              <a:rPr lang="de-DE" dirty="0" smtClean="0"/>
              <a:t> </a:t>
            </a:r>
            <a:r>
              <a:rPr lang="de-DE" dirty="0" err="1" smtClean="0"/>
              <a:t>to</a:t>
            </a:r>
            <a:r>
              <a:rPr lang="de-DE" dirty="0" smtClean="0"/>
              <a:t> CP50 </a:t>
            </a:r>
            <a:r>
              <a:rPr lang="de-DE" dirty="0" err="1" smtClean="0"/>
              <a:t>version</a:t>
            </a:r>
            <a:r>
              <a:rPr lang="de-DE" dirty="0" smtClean="0"/>
              <a:t> per </a:t>
            </a:r>
            <a:r>
              <a:rPr lang="de-DE" dirty="0" err="1" smtClean="0"/>
              <a:t>template</a:t>
            </a:r>
            <a:endParaRPr lang="de-DE" dirty="0" smtClean="0"/>
          </a:p>
          <a:p>
            <a:pPr lvl="2">
              <a:buFont typeface="Arial" pitchFamily="34" charset="0"/>
              <a:buChar char="•"/>
            </a:pPr>
            <a:r>
              <a:rPr lang="de-DE" dirty="0" err="1" smtClean="0"/>
              <a:t>Overview</a:t>
            </a:r>
            <a:r>
              <a:rPr lang="de-DE" dirty="0" smtClean="0"/>
              <a:t> </a:t>
            </a:r>
            <a:r>
              <a:rPr lang="de-DE" dirty="0" err="1" smtClean="0"/>
              <a:t>templates</a:t>
            </a:r>
            <a:r>
              <a:rPr lang="de-DE" dirty="0" smtClean="0"/>
              <a:t> (CA1 </a:t>
            </a:r>
            <a:r>
              <a:rPr lang="de-DE" dirty="0" err="1" smtClean="0"/>
              <a:t>to</a:t>
            </a:r>
            <a:r>
              <a:rPr lang="de-DE" dirty="0" smtClean="0"/>
              <a:t> CA5)</a:t>
            </a:r>
          </a:p>
          <a:p>
            <a:pPr lvl="3">
              <a:buFont typeface="Arial" pitchFamily="34" charset="0"/>
              <a:buChar char="•"/>
            </a:pPr>
            <a:r>
              <a:rPr lang="de-DE" dirty="0" err="1" smtClean="0"/>
              <a:t>Relationship</a:t>
            </a:r>
            <a:r>
              <a:rPr lang="de-DE" dirty="0" smtClean="0"/>
              <a:t> </a:t>
            </a:r>
            <a:r>
              <a:rPr lang="de-DE" dirty="0" err="1" smtClean="0"/>
              <a:t>between</a:t>
            </a:r>
            <a:r>
              <a:rPr lang="de-DE" dirty="0" smtClean="0"/>
              <a:t> CA1 and CA5 </a:t>
            </a:r>
            <a:r>
              <a:rPr lang="de-DE" dirty="0" err="1" smtClean="0"/>
              <a:t>including</a:t>
            </a:r>
            <a:r>
              <a:rPr lang="de-DE" dirty="0" smtClean="0"/>
              <a:t> </a:t>
            </a:r>
            <a:r>
              <a:rPr lang="de-DE" dirty="0" err="1" smtClean="0"/>
              <a:t>main</a:t>
            </a:r>
            <a:r>
              <a:rPr lang="de-DE" dirty="0" smtClean="0"/>
              <a:t> </a:t>
            </a:r>
            <a:r>
              <a:rPr lang="de-DE" dirty="0" err="1" smtClean="0"/>
              <a:t>changes</a:t>
            </a:r>
            <a:endParaRPr lang="de-DE" dirty="0" smtClean="0"/>
          </a:p>
          <a:p>
            <a:pPr lvl="3">
              <a:buFont typeface="Arial" pitchFamily="34" charset="0"/>
              <a:buChar char="•"/>
            </a:pPr>
            <a:r>
              <a:rPr lang="de-DE" dirty="0" smtClean="0"/>
              <a:t>CA1 and CA2 – </a:t>
            </a:r>
            <a:r>
              <a:rPr lang="de-DE" dirty="0" err="1" smtClean="0"/>
              <a:t>main</a:t>
            </a:r>
            <a:r>
              <a:rPr lang="de-DE" dirty="0" smtClean="0"/>
              <a:t> </a:t>
            </a:r>
            <a:r>
              <a:rPr lang="de-DE" dirty="0" err="1" smtClean="0"/>
              <a:t>changes</a:t>
            </a:r>
            <a:endParaRPr lang="de-DE" dirty="0" smtClean="0"/>
          </a:p>
          <a:p>
            <a:pPr lvl="2">
              <a:buFont typeface="Arial" pitchFamily="34" charset="0"/>
              <a:buChar char="•"/>
            </a:pPr>
            <a:r>
              <a:rPr lang="de-DE" dirty="0" err="1" smtClean="0"/>
              <a:t>Credit</a:t>
            </a:r>
            <a:r>
              <a:rPr lang="de-DE" dirty="0" smtClean="0"/>
              <a:t> </a:t>
            </a:r>
            <a:r>
              <a:rPr lang="de-DE" dirty="0" err="1" smtClean="0"/>
              <a:t>Risk</a:t>
            </a:r>
            <a:r>
              <a:rPr lang="de-DE" dirty="0" smtClean="0"/>
              <a:t> (CR SA)</a:t>
            </a:r>
          </a:p>
          <a:p>
            <a:pPr lvl="2">
              <a:buFont typeface="Arial" pitchFamily="34" charset="0"/>
              <a:buChar char="•"/>
            </a:pPr>
            <a:r>
              <a:rPr lang="de-DE" dirty="0" err="1" smtClean="0"/>
              <a:t>Credit</a:t>
            </a:r>
            <a:r>
              <a:rPr lang="de-DE" dirty="0" smtClean="0"/>
              <a:t> </a:t>
            </a:r>
            <a:r>
              <a:rPr lang="de-DE" dirty="0" err="1" smtClean="0"/>
              <a:t>Risk</a:t>
            </a:r>
            <a:r>
              <a:rPr lang="de-DE" dirty="0" smtClean="0"/>
              <a:t> (CR IRB)</a:t>
            </a:r>
          </a:p>
          <a:p>
            <a:pPr lvl="2">
              <a:buFont typeface="Arial" pitchFamily="34" charset="0"/>
              <a:buChar char="•"/>
            </a:pPr>
            <a:r>
              <a:rPr lang="de-DE" dirty="0" err="1" smtClean="0"/>
              <a:t>Credit</a:t>
            </a:r>
            <a:r>
              <a:rPr lang="de-DE" dirty="0" smtClean="0"/>
              <a:t> </a:t>
            </a:r>
            <a:r>
              <a:rPr lang="de-DE" dirty="0" err="1" smtClean="0"/>
              <a:t>Risk</a:t>
            </a:r>
            <a:r>
              <a:rPr lang="de-DE" dirty="0" smtClean="0"/>
              <a:t> – </a:t>
            </a:r>
            <a:r>
              <a:rPr lang="de-DE" dirty="0" err="1" smtClean="0"/>
              <a:t>geographical</a:t>
            </a:r>
            <a:r>
              <a:rPr lang="de-DE" dirty="0" smtClean="0"/>
              <a:t> breakdown (CR GB)</a:t>
            </a:r>
          </a:p>
          <a:p>
            <a:pPr lvl="2">
              <a:buFont typeface="Arial" pitchFamily="34" charset="0"/>
              <a:buChar char="•"/>
            </a:pPr>
            <a:r>
              <a:rPr lang="de-DE" dirty="0" smtClean="0"/>
              <a:t>Securitisation (CR SEC)</a:t>
            </a:r>
          </a:p>
          <a:p>
            <a:pPr lvl="2">
              <a:buFont typeface="Arial" pitchFamily="34" charset="0"/>
              <a:buChar char="•"/>
            </a:pPr>
            <a:r>
              <a:rPr lang="de-DE" dirty="0" smtClean="0"/>
              <a:t>Market </a:t>
            </a:r>
            <a:r>
              <a:rPr lang="de-DE" dirty="0" err="1" smtClean="0"/>
              <a:t>Risk</a:t>
            </a:r>
            <a:r>
              <a:rPr lang="de-DE" dirty="0" smtClean="0"/>
              <a:t> (MKR </a:t>
            </a:r>
            <a:r>
              <a:rPr lang="de-DE" dirty="0" err="1" smtClean="0"/>
              <a:t>templates</a:t>
            </a:r>
            <a:r>
              <a:rPr lang="de-DE" dirty="0" smtClean="0"/>
              <a:t>)</a:t>
            </a:r>
          </a:p>
          <a:p>
            <a:pPr lvl="2">
              <a:buFont typeface="Arial" pitchFamily="34" charset="0"/>
              <a:buChar char="•"/>
            </a:pPr>
            <a:r>
              <a:rPr lang="de-DE" dirty="0" err="1" smtClean="0"/>
              <a:t>Specific</a:t>
            </a:r>
            <a:r>
              <a:rPr lang="de-DE" dirty="0" smtClean="0"/>
              <a:t> </a:t>
            </a:r>
            <a:r>
              <a:rPr lang="de-DE" dirty="0" err="1" smtClean="0"/>
              <a:t>reporting</a:t>
            </a:r>
            <a:r>
              <a:rPr lang="de-DE" dirty="0" smtClean="0"/>
              <a:t> </a:t>
            </a:r>
            <a:r>
              <a:rPr lang="de-DE" dirty="0" err="1" smtClean="0"/>
              <a:t>obligation</a:t>
            </a:r>
            <a:r>
              <a:rPr lang="de-DE" dirty="0" smtClean="0"/>
              <a:t> </a:t>
            </a:r>
            <a:r>
              <a:rPr lang="de-DE" dirty="0" err="1" smtClean="0"/>
              <a:t>according</a:t>
            </a:r>
            <a:r>
              <a:rPr lang="de-DE" dirty="0" smtClean="0"/>
              <a:t> </a:t>
            </a:r>
            <a:r>
              <a:rPr lang="de-DE" dirty="0" err="1" smtClean="0"/>
              <a:t>to</a:t>
            </a:r>
            <a:r>
              <a:rPr lang="de-DE" dirty="0" smtClean="0"/>
              <a:t> </a:t>
            </a:r>
            <a:r>
              <a:rPr lang="de-DE" dirty="0" err="1" smtClean="0"/>
              <a:t>Article</a:t>
            </a:r>
            <a:r>
              <a:rPr lang="de-DE" dirty="0" smtClean="0"/>
              <a:t> 96 CRR - CR IP </a:t>
            </a:r>
            <a:r>
              <a:rPr lang="de-DE" dirty="0" err="1" smtClean="0"/>
              <a:t>Losses</a:t>
            </a:r>
            <a:endParaRPr lang="de-DE" dirty="0" smtClean="0"/>
          </a:p>
          <a:p>
            <a:pPr lvl="2">
              <a:buFont typeface="Arial" pitchFamily="34" charset="0"/>
              <a:buChar char="•"/>
            </a:pPr>
            <a:r>
              <a:rPr lang="de-DE" dirty="0" smtClean="0"/>
              <a:t>Operational </a:t>
            </a:r>
            <a:r>
              <a:rPr lang="de-DE" dirty="0" err="1" smtClean="0"/>
              <a:t>Risk</a:t>
            </a:r>
            <a:r>
              <a:rPr lang="de-DE" dirty="0" smtClean="0"/>
              <a:t> (</a:t>
            </a:r>
            <a:r>
              <a:rPr lang="de-DE" dirty="0" err="1" smtClean="0"/>
              <a:t>OpR</a:t>
            </a:r>
            <a:r>
              <a:rPr lang="de-DE" dirty="0" smtClean="0"/>
              <a:t>)</a:t>
            </a:r>
          </a:p>
          <a:p>
            <a:pPr lvl="2">
              <a:buFont typeface="Arial" pitchFamily="34" charset="0"/>
              <a:buChar char="•"/>
            </a:pPr>
            <a:r>
              <a:rPr lang="de-DE" dirty="0" smtClean="0"/>
              <a:t>Group </a:t>
            </a:r>
            <a:r>
              <a:rPr lang="de-DE" dirty="0" err="1" smtClean="0"/>
              <a:t>Solvency</a:t>
            </a:r>
            <a:r>
              <a:rPr lang="de-DE" dirty="0" smtClean="0"/>
              <a:t> (GS)</a:t>
            </a:r>
          </a:p>
          <a:p>
            <a:pPr lvl="2">
              <a:buFont typeface="Arial" pitchFamily="34" charset="0"/>
              <a:buChar char="•"/>
            </a:pPr>
            <a:endParaRPr lang="de-DE" dirty="0" smtClean="0"/>
          </a:p>
          <a:p>
            <a:pPr lvl="3">
              <a:buFont typeface="Arial" pitchFamily="34" charset="0"/>
              <a:buChar char="•"/>
            </a:pPr>
            <a:endParaRPr lang="de-DE"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Development of COREP </a:t>
            </a:r>
            <a:r>
              <a:rPr lang="de-DE" dirty="0" err="1" smtClean="0"/>
              <a:t>framework</a:t>
            </a:r>
            <a:r>
              <a:rPr lang="de-DE" dirty="0" smtClean="0"/>
              <a:t> - </a:t>
            </a:r>
            <a:r>
              <a:rPr lang="de-DE" dirty="0" err="1" smtClean="0"/>
              <a:t>Challenges</a:t>
            </a:r>
            <a:endParaRPr lang="de-DE" dirty="0"/>
          </a:p>
        </p:txBody>
      </p:sp>
      <p:sp>
        <p:nvSpPr>
          <p:cNvPr id="3" name="Textplatzhalter 2"/>
          <p:cNvSpPr>
            <a:spLocks noGrp="1"/>
          </p:cNvSpPr>
          <p:nvPr>
            <p:ph type="body" sz="quarter" idx="10"/>
          </p:nvPr>
        </p:nvSpPr>
        <p:spPr/>
        <p:txBody>
          <a:bodyPr/>
          <a:lstStyle/>
          <a:p>
            <a:pPr>
              <a:buFont typeface="Arial" pitchFamily="34" charset="0"/>
              <a:buChar char="•"/>
            </a:pPr>
            <a:r>
              <a:rPr lang="de-DE" dirty="0" err="1" smtClean="0"/>
              <a:t>Enhancements</a:t>
            </a:r>
            <a:r>
              <a:rPr lang="de-DE" dirty="0" smtClean="0"/>
              <a:t> of the COREP </a:t>
            </a:r>
            <a:r>
              <a:rPr lang="de-DE" dirty="0" err="1" smtClean="0"/>
              <a:t>framework</a:t>
            </a:r>
            <a:r>
              <a:rPr lang="de-DE" dirty="0" smtClean="0"/>
              <a:t> is </a:t>
            </a:r>
            <a:r>
              <a:rPr lang="de-DE" dirty="0" err="1" smtClean="0"/>
              <a:t>mainly</a:t>
            </a:r>
            <a:r>
              <a:rPr lang="de-DE" dirty="0" smtClean="0"/>
              <a:t> a </a:t>
            </a:r>
            <a:r>
              <a:rPr lang="de-DE" dirty="0" err="1" smtClean="0"/>
              <a:t>combination</a:t>
            </a:r>
            <a:r>
              <a:rPr lang="de-DE" dirty="0" smtClean="0"/>
              <a:t> of the </a:t>
            </a:r>
            <a:r>
              <a:rPr lang="de-DE" dirty="0" err="1" smtClean="0"/>
              <a:t>following</a:t>
            </a:r>
            <a:r>
              <a:rPr lang="de-DE" dirty="0" smtClean="0"/>
              <a:t> </a:t>
            </a:r>
            <a:r>
              <a:rPr lang="de-DE" dirty="0" err="1" smtClean="0"/>
              <a:t>elements</a:t>
            </a:r>
            <a:endParaRPr lang="de-DE" dirty="0" smtClean="0"/>
          </a:p>
          <a:p>
            <a:pPr lvl="1">
              <a:buFont typeface="Arial" pitchFamily="34" charset="0"/>
              <a:buChar char="•"/>
            </a:pPr>
            <a:r>
              <a:rPr lang="de-DE" dirty="0" err="1" smtClean="0"/>
              <a:t>Circumstances</a:t>
            </a:r>
            <a:r>
              <a:rPr lang="de-DE" dirty="0" smtClean="0"/>
              <a:t> </a:t>
            </a:r>
            <a:r>
              <a:rPr lang="de-DE" dirty="0" err="1" smtClean="0"/>
              <a:t>which</a:t>
            </a:r>
            <a:r>
              <a:rPr lang="de-DE" dirty="0" smtClean="0"/>
              <a:t> are </a:t>
            </a:r>
            <a:r>
              <a:rPr lang="de-DE" dirty="0" err="1" smtClean="0"/>
              <a:t>purely</a:t>
            </a:r>
            <a:r>
              <a:rPr lang="de-DE" u="sng" dirty="0" smtClean="0"/>
              <a:t> </a:t>
            </a:r>
            <a:r>
              <a:rPr lang="de-DE" u="sng" dirty="0" err="1" smtClean="0"/>
              <a:t>technical</a:t>
            </a:r>
            <a:r>
              <a:rPr lang="de-DE" u="sng" dirty="0" smtClean="0"/>
              <a:t> </a:t>
            </a:r>
            <a:r>
              <a:rPr lang="de-DE" u="sng" dirty="0" err="1" smtClean="0"/>
              <a:t>reporting</a:t>
            </a:r>
            <a:r>
              <a:rPr lang="de-DE" u="sng" dirty="0" smtClean="0"/>
              <a:t> </a:t>
            </a:r>
            <a:r>
              <a:rPr lang="de-DE" u="sng" dirty="0" err="1" smtClean="0"/>
              <a:t>issues</a:t>
            </a:r>
            <a:endParaRPr lang="de-DE" u="sng" dirty="0" smtClean="0"/>
          </a:p>
          <a:p>
            <a:pPr lvl="2">
              <a:buFont typeface="Arial" pitchFamily="34" charset="0"/>
              <a:buChar char="•"/>
            </a:pPr>
            <a:r>
              <a:rPr lang="de-DE" dirty="0" err="1" smtClean="0"/>
              <a:t>Discussion</a:t>
            </a:r>
            <a:r>
              <a:rPr lang="de-DE" dirty="0" smtClean="0"/>
              <a:t> and </a:t>
            </a:r>
            <a:r>
              <a:rPr lang="de-DE" dirty="0" err="1" smtClean="0"/>
              <a:t>agreement</a:t>
            </a:r>
            <a:r>
              <a:rPr lang="de-DE" dirty="0" smtClean="0"/>
              <a:t> in COREP-</a:t>
            </a:r>
            <a:r>
              <a:rPr lang="de-DE" dirty="0" err="1" smtClean="0"/>
              <a:t>network</a:t>
            </a:r>
            <a:r>
              <a:rPr lang="de-DE" dirty="0" smtClean="0"/>
              <a:t>/</a:t>
            </a:r>
            <a:r>
              <a:rPr lang="de-DE" dirty="0" err="1" smtClean="0"/>
              <a:t>subgroups</a:t>
            </a:r>
            <a:endParaRPr lang="de-DE" dirty="0" smtClean="0"/>
          </a:p>
          <a:p>
            <a:pPr lvl="2">
              <a:buFont typeface="Arial" pitchFamily="34" charset="0"/>
              <a:buChar char="•"/>
            </a:pPr>
            <a:r>
              <a:rPr lang="de-DE" dirty="0" err="1" smtClean="0"/>
              <a:t>Publication</a:t>
            </a:r>
            <a:r>
              <a:rPr lang="de-DE" dirty="0" smtClean="0"/>
              <a:t> via </a:t>
            </a:r>
            <a:r>
              <a:rPr lang="de-DE" dirty="0" err="1" smtClean="0"/>
              <a:t>instructions</a:t>
            </a:r>
            <a:r>
              <a:rPr lang="de-DE" dirty="0" smtClean="0"/>
              <a:t> </a:t>
            </a:r>
            <a:r>
              <a:rPr lang="de-DE" dirty="0" err="1" smtClean="0"/>
              <a:t>or</a:t>
            </a:r>
            <a:r>
              <a:rPr lang="de-DE" dirty="0" smtClean="0"/>
              <a:t> </a:t>
            </a:r>
            <a:r>
              <a:rPr lang="de-DE" dirty="0" err="1" smtClean="0"/>
              <a:t>implementation</a:t>
            </a:r>
            <a:r>
              <a:rPr lang="de-DE" dirty="0" smtClean="0"/>
              <a:t> </a:t>
            </a:r>
            <a:r>
              <a:rPr lang="de-DE" dirty="0" err="1" smtClean="0"/>
              <a:t>questions</a:t>
            </a:r>
            <a:r>
              <a:rPr lang="de-DE" dirty="0" smtClean="0"/>
              <a:t> (IQ)</a:t>
            </a:r>
          </a:p>
          <a:p>
            <a:pPr lvl="1">
              <a:buFont typeface="Arial" pitchFamily="34" charset="0"/>
              <a:buChar char="•"/>
            </a:pPr>
            <a:r>
              <a:rPr lang="de-DE" dirty="0" err="1" smtClean="0"/>
              <a:t>Circumstances</a:t>
            </a:r>
            <a:r>
              <a:rPr lang="de-DE" dirty="0" smtClean="0"/>
              <a:t> </a:t>
            </a:r>
            <a:r>
              <a:rPr lang="de-DE" dirty="0" err="1" smtClean="0"/>
              <a:t>which</a:t>
            </a:r>
            <a:r>
              <a:rPr lang="de-DE" dirty="0" smtClean="0"/>
              <a:t> are </a:t>
            </a:r>
            <a:r>
              <a:rPr lang="de-DE" dirty="0" err="1" smtClean="0"/>
              <a:t>interpretations</a:t>
            </a:r>
            <a:r>
              <a:rPr lang="de-DE" dirty="0" smtClean="0"/>
              <a:t> of CRR/CRD-</a:t>
            </a:r>
            <a:r>
              <a:rPr lang="de-DE" dirty="0" err="1" smtClean="0"/>
              <a:t>regulation</a:t>
            </a:r>
            <a:endParaRPr lang="de-DE" dirty="0" smtClean="0"/>
          </a:p>
          <a:p>
            <a:pPr lvl="2">
              <a:buFont typeface="Arial" pitchFamily="34" charset="0"/>
              <a:buChar char="•"/>
            </a:pPr>
            <a:r>
              <a:rPr lang="de-DE" dirty="0" smtClean="0"/>
              <a:t>COREP </a:t>
            </a:r>
            <a:r>
              <a:rPr lang="de-DE" dirty="0" err="1" smtClean="0"/>
              <a:t>mandate</a:t>
            </a:r>
            <a:r>
              <a:rPr lang="de-DE" dirty="0" smtClean="0"/>
              <a:t> </a:t>
            </a:r>
            <a:r>
              <a:rPr lang="de-DE" dirty="0" err="1" smtClean="0"/>
              <a:t>does</a:t>
            </a:r>
            <a:r>
              <a:rPr lang="de-DE" dirty="0" smtClean="0"/>
              <a:t> not cover  </a:t>
            </a:r>
            <a:r>
              <a:rPr lang="de-DE" dirty="0" err="1" smtClean="0"/>
              <a:t>interpretations</a:t>
            </a:r>
            <a:r>
              <a:rPr lang="de-DE" dirty="0" smtClean="0"/>
              <a:t> of CRR/CRD</a:t>
            </a:r>
          </a:p>
          <a:p>
            <a:pPr lvl="2">
              <a:buFont typeface="Arial" pitchFamily="34" charset="0"/>
              <a:buChar char="•"/>
            </a:pPr>
            <a:r>
              <a:rPr lang="de-DE" dirty="0" err="1" smtClean="0"/>
              <a:t>Interpretations</a:t>
            </a:r>
            <a:r>
              <a:rPr lang="de-DE" dirty="0" smtClean="0"/>
              <a:t> of CRR/CRD </a:t>
            </a:r>
            <a:r>
              <a:rPr lang="de-DE" dirty="0" err="1" smtClean="0"/>
              <a:t>can</a:t>
            </a:r>
            <a:r>
              <a:rPr lang="de-DE" dirty="0" smtClean="0"/>
              <a:t> </a:t>
            </a:r>
            <a:r>
              <a:rPr lang="de-DE" dirty="0" err="1" smtClean="0"/>
              <a:t>only</a:t>
            </a:r>
            <a:r>
              <a:rPr lang="de-DE" dirty="0" smtClean="0"/>
              <a:t> </a:t>
            </a:r>
            <a:r>
              <a:rPr lang="de-DE" dirty="0" err="1" smtClean="0"/>
              <a:t>be</a:t>
            </a:r>
            <a:r>
              <a:rPr lang="de-DE" dirty="0" smtClean="0"/>
              <a:t> </a:t>
            </a:r>
            <a:r>
              <a:rPr lang="de-DE" dirty="0" err="1" smtClean="0"/>
              <a:t>given</a:t>
            </a:r>
            <a:r>
              <a:rPr lang="de-DE" dirty="0" smtClean="0"/>
              <a:t> by relevant </a:t>
            </a:r>
            <a:r>
              <a:rPr lang="de-DE" dirty="0" err="1" smtClean="0"/>
              <a:t>subgroups</a:t>
            </a:r>
            <a:endParaRPr lang="de-DE" dirty="0" smtClean="0"/>
          </a:p>
          <a:p>
            <a:pPr lvl="2">
              <a:buFont typeface="Arial" pitchFamily="34" charset="0"/>
              <a:buChar char="•"/>
            </a:pPr>
            <a:r>
              <a:rPr lang="de-DE" dirty="0" smtClean="0"/>
              <a:t>After </a:t>
            </a:r>
            <a:r>
              <a:rPr lang="de-DE" dirty="0" err="1" smtClean="0"/>
              <a:t>having</a:t>
            </a:r>
            <a:r>
              <a:rPr lang="de-DE" dirty="0" smtClean="0"/>
              <a:t> </a:t>
            </a:r>
            <a:r>
              <a:rPr lang="de-DE" dirty="0" err="1" smtClean="0"/>
              <a:t>received</a:t>
            </a:r>
            <a:r>
              <a:rPr lang="de-DE" dirty="0" smtClean="0"/>
              <a:t> the </a:t>
            </a:r>
            <a:r>
              <a:rPr lang="de-DE" dirty="0" err="1" smtClean="0"/>
              <a:t>interpretation</a:t>
            </a:r>
            <a:r>
              <a:rPr lang="de-DE" dirty="0" smtClean="0"/>
              <a:t> COREP ON </a:t>
            </a:r>
            <a:r>
              <a:rPr lang="de-DE" dirty="0" err="1" smtClean="0"/>
              <a:t>decides</a:t>
            </a:r>
            <a:r>
              <a:rPr lang="de-DE" dirty="0" smtClean="0"/>
              <a:t> </a:t>
            </a:r>
            <a:r>
              <a:rPr lang="de-DE" dirty="0" err="1" smtClean="0"/>
              <a:t>about</a:t>
            </a:r>
            <a:r>
              <a:rPr lang="de-DE" dirty="0" smtClean="0"/>
              <a:t> the </a:t>
            </a:r>
            <a:r>
              <a:rPr lang="de-DE" dirty="0" err="1" smtClean="0"/>
              <a:t>reporting</a:t>
            </a:r>
            <a:r>
              <a:rPr lang="de-DE" dirty="0" smtClean="0"/>
              <a:t> and the </a:t>
            </a:r>
            <a:r>
              <a:rPr lang="de-DE" dirty="0" err="1" smtClean="0"/>
              <a:t>adjustments</a:t>
            </a:r>
            <a:r>
              <a:rPr lang="de-DE" dirty="0" smtClean="0"/>
              <a:t> </a:t>
            </a:r>
            <a:r>
              <a:rPr lang="de-DE" dirty="0" err="1" smtClean="0"/>
              <a:t>to</a:t>
            </a:r>
            <a:r>
              <a:rPr lang="de-DE" dirty="0" smtClean="0"/>
              <a:t> the </a:t>
            </a:r>
            <a:r>
              <a:rPr lang="de-DE" dirty="0" err="1" smtClean="0"/>
              <a:t>templates</a:t>
            </a:r>
            <a:r>
              <a:rPr lang="de-DE" dirty="0" smtClean="0"/>
              <a:t>/</a:t>
            </a:r>
            <a:r>
              <a:rPr lang="de-DE" dirty="0" err="1" smtClean="0"/>
              <a:t>instructions</a:t>
            </a:r>
            <a:endParaRPr lang="de-D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COREP </a:t>
            </a:r>
            <a:r>
              <a:rPr lang="de-DE" dirty="0" err="1" smtClean="0"/>
              <a:t>templates</a:t>
            </a:r>
            <a:r>
              <a:rPr lang="de-DE" dirty="0" smtClean="0"/>
              <a:t> – CA1 </a:t>
            </a:r>
            <a:r>
              <a:rPr lang="de-DE" dirty="0" err="1" smtClean="0"/>
              <a:t>to</a:t>
            </a:r>
            <a:r>
              <a:rPr lang="de-DE" dirty="0" smtClean="0"/>
              <a:t> CA5</a:t>
            </a:r>
            <a:endParaRPr lang="de-DE" dirty="0"/>
          </a:p>
        </p:txBody>
      </p:sp>
      <p:sp>
        <p:nvSpPr>
          <p:cNvPr id="3" name="Textplatzhalter 2"/>
          <p:cNvSpPr>
            <a:spLocks noGrp="1"/>
          </p:cNvSpPr>
          <p:nvPr>
            <p:ph type="body" sz="quarter" idx="10"/>
          </p:nvPr>
        </p:nvSpPr>
        <p:spPr/>
        <p:txBody>
          <a:bodyPr/>
          <a:lstStyle/>
          <a:p>
            <a:pPr>
              <a:buFont typeface="Arial" pitchFamily="34" charset="0"/>
              <a:buChar char="•"/>
            </a:pPr>
            <a:r>
              <a:rPr lang="de-DE" dirty="0" smtClean="0"/>
              <a:t>The CA </a:t>
            </a:r>
            <a:r>
              <a:rPr lang="de-DE" dirty="0" err="1" smtClean="0"/>
              <a:t>template</a:t>
            </a:r>
            <a:r>
              <a:rPr lang="de-DE" dirty="0" smtClean="0"/>
              <a:t> is </a:t>
            </a:r>
            <a:r>
              <a:rPr lang="de-DE" dirty="0" err="1" smtClean="0"/>
              <a:t>split</a:t>
            </a:r>
            <a:r>
              <a:rPr lang="de-DE" dirty="0" smtClean="0"/>
              <a:t> </a:t>
            </a:r>
            <a:r>
              <a:rPr lang="de-DE" dirty="0" err="1" smtClean="0"/>
              <a:t>into</a:t>
            </a:r>
            <a:r>
              <a:rPr lang="de-DE" dirty="0" smtClean="0"/>
              <a:t> </a:t>
            </a:r>
            <a:r>
              <a:rPr lang="de-DE" dirty="0" err="1" smtClean="0"/>
              <a:t>five</a:t>
            </a:r>
            <a:r>
              <a:rPr lang="de-DE" dirty="0" smtClean="0"/>
              <a:t> different sub-</a:t>
            </a:r>
            <a:r>
              <a:rPr lang="de-DE" dirty="0" err="1" smtClean="0"/>
              <a:t>categories</a:t>
            </a:r>
            <a:endParaRPr lang="de-DE" dirty="0" smtClean="0"/>
          </a:p>
          <a:p>
            <a:pPr lvl="2">
              <a:buFont typeface="Arial" pitchFamily="34" charset="0"/>
              <a:buChar char="•"/>
            </a:pPr>
            <a:r>
              <a:rPr lang="de-DE" dirty="0" smtClean="0"/>
              <a:t>CA1 – </a:t>
            </a:r>
            <a:r>
              <a:rPr lang="de-DE" dirty="0" err="1" smtClean="0"/>
              <a:t>overview</a:t>
            </a:r>
            <a:r>
              <a:rPr lang="de-DE" dirty="0" smtClean="0"/>
              <a:t> </a:t>
            </a:r>
            <a:r>
              <a:rPr lang="de-DE" dirty="0" err="1" smtClean="0"/>
              <a:t>over</a:t>
            </a:r>
            <a:r>
              <a:rPr lang="de-DE" dirty="0" smtClean="0"/>
              <a:t> the </a:t>
            </a:r>
            <a:r>
              <a:rPr lang="de-DE" dirty="0" err="1" smtClean="0"/>
              <a:t>compositions</a:t>
            </a:r>
            <a:r>
              <a:rPr lang="de-DE" dirty="0" smtClean="0"/>
              <a:t> of </a:t>
            </a:r>
            <a:r>
              <a:rPr lang="de-DE" dirty="0" err="1" smtClean="0"/>
              <a:t>own</a:t>
            </a:r>
            <a:r>
              <a:rPr lang="de-DE" dirty="0" smtClean="0"/>
              <a:t> </a:t>
            </a:r>
            <a:r>
              <a:rPr lang="de-DE" dirty="0" err="1" smtClean="0"/>
              <a:t>funds</a:t>
            </a:r>
            <a:r>
              <a:rPr lang="de-DE" dirty="0" smtClean="0"/>
              <a:t>  and </a:t>
            </a:r>
            <a:r>
              <a:rPr lang="de-DE" dirty="0" err="1" smtClean="0"/>
              <a:t>deductions</a:t>
            </a:r>
            <a:endParaRPr lang="de-DE" dirty="0" smtClean="0"/>
          </a:p>
          <a:p>
            <a:pPr lvl="2">
              <a:buFont typeface="Arial" pitchFamily="34" charset="0"/>
              <a:buChar char="•"/>
            </a:pPr>
            <a:r>
              <a:rPr lang="de-DE" dirty="0" smtClean="0"/>
              <a:t>CA2 -  </a:t>
            </a:r>
            <a:r>
              <a:rPr lang="de-DE" dirty="0" err="1" smtClean="0"/>
              <a:t>own</a:t>
            </a:r>
            <a:r>
              <a:rPr lang="de-DE" dirty="0" smtClean="0"/>
              <a:t> </a:t>
            </a:r>
            <a:r>
              <a:rPr lang="de-DE" dirty="0" err="1" smtClean="0"/>
              <a:t>funds</a:t>
            </a:r>
            <a:r>
              <a:rPr lang="de-DE" dirty="0" smtClean="0"/>
              <a:t> </a:t>
            </a:r>
            <a:r>
              <a:rPr lang="de-DE" dirty="0" err="1" smtClean="0"/>
              <a:t>requirements</a:t>
            </a:r>
            <a:endParaRPr lang="de-DE" dirty="0" smtClean="0"/>
          </a:p>
          <a:p>
            <a:pPr lvl="2">
              <a:buFont typeface="Arial" pitchFamily="34" charset="0"/>
              <a:buChar char="•"/>
            </a:pPr>
            <a:r>
              <a:rPr lang="de-DE" dirty="0" smtClean="0"/>
              <a:t>CA3 – </a:t>
            </a:r>
            <a:r>
              <a:rPr lang="de-DE" dirty="0" err="1" smtClean="0"/>
              <a:t>capital</a:t>
            </a:r>
            <a:r>
              <a:rPr lang="de-DE" dirty="0" smtClean="0"/>
              <a:t> </a:t>
            </a:r>
            <a:r>
              <a:rPr lang="de-DE" dirty="0" err="1" smtClean="0"/>
              <a:t>ratios</a:t>
            </a:r>
            <a:endParaRPr lang="de-DE" dirty="0"/>
          </a:p>
          <a:p>
            <a:pPr lvl="2">
              <a:buFont typeface="Arial" pitchFamily="34" charset="0"/>
              <a:buChar char="•"/>
            </a:pPr>
            <a:r>
              <a:rPr lang="de-DE" dirty="0" smtClean="0"/>
              <a:t>CA4 – </a:t>
            </a:r>
            <a:r>
              <a:rPr lang="de-DE" dirty="0" err="1" smtClean="0"/>
              <a:t>further</a:t>
            </a:r>
            <a:r>
              <a:rPr lang="de-DE" dirty="0" smtClean="0"/>
              <a:t> breakdown  of </a:t>
            </a:r>
            <a:r>
              <a:rPr lang="de-DE" dirty="0" err="1" smtClean="0"/>
              <a:t>specific</a:t>
            </a:r>
            <a:r>
              <a:rPr lang="de-DE" dirty="0" smtClean="0"/>
              <a:t> </a:t>
            </a:r>
            <a:r>
              <a:rPr lang="de-DE" dirty="0" err="1" smtClean="0"/>
              <a:t>data</a:t>
            </a:r>
            <a:r>
              <a:rPr lang="de-DE" dirty="0" smtClean="0"/>
              <a:t> </a:t>
            </a:r>
            <a:r>
              <a:rPr lang="de-DE" dirty="0" err="1" smtClean="0"/>
              <a:t>regarding</a:t>
            </a:r>
            <a:r>
              <a:rPr lang="de-DE" dirty="0" smtClean="0"/>
              <a:t> </a:t>
            </a:r>
            <a:r>
              <a:rPr lang="de-DE" dirty="0" err="1" smtClean="0"/>
              <a:t>own</a:t>
            </a:r>
            <a:r>
              <a:rPr lang="de-DE" dirty="0" smtClean="0"/>
              <a:t> </a:t>
            </a:r>
            <a:r>
              <a:rPr lang="de-DE" dirty="0" err="1" smtClean="0"/>
              <a:t>funds</a:t>
            </a:r>
            <a:r>
              <a:rPr lang="de-DE" dirty="0" smtClean="0"/>
              <a:t>, </a:t>
            </a:r>
            <a:r>
              <a:rPr lang="de-DE" dirty="0" err="1" smtClean="0"/>
              <a:t>own</a:t>
            </a:r>
            <a:r>
              <a:rPr lang="de-DE" dirty="0" smtClean="0"/>
              <a:t> </a:t>
            </a:r>
            <a:r>
              <a:rPr lang="de-DE" dirty="0" err="1" smtClean="0"/>
              <a:t>funds</a:t>
            </a:r>
            <a:r>
              <a:rPr lang="de-DE" dirty="0" smtClean="0"/>
              <a:t> </a:t>
            </a:r>
            <a:r>
              <a:rPr lang="de-DE" dirty="0" err="1" smtClean="0"/>
              <a:t>requirements</a:t>
            </a:r>
            <a:r>
              <a:rPr lang="de-DE" dirty="0" smtClean="0"/>
              <a:t> and </a:t>
            </a:r>
            <a:r>
              <a:rPr lang="de-DE" dirty="0" err="1" smtClean="0"/>
              <a:t>buffers</a:t>
            </a:r>
            <a:endParaRPr lang="de-DE" dirty="0" smtClean="0"/>
          </a:p>
          <a:p>
            <a:pPr lvl="3">
              <a:buFont typeface="Arial" pitchFamily="34" charset="0"/>
              <a:buChar char="•"/>
            </a:pPr>
            <a:r>
              <a:rPr lang="de-DE" dirty="0"/>
              <a:t>CA4 </a:t>
            </a:r>
            <a:r>
              <a:rPr lang="de-DE" dirty="0" err="1"/>
              <a:t>has</a:t>
            </a:r>
            <a:r>
              <a:rPr lang="de-DE" dirty="0"/>
              <a:t> </a:t>
            </a:r>
            <a:r>
              <a:rPr lang="de-DE" dirty="0" err="1"/>
              <a:t>no</a:t>
            </a:r>
            <a:r>
              <a:rPr lang="de-DE" dirty="0"/>
              <a:t> direct link </a:t>
            </a:r>
            <a:r>
              <a:rPr lang="de-DE" dirty="0" err="1"/>
              <a:t>to</a:t>
            </a:r>
            <a:r>
              <a:rPr lang="de-DE" dirty="0"/>
              <a:t> CA1, but  breakdown of </a:t>
            </a:r>
            <a:r>
              <a:rPr lang="de-DE" dirty="0" err="1"/>
              <a:t>data</a:t>
            </a:r>
            <a:r>
              <a:rPr lang="de-DE" dirty="0"/>
              <a:t> is </a:t>
            </a:r>
            <a:r>
              <a:rPr lang="de-DE" dirty="0" err="1"/>
              <a:t>necessary</a:t>
            </a:r>
            <a:r>
              <a:rPr lang="de-DE" dirty="0"/>
              <a:t> </a:t>
            </a:r>
            <a:r>
              <a:rPr lang="de-DE" dirty="0" err="1"/>
              <a:t>to</a:t>
            </a:r>
            <a:r>
              <a:rPr lang="de-DE" dirty="0"/>
              <a:t> </a:t>
            </a:r>
            <a:r>
              <a:rPr lang="de-DE" dirty="0" err="1"/>
              <a:t>calculate</a:t>
            </a:r>
            <a:r>
              <a:rPr lang="de-DE" dirty="0"/>
              <a:t> the </a:t>
            </a:r>
            <a:r>
              <a:rPr lang="de-DE" dirty="0" err="1"/>
              <a:t>capital</a:t>
            </a:r>
            <a:r>
              <a:rPr lang="de-DE" dirty="0"/>
              <a:t> </a:t>
            </a:r>
            <a:r>
              <a:rPr lang="de-DE" dirty="0" err="1"/>
              <a:t>requirements</a:t>
            </a:r>
            <a:r>
              <a:rPr lang="de-DE" dirty="0"/>
              <a:t> (Memorandum </a:t>
            </a:r>
            <a:r>
              <a:rPr lang="de-DE" dirty="0" err="1"/>
              <a:t>items</a:t>
            </a:r>
            <a:r>
              <a:rPr lang="de-DE" dirty="0"/>
              <a:t>)</a:t>
            </a:r>
          </a:p>
          <a:p>
            <a:pPr lvl="2">
              <a:buFont typeface="Arial" pitchFamily="34" charset="0"/>
              <a:buChar char="•"/>
            </a:pPr>
            <a:r>
              <a:rPr lang="de-DE" dirty="0" smtClean="0"/>
              <a:t>CA5 – </a:t>
            </a:r>
            <a:r>
              <a:rPr lang="de-DE" dirty="0" err="1" smtClean="0"/>
              <a:t>Transitional</a:t>
            </a:r>
            <a:r>
              <a:rPr lang="de-DE" dirty="0" smtClean="0"/>
              <a:t> </a:t>
            </a:r>
            <a:r>
              <a:rPr lang="de-DE" dirty="0" err="1" smtClean="0"/>
              <a:t>requirements</a:t>
            </a:r>
            <a:r>
              <a:rPr lang="de-DE" dirty="0" smtClean="0"/>
              <a:t>  </a:t>
            </a:r>
          </a:p>
          <a:p>
            <a:pPr lvl="3">
              <a:buFont typeface="Arial" pitchFamily="34" charset="0"/>
              <a:buChar char="•"/>
            </a:pPr>
            <a:endParaRPr lang="de-DE" dirty="0" smtClean="0"/>
          </a:p>
          <a:p>
            <a:pPr lvl="2">
              <a:buFont typeface="Arial" pitchFamily="34" charset="0"/>
              <a:buChar char="•"/>
            </a:pPr>
            <a:endParaRPr lang="de-DE" dirty="0"/>
          </a:p>
          <a:p>
            <a:pPr lvl="2">
              <a:buFont typeface="Arial" pitchFamily="34" charset="0"/>
              <a:buChar char="•"/>
            </a:pPr>
            <a:endParaRPr lang="de-DE"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COREP </a:t>
            </a:r>
            <a:r>
              <a:rPr lang="de-DE" dirty="0" err="1" smtClean="0"/>
              <a:t>templates</a:t>
            </a:r>
            <a:r>
              <a:rPr lang="de-DE" dirty="0" smtClean="0"/>
              <a:t> – CA1 and CA5</a:t>
            </a:r>
            <a:endParaRPr lang="de-DE" dirty="0"/>
          </a:p>
        </p:txBody>
      </p:sp>
      <p:sp>
        <p:nvSpPr>
          <p:cNvPr id="3" name="Textplatzhalter 2"/>
          <p:cNvSpPr>
            <a:spLocks noGrp="1"/>
          </p:cNvSpPr>
          <p:nvPr>
            <p:ph type="body" sz="quarter" idx="10"/>
          </p:nvPr>
        </p:nvSpPr>
        <p:spPr/>
        <p:txBody>
          <a:bodyPr/>
          <a:lstStyle/>
          <a:p>
            <a:pPr>
              <a:buFont typeface="Arial" pitchFamily="34" charset="0"/>
              <a:buChar char="•"/>
            </a:pPr>
            <a:r>
              <a:rPr lang="de-DE" dirty="0" smtClean="0"/>
              <a:t>The </a:t>
            </a:r>
            <a:r>
              <a:rPr lang="de-DE" dirty="0" err="1" smtClean="0"/>
              <a:t>decomposition</a:t>
            </a:r>
            <a:r>
              <a:rPr lang="de-DE" dirty="0" smtClean="0"/>
              <a:t> of </a:t>
            </a:r>
            <a:r>
              <a:rPr lang="de-DE" dirty="0" err="1" smtClean="0"/>
              <a:t>own</a:t>
            </a:r>
            <a:r>
              <a:rPr lang="de-DE" dirty="0" smtClean="0"/>
              <a:t> </a:t>
            </a:r>
            <a:r>
              <a:rPr lang="de-DE" dirty="0" err="1" smtClean="0"/>
              <a:t>funds</a:t>
            </a:r>
            <a:r>
              <a:rPr lang="de-DE" dirty="0" smtClean="0"/>
              <a:t> in the CA1 </a:t>
            </a:r>
            <a:r>
              <a:rPr lang="de-DE" dirty="0" err="1" smtClean="0"/>
              <a:t>template</a:t>
            </a:r>
            <a:r>
              <a:rPr lang="de-DE" dirty="0" smtClean="0"/>
              <a:t> and the </a:t>
            </a:r>
            <a:r>
              <a:rPr lang="de-DE" dirty="0" err="1" smtClean="0"/>
              <a:t>amounts</a:t>
            </a:r>
            <a:r>
              <a:rPr lang="de-DE" dirty="0" smtClean="0"/>
              <a:t> </a:t>
            </a:r>
            <a:r>
              <a:rPr lang="de-DE" dirty="0" err="1" smtClean="0"/>
              <a:t>reported</a:t>
            </a:r>
            <a:r>
              <a:rPr lang="de-DE" dirty="0" smtClean="0"/>
              <a:t> are </a:t>
            </a:r>
            <a:r>
              <a:rPr lang="de-DE" dirty="0" err="1" smtClean="0"/>
              <a:t>based</a:t>
            </a:r>
            <a:r>
              <a:rPr lang="de-DE" dirty="0" smtClean="0"/>
              <a:t> on the final </a:t>
            </a:r>
            <a:r>
              <a:rPr lang="de-DE" dirty="0" err="1" smtClean="0"/>
              <a:t>provisions</a:t>
            </a:r>
            <a:r>
              <a:rPr lang="de-DE" dirty="0" smtClean="0"/>
              <a:t> of the CRR</a:t>
            </a:r>
          </a:p>
          <a:p>
            <a:pPr lvl="1">
              <a:buFont typeface="Arial" pitchFamily="34" charset="0"/>
              <a:buChar char="•"/>
            </a:pPr>
            <a:r>
              <a:rPr lang="de-DE" dirty="0" err="1" smtClean="0"/>
              <a:t>Figures</a:t>
            </a:r>
            <a:r>
              <a:rPr lang="de-DE" dirty="0" smtClean="0"/>
              <a:t> are </a:t>
            </a:r>
            <a:r>
              <a:rPr lang="de-DE" dirty="0" err="1" smtClean="0"/>
              <a:t>gross</a:t>
            </a:r>
            <a:r>
              <a:rPr lang="de-DE" dirty="0" smtClean="0"/>
              <a:t> of </a:t>
            </a:r>
            <a:r>
              <a:rPr lang="de-DE" dirty="0" err="1" smtClean="0"/>
              <a:t>transitional</a:t>
            </a:r>
            <a:r>
              <a:rPr lang="de-DE" dirty="0" smtClean="0"/>
              <a:t> </a:t>
            </a:r>
            <a:r>
              <a:rPr lang="de-DE" dirty="0" err="1" smtClean="0"/>
              <a:t>provisions</a:t>
            </a:r>
            <a:r>
              <a:rPr lang="de-DE" dirty="0" smtClean="0"/>
              <a:t> (so </a:t>
            </a:r>
            <a:r>
              <a:rPr lang="de-DE" dirty="0" err="1" smtClean="0"/>
              <a:t>called</a:t>
            </a:r>
            <a:r>
              <a:rPr lang="de-DE" dirty="0" smtClean="0"/>
              <a:t> „</a:t>
            </a:r>
            <a:r>
              <a:rPr lang="de-DE" dirty="0" err="1" smtClean="0"/>
              <a:t>gross</a:t>
            </a:r>
            <a:r>
              <a:rPr lang="de-DE" dirty="0" smtClean="0"/>
              <a:t> </a:t>
            </a:r>
            <a:r>
              <a:rPr lang="de-DE" dirty="0" err="1" smtClean="0"/>
              <a:t>approach</a:t>
            </a:r>
            <a:r>
              <a:rPr lang="de-DE" dirty="0" smtClean="0"/>
              <a:t>“)</a:t>
            </a:r>
          </a:p>
          <a:p>
            <a:pPr>
              <a:buFont typeface="Arial" pitchFamily="34" charset="0"/>
              <a:buChar char="•"/>
            </a:pPr>
            <a:endParaRPr lang="de-DE" dirty="0" smtClean="0"/>
          </a:p>
          <a:p>
            <a:pPr>
              <a:buFont typeface="Arial" pitchFamily="34" charset="0"/>
              <a:buChar char="•"/>
            </a:pPr>
            <a:r>
              <a:rPr lang="de-DE" dirty="0" err="1" smtClean="0"/>
              <a:t>Nine</a:t>
            </a:r>
            <a:r>
              <a:rPr lang="de-DE" dirty="0" smtClean="0"/>
              <a:t> </a:t>
            </a:r>
            <a:r>
              <a:rPr lang="de-DE" dirty="0" err="1" smtClean="0"/>
              <a:t>cells</a:t>
            </a:r>
            <a:r>
              <a:rPr lang="de-DE" dirty="0" smtClean="0"/>
              <a:t> (</a:t>
            </a:r>
            <a:r>
              <a:rPr lang="de-DE" dirty="0" err="1" smtClean="0"/>
              <a:t>three</a:t>
            </a:r>
            <a:r>
              <a:rPr lang="de-DE" dirty="0" smtClean="0"/>
              <a:t> </a:t>
            </a:r>
            <a:r>
              <a:rPr lang="de-DE" dirty="0" err="1" smtClean="0"/>
              <a:t>cells</a:t>
            </a:r>
            <a:r>
              <a:rPr lang="de-DE" dirty="0" smtClean="0"/>
              <a:t> per type of </a:t>
            </a:r>
            <a:r>
              <a:rPr lang="de-DE" dirty="0" err="1" smtClean="0"/>
              <a:t>capital</a:t>
            </a:r>
            <a:r>
              <a:rPr lang="de-DE" dirty="0" smtClean="0"/>
              <a:t> ) </a:t>
            </a:r>
            <a:r>
              <a:rPr lang="de-DE" dirty="0" err="1" smtClean="0"/>
              <a:t>contain</a:t>
            </a:r>
            <a:r>
              <a:rPr lang="de-DE" dirty="0" smtClean="0"/>
              <a:t> </a:t>
            </a:r>
            <a:r>
              <a:rPr lang="de-DE" dirty="0" err="1" smtClean="0"/>
              <a:t>data</a:t>
            </a:r>
            <a:r>
              <a:rPr lang="de-DE" dirty="0" smtClean="0"/>
              <a:t> </a:t>
            </a:r>
            <a:r>
              <a:rPr lang="de-DE" dirty="0" err="1" smtClean="0"/>
              <a:t>about</a:t>
            </a:r>
            <a:r>
              <a:rPr lang="de-DE" dirty="0" smtClean="0"/>
              <a:t> the </a:t>
            </a:r>
            <a:r>
              <a:rPr lang="de-DE" dirty="0" err="1" smtClean="0"/>
              <a:t>transitional</a:t>
            </a:r>
            <a:r>
              <a:rPr lang="de-DE" dirty="0" smtClean="0"/>
              <a:t> </a:t>
            </a:r>
            <a:r>
              <a:rPr lang="de-DE" dirty="0" err="1" smtClean="0"/>
              <a:t>requirements</a:t>
            </a:r>
            <a:r>
              <a:rPr lang="de-DE" dirty="0" smtClean="0"/>
              <a:t> and the national </a:t>
            </a:r>
            <a:r>
              <a:rPr lang="de-DE" dirty="0" err="1" smtClean="0"/>
              <a:t>elements</a:t>
            </a:r>
            <a:r>
              <a:rPr lang="de-DE" dirty="0" smtClean="0"/>
              <a:t> </a:t>
            </a:r>
            <a:r>
              <a:rPr lang="de-DE" dirty="0" err="1" smtClean="0"/>
              <a:t>according</a:t>
            </a:r>
            <a:r>
              <a:rPr lang="de-DE" dirty="0" smtClean="0"/>
              <a:t> </a:t>
            </a:r>
            <a:r>
              <a:rPr lang="de-DE" dirty="0" err="1" smtClean="0"/>
              <a:t>to</a:t>
            </a:r>
            <a:r>
              <a:rPr lang="de-DE" dirty="0" smtClean="0"/>
              <a:t> </a:t>
            </a:r>
            <a:r>
              <a:rPr lang="de-DE" dirty="0" err="1" smtClean="0"/>
              <a:t>Article</a:t>
            </a:r>
            <a:r>
              <a:rPr lang="de-DE" dirty="0" smtClean="0"/>
              <a:t> 461 CRR (</a:t>
            </a:r>
            <a:r>
              <a:rPr lang="de-DE" dirty="0" err="1" smtClean="0"/>
              <a:t>formerly</a:t>
            </a:r>
            <a:r>
              <a:rPr lang="de-DE" dirty="0" smtClean="0"/>
              <a:t> </a:t>
            </a:r>
            <a:r>
              <a:rPr lang="de-DE" dirty="0" err="1" smtClean="0"/>
              <a:t>reported</a:t>
            </a:r>
            <a:r>
              <a:rPr lang="de-DE" dirty="0" smtClean="0"/>
              <a:t> </a:t>
            </a:r>
            <a:r>
              <a:rPr lang="de-DE" dirty="0" err="1" smtClean="0"/>
              <a:t>under</a:t>
            </a:r>
            <a:r>
              <a:rPr lang="de-DE" dirty="0" smtClean="0"/>
              <a:t> CA5 </a:t>
            </a:r>
            <a:r>
              <a:rPr lang="de-DE" dirty="0" err="1" smtClean="0"/>
              <a:t>table</a:t>
            </a:r>
            <a:r>
              <a:rPr lang="de-DE" dirty="0" smtClean="0"/>
              <a:t> 11)</a:t>
            </a:r>
          </a:p>
          <a:p>
            <a:pPr lvl="1">
              <a:buFont typeface="Arial" pitchFamily="34" charset="0"/>
              <a:buChar char="•"/>
            </a:pPr>
            <a:r>
              <a:rPr lang="de-DE" dirty="0" smtClean="0"/>
              <a:t>CET1 – </a:t>
            </a:r>
            <a:r>
              <a:rPr lang="de-DE" dirty="0" err="1" smtClean="0"/>
              <a:t>row</a:t>
            </a:r>
            <a:r>
              <a:rPr lang="de-DE" dirty="0" smtClean="0"/>
              <a:t> 220 (</a:t>
            </a:r>
            <a:r>
              <a:rPr lang="de-DE" dirty="0" err="1" smtClean="0"/>
              <a:t>grandfathered</a:t>
            </a:r>
            <a:r>
              <a:rPr lang="de-DE" dirty="0" smtClean="0"/>
              <a:t> </a:t>
            </a:r>
            <a:r>
              <a:rPr lang="de-DE" dirty="0" err="1" smtClean="0"/>
              <a:t>instruments</a:t>
            </a:r>
            <a:r>
              <a:rPr lang="de-DE" dirty="0" smtClean="0"/>
              <a:t>), 240 (</a:t>
            </a:r>
            <a:r>
              <a:rPr lang="de-DE" dirty="0" err="1" smtClean="0"/>
              <a:t>minority</a:t>
            </a:r>
            <a:r>
              <a:rPr lang="de-DE" dirty="0" smtClean="0"/>
              <a:t> </a:t>
            </a:r>
            <a:r>
              <a:rPr lang="de-DE" dirty="0" err="1" smtClean="0"/>
              <a:t>interest</a:t>
            </a:r>
            <a:r>
              <a:rPr lang="de-DE" dirty="0" smtClean="0"/>
              <a:t>), 520 (</a:t>
            </a:r>
            <a:r>
              <a:rPr lang="de-DE" dirty="0" err="1" smtClean="0"/>
              <a:t>other</a:t>
            </a:r>
            <a:r>
              <a:rPr lang="de-DE" dirty="0" smtClean="0"/>
              <a:t>)</a:t>
            </a:r>
          </a:p>
          <a:p>
            <a:pPr lvl="1">
              <a:buFont typeface="Arial" pitchFamily="34" charset="0"/>
              <a:buChar char="•"/>
            </a:pPr>
            <a:r>
              <a:rPr lang="de-DE" dirty="0" smtClean="0"/>
              <a:t>AT1 – </a:t>
            </a:r>
            <a:r>
              <a:rPr lang="de-DE" dirty="0" err="1" smtClean="0"/>
              <a:t>row</a:t>
            </a:r>
            <a:r>
              <a:rPr lang="de-DE" dirty="0" smtClean="0"/>
              <a:t> 660 </a:t>
            </a:r>
            <a:r>
              <a:rPr lang="de-DE" dirty="0"/>
              <a:t>(</a:t>
            </a:r>
            <a:r>
              <a:rPr lang="de-DE" dirty="0" err="1" smtClean="0"/>
              <a:t>grandfathered</a:t>
            </a:r>
            <a:r>
              <a:rPr lang="de-DE" dirty="0" smtClean="0"/>
              <a:t> </a:t>
            </a:r>
            <a:r>
              <a:rPr lang="de-DE" dirty="0" err="1"/>
              <a:t>instruments</a:t>
            </a:r>
            <a:r>
              <a:rPr lang="de-DE" dirty="0"/>
              <a:t>), </a:t>
            </a:r>
            <a:r>
              <a:rPr lang="de-DE" dirty="0" smtClean="0"/>
              <a:t>680 (</a:t>
            </a:r>
            <a:r>
              <a:rPr lang="de-DE" dirty="0" err="1" smtClean="0"/>
              <a:t>susidiaries</a:t>
            </a:r>
            <a:r>
              <a:rPr lang="de-DE" dirty="0" smtClean="0"/>
              <a:t>), 730 </a:t>
            </a:r>
            <a:r>
              <a:rPr lang="de-DE" dirty="0"/>
              <a:t>(</a:t>
            </a:r>
            <a:r>
              <a:rPr lang="de-DE" dirty="0" err="1"/>
              <a:t>other</a:t>
            </a:r>
            <a:r>
              <a:rPr lang="de-DE" dirty="0" smtClean="0"/>
              <a:t>)</a:t>
            </a:r>
          </a:p>
          <a:p>
            <a:pPr lvl="1">
              <a:buFont typeface="Arial" pitchFamily="34" charset="0"/>
              <a:buChar char="•"/>
            </a:pPr>
            <a:r>
              <a:rPr lang="de-DE" dirty="0"/>
              <a:t>T1 – </a:t>
            </a:r>
            <a:r>
              <a:rPr lang="de-DE" dirty="0" err="1"/>
              <a:t>row</a:t>
            </a:r>
            <a:r>
              <a:rPr lang="de-DE" dirty="0"/>
              <a:t> </a:t>
            </a:r>
            <a:r>
              <a:rPr lang="de-DE" dirty="0" smtClean="0"/>
              <a:t>880 </a:t>
            </a:r>
            <a:r>
              <a:rPr lang="de-DE" dirty="0"/>
              <a:t>(</a:t>
            </a:r>
            <a:r>
              <a:rPr lang="de-DE" dirty="0" err="1"/>
              <a:t>grandfathered</a:t>
            </a:r>
            <a:r>
              <a:rPr lang="de-DE" dirty="0"/>
              <a:t> </a:t>
            </a:r>
            <a:r>
              <a:rPr lang="de-DE" dirty="0" err="1"/>
              <a:t>instruments</a:t>
            </a:r>
            <a:r>
              <a:rPr lang="de-DE" dirty="0"/>
              <a:t>), </a:t>
            </a:r>
            <a:r>
              <a:rPr lang="de-DE" dirty="0" smtClean="0"/>
              <a:t>900(</a:t>
            </a:r>
            <a:r>
              <a:rPr lang="de-DE" dirty="0" err="1" smtClean="0"/>
              <a:t>susidiaries</a:t>
            </a:r>
            <a:r>
              <a:rPr lang="de-DE" dirty="0"/>
              <a:t>), </a:t>
            </a:r>
            <a:r>
              <a:rPr lang="de-DE" dirty="0" smtClean="0"/>
              <a:t>960 </a:t>
            </a:r>
            <a:r>
              <a:rPr lang="de-DE" dirty="0"/>
              <a:t>(</a:t>
            </a:r>
            <a:r>
              <a:rPr lang="de-DE" dirty="0" err="1"/>
              <a:t>other</a:t>
            </a:r>
            <a:r>
              <a:rPr lang="de-DE" dirty="0" smtClean="0"/>
              <a:t>)</a:t>
            </a:r>
          </a:p>
          <a:p>
            <a:pPr>
              <a:buFont typeface="Arial" pitchFamily="34" charset="0"/>
              <a:buChar char="•"/>
            </a:pPr>
            <a:endParaRPr lang="de-DE" dirty="0" smtClean="0"/>
          </a:p>
          <a:p>
            <a:pPr>
              <a:buFont typeface="Arial" pitchFamily="34" charset="0"/>
              <a:buChar char="•"/>
            </a:pPr>
            <a:r>
              <a:rPr lang="de-DE" dirty="0" err="1" smtClean="0"/>
              <a:t>Those</a:t>
            </a:r>
            <a:r>
              <a:rPr lang="de-DE" dirty="0" smtClean="0"/>
              <a:t> </a:t>
            </a:r>
            <a:r>
              <a:rPr lang="de-DE" dirty="0" err="1" smtClean="0"/>
              <a:t>cells</a:t>
            </a:r>
            <a:r>
              <a:rPr lang="de-DE" dirty="0" smtClean="0"/>
              <a:t> are </a:t>
            </a:r>
            <a:r>
              <a:rPr lang="de-DE" dirty="0" err="1" smtClean="0"/>
              <a:t>necessary</a:t>
            </a:r>
            <a:r>
              <a:rPr lang="de-DE" dirty="0" smtClean="0"/>
              <a:t> </a:t>
            </a:r>
            <a:r>
              <a:rPr lang="de-DE" dirty="0" err="1" smtClean="0"/>
              <a:t>for</a:t>
            </a:r>
            <a:r>
              <a:rPr lang="de-DE" dirty="0" smtClean="0"/>
              <a:t> the </a:t>
            </a:r>
            <a:r>
              <a:rPr lang="de-DE" dirty="0" err="1" smtClean="0"/>
              <a:t>calculation</a:t>
            </a:r>
            <a:r>
              <a:rPr lang="de-DE" dirty="0" smtClean="0"/>
              <a:t> of the </a:t>
            </a:r>
            <a:r>
              <a:rPr lang="de-DE" dirty="0" err="1" smtClean="0"/>
              <a:t>current</a:t>
            </a:r>
            <a:r>
              <a:rPr lang="de-DE" dirty="0" smtClean="0"/>
              <a:t> </a:t>
            </a:r>
            <a:r>
              <a:rPr lang="de-DE" dirty="0" err="1" smtClean="0"/>
              <a:t>amount</a:t>
            </a:r>
            <a:r>
              <a:rPr lang="de-DE" dirty="0" smtClean="0"/>
              <a:t> of the </a:t>
            </a:r>
            <a:r>
              <a:rPr lang="de-DE" dirty="0" err="1" smtClean="0"/>
              <a:t>respective</a:t>
            </a:r>
            <a:r>
              <a:rPr lang="de-DE" dirty="0" smtClean="0"/>
              <a:t> type of </a:t>
            </a:r>
            <a:r>
              <a:rPr lang="de-DE" dirty="0" err="1" smtClean="0"/>
              <a:t>capital</a:t>
            </a:r>
            <a:r>
              <a:rPr lang="de-DE" dirty="0" smtClean="0"/>
              <a:t> </a:t>
            </a:r>
            <a:r>
              <a:rPr lang="de-DE" dirty="0" err="1" smtClean="0"/>
              <a:t>as</a:t>
            </a:r>
            <a:r>
              <a:rPr lang="de-DE" dirty="0" smtClean="0"/>
              <a:t> a </a:t>
            </a:r>
            <a:r>
              <a:rPr lang="de-DE" dirty="0" err="1" smtClean="0"/>
              <a:t>whole</a:t>
            </a:r>
            <a:r>
              <a:rPr lang="de-DE" dirty="0" smtClean="0"/>
              <a:t> </a:t>
            </a:r>
            <a:r>
              <a:rPr lang="de-DE" dirty="0" err="1" smtClean="0"/>
              <a:t>when</a:t>
            </a:r>
            <a:r>
              <a:rPr lang="de-DE" dirty="0" smtClean="0"/>
              <a:t> </a:t>
            </a:r>
            <a:r>
              <a:rPr lang="de-DE" dirty="0" err="1" smtClean="0"/>
              <a:t>reporting</a:t>
            </a:r>
            <a:r>
              <a:rPr lang="de-DE" dirty="0" smtClean="0"/>
              <a:t> </a:t>
            </a:r>
            <a:r>
              <a:rPr lang="de-DE" dirty="0" err="1" smtClean="0"/>
              <a:t>according</a:t>
            </a:r>
            <a:r>
              <a:rPr lang="de-DE" dirty="0" smtClean="0"/>
              <a:t> </a:t>
            </a:r>
            <a:r>
              <a:rPr lang="de-DE" dirty="0" err="1" smtClean="0"/>
              <a:t>to</a:t>
            </a:r>
            <a:r>
              <a:rPr lang="de-DE" dirty="0" smtClean="0"/>
              <a:t> the </a:t>
            </a:r>
            <a:r>
              <a:rPr lang="de-DE" dirty="0" err="1" smtClean="0"/>
              <a:t>gross</a:t>
            </a:r>
            <a:r>
              <a:rPr lang="de-DE" dirty="0" smtClean="0"/>
              <a:t> </a:t>
            </a:r>
            <a:r>
              <a:rPr lang="de-DE" dirty="0" err="1" smtClean="0"/>
              <a:t>aproach</a:t>
            </a:r>
            <a:endParaRPr lang="de-DE" dirty="0" smtClean="0"/>
          </a:p>
          <a:p>
            <a:pPr lvl="1">
              <a:buFont typeface="Arial" pitchFamily="34" charset="0"/>
              <a:buChar char="•"/>
            </a:pPr>
            <a:endParaRPr lang="de-DE" dirty="0" smtClean="0"/>
          </a:p>
          <a:p>
            <a:pPr lvl="1">
              <a:buFont typeface="Arial" pitchFamily="34" charset="0"/>
              <a:buChar char="•"/>
            </a:pPr>
            <a:endParaRPr lang="de-DE" dirty="0"/>
          </a:p>
          <a:p>
            <a:pPr lvl="1">
              <a:buFont typeface="Arial" pitchFamily="34" charset="0"/>
              <a:buChar char="•"/>
            </a:pPr>
            <a:endParaRPr lang="de-DE" dirty="0" smtClean="0"/>
          </a:p>
          <a:p>
            <a:pPr>
              <a:buFont typeface="Arial" pitchFamily="34" charset="0"/>
              <a:buChar char="•"/>
            </a:pPr>
            <a:endParaRPr lang="de-D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COREP </a:t>
            </a:r>
            <a:r>
              <a:rPr lang="de-DE" dirty="0" err="1" smtClean="0"/>
              <a:t>templates</a:t>
            </a:r>
            <a:r>
              <a:rPr lang="de-DE" dirty="0" smtClean="0"/>
              <a:t> – CA5</a:t>
            </a:r>
            <a:endParaRPr lang="de-DE" dirty="0"/>
          </a:p>
        </p:txBody>
      </p:sp>
      <p:sp>
        <p:nvSpPr>
          <p:cNvPr id="3" name="Textplatzhalter 2"/>
          <p:cNvSpPr>
            <a:spLocks noGrp="1"/>
          </p:cNvSpPr>
          <p:nvPr>
            <p:ph type="body" sz="quarter" idx="10"/>
          </p:nvPr>
        </p:nvSpPr>
        <p:spPr/>
        <p:txBody>
          <a:bodyPr/>
          <a:lstStyle/>
          <a:p>
            <a:r>
              <a:rPr lang="de-DE" dirty="0" smtClean="0"/>
              <a:t>The </a:t>
            </a:r>
            <a:r>
              <a:rPr lang="de-DE" dirty="0" err="1" smtClean="0"/>
              <a:t>format</a:t>
            </a:r>
            <a:r>
              <a:rPr lang="de-DE" dirty="0" smtClean="0"/>
              <a:t> and the </a:t>
            </a:r>
            <a:r>
              <a:rPr lang="de-DE" dirty="0" err="1" smtClean="0"/>
              <a:t>structure</a:t>
            </a:r>
            <a:r>
              <a:rPr lang="de-DE" dirty="0" smtClean="0"/>
              <a:t> of the </a:t>
            </a:r>
            <a:r>
              <a:rPr lang="de-DE" dirty="0" err="1" smtClean="0"/>
              <a:t>template</a:t>
            </a:r>
            <a:r>
              <a:rPr lang="de-DE" dirty="0" smtClean="0"/>
              <a:t> was </a:t>
            </a:r>
            <a:r>
              <a:rPr lang="de-DE" dirty="0" err="1" smtClean="0"/>
              <a:t>changed</a:t>
            </a:r>
            <a:r>
              <a:rPr lang="de-DE" dirty="0" smtClean="0"/>
              <a:t> </a:t>
            </a:r>
            <a:r>
              <a:rPr lang="de-DE" dirty="0" err="1" smtClean="0"/>
              <a:t>because</a:t>
            </a:r>
            <a:r>
              <a:rPr lang="de-DE" dirty="0" smtClean="0"/>
              <a:t> of the </a:t>
            </a:r>
            <a:r>
              <a:rPr lang="de-DE" dirty="0" err="1" smtClean="0"/>
              <a:t>comments</a:t>
            </a:r>
            <a:r>
              <a:rPr lang="de-DE" dirty="0" smtClean="0"/>
              <a:t> of the </a:t>
            </a:r>
            <a:r>
              <a:rPr lang="de-DE" dirty="0" err="1" smtClean="0"/>
              <a:t>industry</a:t>
            </a:r>
            <a:r>
              <a:rPr lang="de-DE" dirty="0" smtClean="0"/>
              <a:t>, e.g.</a:t>
            </a:r>
          </a:p>
          <a:p>
            <a:pPr lvl="1">
              <a:buFont typeface="Arial" pitchFamily="34" charset="0"/>
              <a:buChar char="•"/>
            </a:pPr>
            <a:r>
              <a:rPr lang="en-US" dirty="0"/>
              <a:t>Massive reporting of temporary transitional items is not necessary and creates unnecessary one-time costs to banks</a:t>
            </a:r>
            <a:r>
              <a:rPr lang="en-US" dirty="0" smtClean="0"/>
              <a:t>.</a:t>
            </a:r>
          </a:p>
          <a:p>
            <a:pPr lvl="1">
              <a:buFont typeface="Arial" pitchFamily="34" charset="0"/>
              <a:buChar char="•"/>
            </a:pPr>
            <a:r>
              <a:rPr lang="en-US" dirty="0"/>
              <a:t>We are highly critical of the design of the eleven tables for transitional arrangements. It is not clear to us why the EBA has put together such an extensive set of tables to cover components whose eligibility is being phased out</a:t>
            </a:r>
            <a:r>
              <a:rPr lang="en-US" dirty="0" smtClean="0"/>
              <a:t>.</a:t>
            </a:r>
          </a:p>
          <a:p>
            <a:pPr lvl="1">
              <a:buFont typeface="Arial" pitchFamily="34" charset="0"/>
              <a:buChar char="•"/>
            </a:pPr>
            <a:r>
              <a:rPr lang="en-US" dirty="0"/>
              <a:t>We would ask the EBA to check the sequence of calculations in the CA5 template since we are not fully clear on the underlying logic. Inconsistent calculations would, moreover, have a direct impact on the CA1 template. The design of CA5 in its present form would therefore lead to inaccurate results</a:t>
            </a:r>
            <a:r>
              <a:rPr lang="en-US" dirty="0" smtClean="0"/>
              <a:t>.</a:t>
            </a:r>
          </a:p>
          <a:p>
            <a:pPr lvl="1">
              <a:buFont typeface="Arial" pitchFamily="34" charset="0"/>
              <a:buChar char="•"/>
            </a:pPr>
            <a:endParaRPr lang="en-US" dirty="0"/>
          </a:p>
          <a:p>
            <a:pPr>
              <a:buFont typeface="Arial" pitchFamily="34" charset="0"/>
              <a:buChar char="•"/>
            </a:pPr>
            <a:endParaRPr lang="en-US" dirty="0" smtClean="0"/>
          </a:p>
          <a:p>
            <a:pPr lvl="1">
              <a:buFont typeface="Arial" pitchFamily="34" charset="0"/>
              <a:buChar char="•"/>
            </a:pPr>
            <a:endParaRPr lang="de-D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COREP </a:t>
            </a:r>
            <a:r>
              <a:rPr lang="de-DE" dirty="0" err="1" smtClean="0"/>
              <a:t>templates</a:t>
            </a:r>
            <a:r>
              <a:rPr lang="de-DE" dirty="0" smtClean="0"/>
              <a:t> – CA5</a:t>
            </a:r>
            <a:endParaRPr lang="de-DE" dirty="0"/>
          </a:p>
        </p:txBody>
      </p:sp>
      <p:sp>
        <p:nvSpPr>
          <p:cNvPr id="3" name="Textplatzhalter 2"/>
          <p:cNvSpPr>
            <a:spLocks noGrp="1"/>
          </p:cNvSpPr>
          <p:nvPr>
            <p:ph type="body" sz="quarter" idx="10"/>
          </p:nvPr>
        </p:nvSpPr>
        <p:spPr/>
        <p:txBody>
          <a:bodyPr/>
          <a:lstStyle/>
          <a:p>
            <a:pPr>
              <a:buFont typeface="Arial" pitchFamily="34" charset="0"/>
              <a:buChar char="•"/>
            </a:pPr>
            <a:r>
              <a:rPr lang="de-DE" dirty="0" smtClean="0"/>
              <a:t>CA5 </a:t>
            </a:r>
            <a:r>
              <a:rPr lang="de-DE" dirty="0" err="1" smtClean="0"/>
              <a:t>template</a:t>
            </a:r>
            <a:r>
              <a:rPr lang="de-DE" dirty="0" smtClean="0"/>
              <a:t> is </a:t>
            </a:r>
            <a:r>
              <a:rPr lang="de-DE" dirty="0" err="1" smtClean="0"/>
              <a:t>exclusively</a:t>
            </a:r>
            <a:r>
              <a:rPr lang="de-DE" dirty="0" smtClean="0"/>
              <a:t> </a:t>
            </a:r>
            <a:r>
              <a:rPr lang="de-DE" dirty="0" err="1" smtClean="0"/>
              <a:t>used</a:t>
            </a:r>
            <a:r>
              <a:rPr lang="de-DE" dirty="0" smtClean="0"/>
              <a:t> </a:t>
            </a:r>
            <a:r>
              <a:rPr lang="de-DE" dirty="0" err="1" smtClean="0"/>
              <a:t>for</a:t>
            </a:r>
            <a:r>
              <a:rPr lang="de-DE" dirty="0" smtClean="0"/>
              <a:t> </a:t>
            </a:r>
            <a:r>
              <a:rPr lang="de-DE" dirty="0" err="1" smtClean="0"/>
              <a:t>reporting</a:t>
            </a:r>
            <a:r>
              <a:rPr lang="de-DE" dirty="0" smtClean="0"/>
              <a:t> of </a:t>
            </a:r>
            <a:r>
              <a:rPr lang="de-DE" dirty="0" err="1" smtClean="0"/>
              <a:t>transitional</a:t>
            </a:r>
            <a:r>
              <a:rPr lang="de-DE" dirty="0" smtClean="0"/>
              <a:t> </a:t>
            </a:r>
            <a:r>
              <a:rPr lang="de-DE" dirty="0" err="1" smtClean="0"/>
              <a:t>effects</a:t>
            </a:r>
            <a:endParaRPr lang="de-DE" dirty="0" smtClean="0"/>
          </a:p>
          <a:p>
            <a:pPr lvl="1">
              <a:buFont typeface="Arial" pitchFamily="34" charset="0"/>
              <a:buChar char="•"/>
            </a:pPr>
            <a:r>
              <a:rPr lang="de-DE" dirty="0" smtClean="0"/>
              <a:t>The </a:t>
            </a:r>
            <a:r>
              <a:rPr lang="de-DE" dirty="0" err="1" smtClean="0"/>
              <a:t>range</a:t>
            </a:r>
            <a:r>
              <a:rPr lang="de-DE" dirty="0" smtClean="0"/>
              <a:t> and the </a:t>
            </a:r>
            <a:r>
              <a:rPr lang="de-DE" dirty="0" err="1" smtClean="0"/>
              <a:t>content</a:t>
            </a:r>
            <a:r>
              <a:rPr lang="de-DE" dirty="0" smtClean="0"/>
              <a:t> of the </a:t>
            </a:r>
            <a:r>
              <a:rPr lang="de-DE" dirty="0" err="1" smtClean="0"/>
              <a:t>template</a:t>
            </a:r>
            <a:r>
              <a:rPr lang="de-DE" dirty="0" smtClean="0"/>
              <a:t> was </a:t>
            </a:r>
            <a:r>
              <a:rPr lang="de-DE" dirty="0" err="1" smtClean="0"/>
              <a:t>reduced</a:t>
            </a:r>
            <a:r>
              <a:rPr lang="de-DE" dirty="0" smtClean="0"/>
              <a:t>  </a:t>
            </a:r>
            <a:r>
              <a:rPr lang="de-DE" dirty="0" err="1" smtClean="0"/>
              <a:t>significantly</a:t>
            </a:r>
            <a:endParaRPr lang="de-DE" dirty="0" smtClean="0"/>
          </a:p>
          <a:p>
            <a:pPr lvl="1">
              <a:buFont typeface="Arial" pitchFamily="34" charset="0"/>
              <a:buChar char="•"/>
            </a:pPr>
            <a:r>
              <a:rPr lang="de-DE" dirty="0" smtClean="0"/>
              <a:t>The direct </a:t>
            </a:r>
            <a:r>
              <a:rPr lang="de-DE" dirty="0" err="1"/>
              <a:t>c</a:t>
            </a:r>
            <a:r>
              <a:rPr lang="de-DE" dirty="0" err="1" smtClean="0"/>
              <a:t>alculatory</a:t>
            </a:r>
            <a:r>
              <a:rPr lang="de-DE" dirty="0" smtClean="0"/>
              <a:t> link (the </a:t>
            </a:r>
            <a:r>
              <a:rPr lang="de-DE" dirty="0" err="1" smtClean="0"/>
              <a:t>detailed</a:t>
            </a:r>
            <a:r>
              <a:rPr lang="de-DE" dirty="0" smtClean="0"/>
              <a:t> </a:t>
            </a:r>
            <a:r>
              <a:rPr lang="de-DE" dirty="0" err="1" smtClean="0"/>
              <a:t>composition</a:t>
            </a:r>
            <a:r>
              <a:rPr lang="de-DE" dirty="0" smtClean="0"/>
              <a:t> of the </a:t>
            </a:r>
            <a:r>
              <a:rPr lang="de-DE" dirty="0" err="1" smtClean="0"/>
              <a:t>former</a:t>
            </a:r>
            <a:r>
              <a:rPr lang="de-DE" dirty="0" smtClean="0"/>
              <a:t> CA5 </a:t>
            </a:r>
            <a:r>
              <a:rPr lang="de-DE" dirty="0" err="1" smtClean="0"/>
              <a:t>template</a:t>
            </a:r>
            <a:r>
              <a:rPr lang="de-DE" dirty="0" smtClean="0"/>
              <a:t> </a:t>
            </a:r>
            <a:r>
              <a:rPr lang="de-DE" dirty="0" err="1" smtClean="0"/>
              <a:t>showed</a:t>
            </a:r>
            <a:r>
              <a:rPr lang="de-DE" dirty="0" smtClean="0"/>
              <a:t> the </a:t>
            </a:r>
            <a:r>
              <a:rPr lang="de-DE" dirty="0" err="1" smtClean="0"/>
              <a:t>calculatory</a:t>
            </a:r>
            <a:r>
              <a:rPr lang="de-DE" dirty="0" smtClean="0"/>
              <a:t> </a:t>
            </a:r>
            <a:r>
              <a:rPr lang="de-DE" dirty="0" err="1" smtClean="0"/>
              <a:t>connection</a:t>
            </a:r>
            <a:r>
              <a:rPr lang="de-DE" dirty="0" smtClean="0"/>
              <a:t> </a:t>
            </a:r>
            <a:r>
              <a:rPr lang="de-DE" dirty="0" err="1" smtClean="0"/>
              <a:t>between</a:t>
            </a:r>
            <a:r>
              <a:rPr lang="de-DE" dirty="0" smtClean="0"/>
              <a:t> the </a:t>
            </a:r>
            <a:r>
              <a:rPr lang="de-DE" dirty="0" err="1" smtClean="0"/>
              <a:t>amounts</a:t>
            </a:r>
            <a:r>
              <a:rPr lang="de-DE" dirty="0" smtClean="0"/>
              <a:t> </a:t>
            </a:r>
            <a:r>
              <a:rPr lang="de-DE" dirty="0" err="1" smtClean="0"/>
              <a:t>before</a:t>
            </a:r>
            <a:r>
              <a:rPr lang="de-DE" dirty="0" smtClean="0"/>
              <a:t> and after the </a:t>
            </a:r>
            <a:r>
              <a:rPr lang="de-DE" dirty="0" err="1" smtClean="0"/>
              <a:t>application</a:t>
            </a:r>
            <a:r>
              <a:rPr lang="de-DE" dirty="0" smtClean="0"/>
              <a:t> of </a:t>
            </a:r>
            <a:r>
              <a:rPr lang="de-DE" dirty="0" err="1" smtClean="0"/>
              <a:t>transitional</a:t>
            </a:r>
            <a:r>
              <a:rPr lang="de-DE" dirty="0" smtClean="0"/>
              <a:t> </a:t>
            </a:r>
            <a:r>
              <a:rPr lang="de-DE" dirty="0" err="1" smtClean="0"/>
              <a:t>provisions</a:t>
            </a:r>
            <a:r>
              <a:rPr lang="de-DE" dirty="0" smtClean="0"/>
              <a:t> in </a:t>
            </a:r>
            <a:r>
              <a:rPr lang="de-DE" dirty="0" err="1" smtClean="0"/>
              <a:t>detail</a:t>
            </a:r>
            <a:r>
              <a:rPr lang="de-DE" dirty="0" smtClean="0"/>
              <a:t> </a:t>
            </a:r>
            <a:r>
              <a:rPr lang="de-DE" dirty="0" err="1" smtClean="0"/>
              <a:t>for</a:t>
            </a:r>
            <a:r>
              <a:rPr lang="de-DE" dirty="0" smtClean="0"/>
              <a:t> </a:t>
            </a:r>
            <a:r>
              <a:rPr lang="de-DE" dirty="0" err="1" smtClean="0"/>
              <a:t>each</a:t>
            </a:r>
            <a:r>
              <a:rPr lang="de-DE" dirty="0" smtClean="0"/>
              <a:t> </a:t>
            </a:r>
            <a:r>
              <a:rPr lang="de-DE" dirty="0" err="1" smtClean="0"/>
              <a:t>equity</a:t>
            </a:r>
            <a:r>
              <a:rPr lang="de-DE" dirty="0" smtClean="0"/>
              <a:t> </a:t>
            </a:r>
            <a:r>
              <a:rPr lang="de-DE" dirty="0" err="1" smtClean="0"/>
              <a:t>instrument</a:t>
            </a:r>
            <a:r>
              <a:rPr lang="de-DE" dirty="0" smtClean="0"/>
              <a:t>) </a:t>
            </a:r>
            <a:r>
              <a:rPr lang="de-DE" dirty="0" err="1" smtClean="0"/>
              <a:t>within</a:t>
            </a:r>
            <a:r>
              <a:rPr lang="de-DE" dirty="0" smtClean="0"/>
              <a:t> the CA5 was </a:t>
            </a:r>
            <a:r>
              <a:rPr lang="de-DE" dirty="0" err="1" smtClean="0"/>
              <a:t>deleted</a:t>
            </a:r>
            <a:endParaRPr lang="de-DE" dirty="0"/>
          </a:p>
          <a:p>
            <a:pPr lvl="2">
              <a:buFont typeface="Arial" pitchFamily="34" charset="0"/>
              <a:buChar char="•"/>
            </a:pPr>
            <a:r>
              <a:rPr lang="de-DE" dirty="0" smtClean="0"/>
              <a:t>Direct link </a:t>
            </a:r>
            <a:r>
              <a:rPr lang="de-DE" dirty="0" err="1" smtClean="0"/>
              <a:t>between</a:t>
            </a:r>
            <a:r>
              <a:rPr lang="de-DE" dirty="0" smtClean="0"/>
              <a:t> CA 1 and CA5 is </a:t>
            </a:r>
            <a:r>
              <a:rPr lang="de-DE" dirty="0" err="1" smtClean="0"/>
              <a:t>only</a:t>
            </a:r>
            <a:r>
              <a:rPr lang="de-DE" dirty="0" smtClean="0"/>
              <a:t>  </a:t>
            </a:r>
            <a:r>
              <a:rPr lang="de-DE" dirty="0" err="1" smtClean="0"/>
              <a:t>available</a:t>
            </a:r>
            <a:r>
              <a:rPr lang="de-DE" dirty="0" smtClean="0"/>
              <a:t> on an </a:t>
            </a:r>
            <a:r>
              <a:rPr lang="de-DE" dirty="0" err="1" smtClean="0"/>
              <a:t>aggregate</a:t>
            </a:r>
            <a:r>
              <a:rPr lang="de-DE" dirty="0" smtClean="0"/>
              <a:t> </a:t>
            </a:r>
            <a:r>
              <a:rPr lang="de-DE" dirty="0" err="1" smtClean="0"/>
              <a:t>level</a:t>
            </a:r>
            <a:r>
              <a:rPr lang="de-DE" dirty="0" smtClean="0"/>
              <a:t> </a:t>
            </a:r>
          </a:p>
          <a:p>
            <a:pPr lvl="2">
              <a:buFont typeface="Arial" pitchFamily="34" charset="0"/>
              <a:buChar char="•"/>
            </a:pPr>
            <a:r>
              <a:rPr lang="de-DE" dirty="0" smtClean="0"/>
              <a:t>The </a:t>
            </a:r>
            <a:r>
              <a:rPr lang="de-DE" dirty="0" err="1" smtClean="0"/>
              <a:t>effect</a:t>
            </a:r>
            <a:r>
              <a:rPr lang="de-DE" dirty="0" smtClean="0"/>
              <a:t> on the </a:t>
            </a:r>
            <a:r>
              <a:rPr lang="de-DE" dirty="0" err="1" smtClean="0"/>
              <a:t>single</a:t>
            </a:r>
            <a:r>
              <a:rPr lang="de-DE" dirty="0" smtClean="0"/>
              <a:t> </a:t>
            </a:r>
            <a:r>
              <a:rPr lang="de-DE" dirty="0" err="1" smtClean="0"/>
              <a:t>own</a:t>
            </a:r>
            <a:r>
              <a:rPr lang="de-DE" dirty="0" smtClean="0"/>
              <a:t> </a:t>
            </a:r>
            <a:r>
              <a:rPr lang="de-DE" dirty="0" err="1" smtClean="0"/>
              <a:t>funds</a:t>
            </a:r>
            <a:r>
              <a:rPr lang="de-DE" dirty="0" smtClean="0"/>
              <a:t> </a:t>
            </a:r>
            <a:r>
              <a:rPr lang="de-DE" dirty="0" err="1" smtClean="0"/>
              <a:t>items</a:t>
            </a:r>
            <a:r>
              <a:rPr lang="de-DE" dirty="0" smtClean="0"/>
              <a:t> </a:t>
            </a:r>
            <a:r>
              <a:rPr lang="de-DE" dirty="0" err="1" smtClean="0"/>
              <a:t>can</a:t>
            </a:r>
            <a:r>
              <a:rPr lang="de-DE" dirty="0" smtClean="0"/>
              <a:t> </a:t>
            </a:r>
            <a:r>
              <a:rPr lang="de-DE" dirty="0" err="1" smtClean="0"/>
              <a:t>now</a:t>
            </a:r>
            <a:r>
              <a:rPr lang="de-DE" dirty="0" smtClean="0"/>
              <a:t> </a:t>
            </a:r>
            <a:r>
              <a:rPr lang="de-DE" dirty="0" err="1" smtClean="0"/>
              <a:t>only</a:t>
            </a:r>
            <a:r>
              <a:rPr lang="de-DE" dirty="0" smtClean="0"/>
              <a:t> </a:t>
            </a:r>
            <a:r>
              <a:rPr lang="de-DE" dirty="0" err="1" smtClean="0"/>
              <a:t>be</a:t>
            </a:r>
            <a:r>
              <a:rPr lang="de-DE" dirty="0"/>
              <a:t> </a:t>
            </a:r>
            <a:r>
              <a:rPr lang="de-DE" dirty="0" err="1" smtClean="0"/>
              <a:t>estimated</a:t>
            </a:r>
            <a:r>
              <a:rPr lang="de-DE" dirty="0" smtClean="0"/>
              <a:t>, but not </a:t>
            </a:r>
            <a:r>
              <a:rPr lang="de-DE" dirty="0" err="1" smtClean="0"/>
              <a:t>checked</a:t>
            </a:r>
            <a:r>
              <a:rPr lang="de-DE" dirty="0" smtClean="0"/>
              <a:t> via the </a:t>
            </a:r>
            <a:r>
              <a:rPr lang="de-DE" dirty="0" err="1" smtClean="0"/>
              <a:t>regular</a:t>
            </a:r>
            <a:r>
              <a:rPr lang="de-DE" dirty="0" smtClean="0"/>
              <a:t> </a:t>
            </a:r>
            <a:r>
              <a:rPr lang="de-DE" dirty="0" err="1" smtClean="0"/>
              <a:t>reporting</a:t>
            </a:r>
            <a:r>
              <a:rPr lang="de-DE" dirty="0" smtClean="0"/>
              <a:t> </a:t>
            </a:r>
            <a:r>
              <a:rPr lang="de-DE" dirty="0" smtClean="0"/>
              <a:t>(</a:t>
            </a:r>
            <a:r>
              <a:rPr lang="de-DE" dirty="0" err="1" smtClean="0"/>
              <a:t>this</a:t>
            </a:r>
            <a:r>
              <a:rPr lang="de-DE" dirty="0" smtClean="0"/>
              <a:t> was </a:t>
            </a:r>
            <a:r>
              <a:rPr lang="de-DE" dirty="0" err="1" smtClean="0"/>
              <a:t>feasible</a:t>
            </a:r>
            <a:r>
              <a:rPr lang="de-DE" dirty="0" smtClean="0"/>
              <a:t> </a:t>
            </a:r>
            <a:r>
              <a:rPr lang="de-DE" dirty="0" err="1" smtClean="0"/>
              <a:t>with</a:t>
            </a:r>
            <a:r>
              <a:rPr lang="de-DE" dirty="0" smtClean="0"/>
              <a:t> the </a:t>
            </a:r>
            <a:r>
              <a:rPr lang="de-DE" dirty="0" err="1" smtClean="0"/>
              <a:t>first</a:t>
            </a:r>
            <a:r>
              <a:rPr lang="de-DE" dirty="0" smtClean="0"/>
              <a:t> </a:t>
            </a:r>
            <a:r>
              <a:rPr lang="de-DE" dirty="0" err="1" smtClean="0"/>
              <a:t>version</a:t>
            </a:r>
            <a:r>
              <a:rPr lang="de-DE" dirty="0" smtClean="0"/>
              <a:t> of the CA5 </a:t>
            </a:r>
            <a:r>
              <a:rPr lang="de-DE" dirty="0" err="1" smtClean="0"/>
              <a:t>template</a:t>
            </a:r>
            <a:r>
              <a:rPr lang="de-DE" dirty="0" smtClean="0"/>
              <a:t> </a:t>
            </a:r>
            <a:r>
              <a:rPr lang="de-DE" dirty="0" err="1" smtClean="0"/>
              <a:t>published</a:t>
            </a:r>
            <a:r>
              <a:rPr lang="de-DE" dirty="0" smtClean="0"/>
              <a:t> </a:t>
            </a:r>
            <a:r>
              <a:rPr lang="de-DE" dirty="0" err="1" smtClean="0"/>
              <a:t>as</a:t>
            </a:r>
            <a:r>
              <a:rPr lang="de-DE" dirty="0" smtClean="0"/>
              <a:t> </a:t>
            </a:r>
            <a:r>
              <a:rPr lang="de-DE" dirty="0" err="1" smtClean="0"/>
              <a:t>part</a:t>
            </a:r>
            <a:r>
              <a:rPr lang="de-DE" smtClean="0"/>
              <a:t> of CP50)</a:t>
            </a:r>
            <a:endParaRPr lang="de-DE" dirty="0" smtClean="0"/>
          </a:p>
          <a:p>
            <a:pPr lvl="2">
              <a:buFont typeface="Arial" pitchFamily="34" charset="0"/>
              <a:buChar char="•"/>
            </a:pPr>
            <a:endParaRPr lang="de-DE" dirty="0"/>
          </a:p>
          <a:p>
            <a:pPr lvl="1">
              <a:buFont typeface="Arial" pitchFamily="34" charset="0"/>
              <a:buChar char="•"/>
            </a:pPr>
            <a:endParaRPr lang="de-DE" dirty="0" smtClean="0"/>
          </a:p>
          <a:p>
            <a:pPr>
              <a:buFont typeface="Arial" pitchFamily="34" charset="0"/>
              <a:buChar char="•"/>
            </a:pPr>
            <a:endParaRPr lang="de-D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smtClean="0"/>
              <a:t>COREP </a:t>
            </a:r>
            <a:r>
              <a:rPr lang="de-DE" sz="2200" dirty="0" err="1" smtClean="0"/>
              <a:t>templates</a:t>
            </a:r>
            <a:r>
              <a:rPr lang="de-DE" sz="2200" dirty="0" smtClean="0"/>
              <a:t> – Main </a:t>
            </a:r>
            <a:r>
              <a:rPr lang="de-DE" sz="2200" dirty="0" err="1" smtClean="0"/>
              <a:t>changes</a:t>
            </a:r>
            <a:r>
              <a:rPr lang="de-DE" sz="2200" dirty="0" smtClean="0"/>
              <a:t> in CA1 and CA2</a:t>
            </a:r>
            <a:br>
              <a:rPr lang="de-DE" sz="2200" dirty="0" smtClean="0"/>
            </a:br>
            <a:r>
              <a:rPr lang="de-DE" sz="2200" dirty="0" smtClean="0"/>
              <a:t>Reporting of the </a:t>
            </a:r>
            <a:r>
              <a:rPr lang="de-DE" sz="2200" dirty="0" err="1" smtClean="0"/>
              <a:t>requirements</a:t>
            </a:r>
            <a:r>
              <a:rPr lang="de-DE" sz="2200" dirty="0" smtClean="0"/>
              <a:t> </a:t>
            </a:r>
            <a:r>
              <a:rPr lang="de-DE" sz="2200" dirty="0" err="1" smtClean="0"/>
              <a:t>according</a:t>
            </a:r>
            <a:r>
              <a:rPr lang="de-DE" sz="2200" dirty="0" smtClean="0"/>
              <a:t> </a:t>
            </a:r>
            <a:r>
              <a:rPr lang="de-DE" sz="2200" dirty="0" err="1" smtClean="0"/>
              <a:t>to</a:t>
            </a:r>
            <a:r>
              <a:rPr lang="de-DE" sz="2200" dirty="0" smtClean="0"/>
              <a:t> </a:t>
            </a:r>
            <a:r>
              <a:rPr lang="de-DE" sz="2200" dirty="0" err="1" smtClean="0"/>
              <a:t>Articles</a:t>
            </a:r>
            <a:r>
              <a:rPr lang="de-DE" sz="2200" dirty="0" smtClean="0"/>
              <a:t> 443a und 443b CRR</a:t>
            </a:r>
            <a:endParaRPr lang="de-DE" sz="2200" dirty="0"/>
          </a:p>
        </p:txBody>
      </p:sp>
      <p:sp>
        <p:nvSpPr>
          <p:cNvPr id="3" name="Textplatzhalter 2"/>
          <p:cNvSpPr>
            <a:spLocks noGrp="1"/>
          </p:cNvSpPr>
          <p:nvPr>
            <p:ph type="body" sz="quarter" idx="10"/>
          </p:nvPr>
        </p:nvSpPr>
        <p:spPr/>
        <p:txBody>
          <a:bodyPr/>
          <a:lstStyle/>
          <a:p>
            <a:pPr>
              <a:buFont typeface="Arial" pitchFamily="34" charset="0"/>
              <a:buChar char="•"/>
            </a:pPr>
            <a:r>
              <a:rPr lang="de-DE" dirty="0" err="1" smtClean="0"/>
              <a:t>Both</a:t>
            </a:r>
            <a:r>
              <a:rPr lang="de-DE" dirty="0" smtClean="0"/>
              <a:t> </a:t>
            </a:r>
            <a:r>
              <a:rPr lang="de-DE" dirty="0" err="1" smtClean="0"/>
              <a:t>Articles</a:t>
            </a:r>
            <a:r>
              <a:rPr lang="de-DE" dirty="0" smtClean="0"/>
              <a:t> </a:t>
            </a:r>
            <a:r>
              <a:rPr lang="de-DE" dirty="0" err="1" smtClean="0"/>
              <a:t>might</a:t>
            </a:r>
            <a:r>
              <a:rPr lang="de-DE" dirty="0" smtClean="0"/>
              <a:t> </a:t>
            </a:r>
            <a:r>
              <a:rPr lang="de-DE" dirty="0" err="1" smtClean="0"/>
              <a:t>have</a:t>
            </a:r>
            <a:r>
              <a:rPr lang="de-DE" dirty="0" smtClean="0"/>
              <a:t> an </a:t>
            </a:r>
            <a:r>
              <a:rPr lang="de-DE" dirty="0" err="1" smtClean="0"/>
              <a:t>influence</a:t>
            </a:r>
            <a:r>
              <a:rPr lang="de-DE" dirty="0" smtClean="0"/>
              <a:t> on the „</a:t>
            </a:r>
            <a:r>
              <a:rPr lang="de-DE" dirty="0" err="1" smtClean="0"/>
              <a:t>level</a:t>
            </a:r>
            <a:r>
              <a:rPr lang="de-DE" dirty="0" smtClean="0"/>
              <a:t> of </a:t>
            </a:r>
            <a:r>
              <a:rPr lang="de-DE" dirty="0" err="1" smtClean="0"/>
              <a:t>own</a:t>
            </a:r>
            <a:r>
              <a:rPr lang="de-DE" dirty="0" smtClean="0"/>
              <a:t> </a:t>
            </a:r>
            <a:r>
              <a:rPr lang="de-DE" dirty="0" err="1" smtClean="0"/>
              <a:t>funds</a:t>
            </a:r>
            <a:r>
              <a:rPr lang="de-DE" dirty="0" smtClean="0"/>
              <a:t> </a:t>
            </a:r>
            <a:r>
              <a:rPr lang="de-DE" dirty="0" err="1" smtClean="0"/>
              <a:t>laid</a:t>
            </a:r>
            <a:r>
              <a:rPr lang="de-DE" dirty="0" smtClean="0"/>
              <a:t> down in </a:t>
            </a:r>
            <a:r>
              <a:rPr lang="de-DE" dirty="0" err="1" smtClean="0"/>
              <a:t>Article</a:t>
            </a:r>
            <a:r>
              <a:rPr lang="de-DE" dirty="0" smtClean="0"/>
              <a:t> 87 CRR“</a:t>
            </a:r>
          </a:p>
          <a:p>
            <a:pPr lvl="1">
              <a:buFont typeface="Arial" pitchFamily="34" charset="0"/>
              <a:buChar char="•"/>
            </a:pPr>
            <a:r>
              <a:rPr lang="de-DE" dirty="0" err="1" smtClean="0"/>
              <a:t>Macro-prudential</a:t>
            </a:r>
            <a:r>
              <a:rPr lang="de-DE" dirty="0" smtClean="0"/>
              <a:t> and </a:t>
            </a:r>
            <a:r>
              <a:rPr lang="de-DE" dirty="0" err="1" smtClean="0"/>
              <a:t>systemic</a:t>
            </a:r>
            <a:r>
              <a:rPr lang="de-DE" dirty="0" smtClean="0"/>
              <a:t> </a:t>
            </a:r>
            <a:r>
              <a:rPr lang="de-DE" dirty="0" err="1" smtClean="0"/>
              <a:t>risk</a:t>
            </a:r>
            <a:r>
              <a:rPr lang="de-DE" dirty="0" smtClean="0"/>
              <a:t> </a:t>
            </a:r>
            <a:r>
              <a:rPr lang="de-DE" dirty="0" err="1" smtClean="0"/>
              <a:t>at</a:t>
            </a:r>
            <a:r>
              <a:rPr lang="de-DE" dirty="0" smtClean="0"/>
              <a:t> the </a:t>
            </a:r>
            <a:r>
              <a:rPr lang="de-DE" dirty="0" err="1" smtClean="0"/>
              <a:t>level</a:t>
            </a:r>
            <a:r>
              <a:rPr lang="de-DE" dirty="0" smtClean="0"/>
              <a:t> of </a:t>
            </a:r>
            <a:r>
              <a:rPr lang="de-DE" dirty="0" err="1" smtClean="0"/>
              <a:t>member</a:t>
            </a:r>
            <a:r>
              <a:rPr lang="de-DE" dirty="0" smtClean="0"/>
              <a:t> </a:t>
            </a:r>
            <a:r>
              <a:rPr lang="de-DE" dirty="0" err="1" smtClean="0"/>
              <a:t>states</a:t>
            </a:r>
            <a:r>
              <a:rPr lang="de-DE" dirty="0" smtClean="0"/>
              <a:t> – </a:t>
            </a:r>
            <a:r>
              <a:rPr lang="de-DE" dirty="0" err="1" smtClean="0"/>
              <a:t>Article</a:t>
            </a:r>
            <a:r>
              <a:rPr lang="de-DE" dirty="0" smtClean="0"/>
              <a:t> 443a (1) </a:t>
            </a:r>
            <a:r>
              <a:rPr lang="de-DE" dirty="0" err="1" smtClean="0"/>
              <a:t>lit</a:t>
            </a:r>
            <a:r>
              <a:rPr lang="de-DE" dirty="0" smtClean="0"/>
              <a:t>. c (i) CRR</a:t>
            </a:r>
          </a:p>
          <a:p>
            <a:pPr lvl="1">
              <a:buFont typeface="Arial" pitchFamily="34" charset="0"/>
              <a:buChar char="•"/>
            </a:pPr>
            <a:r>
              <a:rPr lang="de-DE" dirty="0" err="1" smtClean="0"/>
              <a:t>Stricter</a:t>
            </a:r>
            <a:r>
              <a:rPr lang="de-DE" dirty="0" smtClean="0"/>
              <a:t> </a:t>
            </a:r>
            <a:r>
              <a:rPr lang="de-DE" dirty="0" err="1" smtClean="0"/>
              <a:t>prudential</a:t>
            </a:r>
            <a:r>
              <a:rPr lang="de-DE" dirty="0" smtClean="0"/>
              <a:t> </a:t>
            </a:r>
            <a:r>
              <a:rPr lang="de-DE" dirty="0" err="1" smtClean="0"/>
              <a:t>requirements</a:t>
            </a:r>
            <a:r>
              <a:rPr lang="de-DE" dirty="0" smtClean="0"/>
              <a:t>  </a:t>
            </a:r>
            <a:r>
              <a:rPr lang="de-DE" dirty="0" err="1" smtClean="0"/>
              <a:t>for</a:t>
            </a:r>
            <a:r>
              <a:rPr lang="de-DE" dirty="0" smtClean="0"/>
              <a:t> the </a:t>
            </a:r>
            <a:r>
              <a:rPr lang="de-DE" dirty="0" err="1" smtClean="0"/>
              <a:t>Commission</a:t>
            </a:r>
            <a:r>
              <a:rPr lang="de-DE" dirty="0" smtClean="0"/>
              <a:t> – </a:t>
            </a:r>
            <a:r>
              <a:rPr lang="de-DE" dirty="0" err="1" smtClean="0"/>
              <a:t>Article</a:t>
            </a:r>
            <a:r>
              <a:rPr lang="de-DE" dirty="0" smtClean="0"/>
              <a:t> 443b </a:t>
            </a:r>
            <a:r>
              <a:rPr lang="de-DE" dirty="0" err="1" smtClean="0"/>
              <a:t>lit</a:t>
            </a:r>
            <a:r>
              <a:rPr lang="de-DE" dirty="0" smtClean="0"/>
              <a:t>. a CRR</a:t>
            </a:r>
          </a:p>
          <a:p>
            <a:pPr lvl="1">
              <a:buFont typeface="Arial" pitchFamily="34" charset="0"/>
              <a:buChar char="•"/>
            </a:pPr>
            <a:endParaRPr lang="de-DE" dirty="0"/>
          </a:p>
          <a:p>
            <a:pPr>
              <a:buFont typeface="Arial" pitchFamily="34" charset="0"/>
              <a:buChar char="•"/>
            </a:pPr>
            <a:endParaRPr lang="de-DE" dirty="0" smtClean="0"/>
          </a:p>
          <a:p>
            <a:pPr>
              <a:buFont typeface="Arial" pitchFamily="34" charset="0"/>
              <a:buChar char="•"/>
            </a:pPr>
            <a:r>
              <a:rPr lang="de-DE" dirty="0" err="1" smtClean="0"/>
              <a:t>What</a:t>
            </a:r>
            <a:r>
              <a:rPr lang="de-DE" dirty="0" smtClean="0"/>
              <a:t> </a:t>
            </a:r>
            <a:r>
              <a:rPr lang="de-DE" dirty="0" err="1" smtClean="0"/>
              <a:t>does</a:t>
            </a:r>
            <a:r>
              <a:rPr lang="de-DE" dirty="0" smtClean="0"/>
              <a:t> „</a:t>
            </a:r>
            <a:r>
              <a:rPr lang="de-DE" dirty="0" err="1" smtClean="0"/>
              <a:t>level</a:t>
            </a:r>
            <a:r>
              <a:rPr lang="de-DE" dirty="0" smtClean="0"/>
              <a:t> of </a:t>
            </a:r>
            <a:r>
              <a:rPr lang="de-DE" dirty="0" err="1" smtClean="0"/>
              <a:t>own</a:t>
            </a:r>
            <a:r>
              <a:rPr lang="de-DE" dirty="0" smtClean="0"/>
              <a:t> </a:t>
            </a:r>
            <a:r>
              <a:rPr lang="de-DE" dirty="0" err="1" smtClean="0"/>
              <a:t>funds</a:t>
            </a:r>
            <a:r>
              <a:rPr lang="de-DE" dirty="0" smtClean="0"/>
              <a:t> </a:t>
            </a:r>
            <a:r>
              <a:rPr lang="de-DE" dirty="0" err="1" smtClean="0"/>
              <a:t>laid</a:t>
            </a:r>
            <a:r>
              <a:rPr lang="de-DE" dirty="0" smtClean="0"/>
              <a:t> down in </a:t>
            </a:r>
            <a:r>
              <a:rPr lang="de-DE" dirty="0" err="1" smtClean="0"/>
              <a:t>Article</a:t>
            </a:r>
            <a:r>
              <a:rPr lang="de-DE" dirty="0" smtClean="0"/>
              <a:t> 87 CRR“ </a:t>
            </a:r>
            <a:r>
              <a:rPr lang="de-DE" dirty="0" err="1" smtClean="0"/>
              <a:t>mean</a:t>
            </a:r>
            <a:r>
              <a:rPr lang="de-DE" dirty="0" smtClean="0"/>
              <a:t>?</a:t>
            </a:r>
          </a:p>
          <a:p>
            <a:pPr lvl="1">
              <a:buFont typeface="Arial" pitchFamily="34" charset="0"/>
              <a:buChar char="•"/>
            </a:pPr>
            <a:r>
              <a:rPr lang="de-DE" dirty="0" err="1" smtClean="0"/>
              <a:t>There</a:t>
            </a:r>
            <a:r>
              <a:rPr lang="de-DE" dirty="0" smtClean="0"/>
              <a:t> is </a:t>
            </a:r>
            <a:r>
              <a:rPr lang="de-DE" dirty="0" err="1" smtClean="0"/>
              <a:t>no</a:t>
            </a:r>
            <a:r>
              <a:rPr lang="de-DE" dirty="0" smtClean="0"/>
              <a:t> </a:t>
            </a:r>
            <a:r>
              <a:rPr lang="de-DE" dirty="0" err="1" smtClean="0"/>
              <a:t>interpretation</a:t>
            </a:r>
            <a:r>
              <a:rPr lang="de-DE" dirty="0" smtClean="0"/>
              <a:t> </a:t>
            </a:r>
            <a:r>
              <a:rPr lang="de-DE" dirty="0" err="1" smtClean="0"/>
              <a:t>about</a:t>
            </a:r>
            <a:r>
              <a:rPr lang="de-DE" dirty="0" smtClean="0"/>
              <a:t> the </a:t>
            </a:r>
            <a:r>
              <a:rPr lang="de-DE" dirty="0" err="1" smtClean="0"/>
              <a:t>technical</a:t>
            </a:r>
            <a:r>
              <a:rPr lang="de-DE" dirty="0" smtClean="0"/>
              <a:t> </a:t>
            </a:r>
            <a:r>
              <a:rPr lang="de-DE" dirty="0" err="1" smtClean="0"/>
              <a:t>procedure</a:t>
            </a:r>
            <a:r>
              <a:rPr lang="de-DE" dirty="0" smtClean="0"/>
              <a:t> </a:t>
            </a:r>
            <a:r>
              <a:rPr lang="de-DE" dirty="0" err="1" smtClean="0"/>
              <a:t>at</a:t>
            </a:r>
            <a:r>
              <a:rPr lang="de-DE" dirty="0" smtClean="0"/>
              <a:t> the </a:t>
            </a:r>
            <a:r>
              <a:rPr lang="de-DE" dirty="0" err="1" smtClean="0"/>
              <a:t>moment</a:t>
            </a:r>
            <a:endParaRPr lang="de-DE" dirty="0" smtClean="0"/>
          </a:p>
          <a:p>
            <a:pPr lvl="2">
              <a:buFont typeface="Arial" pitchFamily="34" charset="0"/>
              <a:buChar char="•"/>
            </a:pPr>
            <a:r>
              <a:rPr lang="de-DE" dirty="0" smtClean="0"/>
              <a:t>Level of </a:t>
            </a:r>
            <a:r>
              <a:rPr lang="de-DE" dirty="0" err="1" smtClean="0"/>
              <a:t>own</a:t>
            </a:r>
            <a:r>
              <a:rPr lang="de-DE" dirty="0" smtClean="0"/>
              <a:t> </a:t>
            </a:r>
            <a:r>
              <a:rPr lang="de-DE" dirty="0" err="1" smtClean="0"/>
              <a:t>funds</a:t>
            </a:r>
            <a:r>
              <a:rPr lang="de-DE" dirty="0" smtClean="0"/>
              <a:t> </a:t>
            </a:r>
            <a:r>
              <a:rPr lang="de-DE" dirty="0" err="1" smtClean="0"/>
              <a:t>interpretated</a:t>
            </a:r>
            <a:r>
              <a:rPr lang="de-DE" dirty="0" smtClean="0"/>
              <a:t> </a:t>
            </a:r>
            <a:r>
              <a:rPr lang="de-DE" dirty="0" err="1" smtClean="0"/>
              <a:t>for</a:t>
            </a:r>
            <a:r>
              <a:rPr lang="de-DE" dirty="0" smtClean="0"/>
              <a:t> the </a:t>
            </a:r>
            <a:r>
              <a:rPr lang="de-DE" dirty="0" err="1" smtClean="0"/>
              <a:t>purpose</a:t>
            </a:r>
            <a:r>
              <a:rPr lang="de-DE" dirty="0" smtClean="0"/>
              <a:t> of </a:t>
            </a:r>
            <a:r>
              <a:rPr lang="de-DE" dirty="0" err="1" smtClean="0"/>
              <a:t>reporting</a:t>
            </a:r>
            <a:r>
              <a:rPr lang="de-DE" dirty="0" smtClean="0"/>
              <a:t> </a:t>
            </a:r>
            <a:r>
              <a:rPr lang="de-DE" dirty="0" err="1" smtClean="0"/>
              <a:t>means</a:t>
            </a:r>
            <a:r>
              <a:rPr lang="de-DE" dirty="0" smtClean="0"/>
              <a:t> </a:t>
            </a:r>
            <a:r>
              <a:rPr lang="de-DE" dirty="0" err="1" smtClean="0"/>
              <a:t>that</a:t>
            </a:r>
            <a:r>
              <a:rPr lang="de-DE" dirty="0" smtClean="0"/>
              <a:t> the </a:t>
            </a:r>
            <a:r>
              <a:rPr lang="de-DE" dirty="0" err="1" smtClean="0"/>
              <a:t>numerator</a:t>
            </a:r>
            <a:r>
              <a:rPr lang="de-DE" dirty="0" smtClean="0"/>
              <a:t> </a:t>
            </a:r>
            <a:r>
              <a:rPr lang="de-DE" dirty="0" err="1" smtClean="0"/>
              <a:t>as</a:t>
            </a:r>
            <a:r>
              <a:rPr lang="de-DE" dirty="0" smtClean="0"/>
              <a:t> well </a:t>
            </a:r>
            <a:r>
              <a:rPr lang="de-DE" dirty="0" err="1" smtClean="0"/>
              <a:t>as</a:t>
            </a:r>
            <a:r>
              <a:rPr lang="de-DE" dirty="0" smtClean="0"/>
              <a:t> the </a:t>
            </a:r>
            <a:r>
              <a:rPr lang="de-DE" dirty="0" err="1" smtClean="0"/>
              <a:t>denominator</a:t>
            </a:r>
            <a:r>
              <a:rPr lang="de-DE" dirty="0" smtClean="0"/>
              <a:t> </a:t>
            </a:r>
            <a:r>
              <a:rPr lang="de-DE" dirty="0" err="1" smtClean="0"/>
              <a:t>can</a:t>
            </a:r>
            <a:r>
              <a:rPr lang="de-DE" dirty="0" smtClean="0"/>
              <a:t> </a:t>
            </a:r>
            <a:r>
              <a:rPr lang="de-DE" dirty="0" err="1" smtClean="0"/>
              <a:t>be</a:t>
            </a:r>
            <a:r>
              <a:rPr lang="de-DE" dirty="0" smtClean="0"/>
              <a:t> </a:t>
            </a:r>
            <a:r>
              <a:rPr lang="de-DE" dirty="0" err="1" smtClean="0"/>
              <a:t>affected</a:t>
            </a:r>
            <a:r>
              <a:rPr lang="de-DE" dirty="0" smtClean="0"/>
              <a:t> </a:t>
            </a:r>
          </a:p>
        </p:txBody>
      </p:sp>
    </p:spTree>
  </p:cSld>
  <p:clrMapOvr>
    <a:masterClrMapping/>
  </p:clrMapOvr>
</p:sld>
</file>

<file path=ppt/theme/theme1.xml><?xml version="1.0" encoding="utf-8"?>
<a:theme xmlns:a="http://schemas.openxmlformats.org/drawingml/2006/main" name="EBA_presentation_onscreen">
  <a:themeElements>
    <a:clrScheme name="EBA">
      <a:dk1>
        <a:sysClr val="windowText" lastClr="000000"/>
      </a:dk1>
      <a:lt1>
        <a:sysClr val="window" lastClr="FFFFFF"/>
      </a:lt1>
      <a:dk2>
        <a:srgbClr val="005596"/>
      </a:dk2>
      <a:lt2>
        <a:srgbClr val="00AEEF"/>
      </a:lt2>
      <a:accent1>
        <a:srgbClr val="48748F"/>
      </a:accent1>
      <a:accent2>
        <a:srgbClr val="807F83"/>
      </a:accent2>
      <a:accent3>
        <a:srgbClr val="A30134"/>
      </a:accent3>
      <a:accent4>
        <a:srgbClr val="D9531E"/>
      </a:accent4>
      <a:accent5>
        <a:srgbClr val="439539"/>
      </a:accent5>
      <a:accent6>
        <a:srgbClr val="7C2B83"/>
      </a:accent6>
      <a:hlink>
        <a:srgbClr val="005596"/>
      </a:hlink>
      <a:folHlink>
        <a:srgbClr val="00AEEF"/>
      </a:folHlink>
    </a:clrScheme>
    <a:fontScheme name="EB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Black">
      <a:srgbClr val="000000"/>
    </a:custClr>
    <a:custClr name="Mid Grey">
      <a:srgbClr val="BEC0C2"/>
    </a:custClr>
    <a:custClr name="Light Grey">
      <a:srgbClr val="E6E7E8"/>
    </a:custClr>
    <a:custClr name="Gold">
      <a:srgbClr val="F99D3E"/>
    </a:custClr>
    <a:custClr name="Pale Gold">
      <a:srgbClr val="FEE3C7"/>
    </a:custClr>
    <a:custClr name="Yellow">
      <a:srgbClr val="FFD200"/>
    </a:custClr>
    <a:custClr name="Mid Green">
      <a:srgbClr val="8CA829"/>
    </a:custClr>
    <a:custClr name="Pale Green">
      <a:srgbClr val="A0CA9C"/>
    </a:custClr>
    <a:custClr name="Mid Grey-Blue">
      <a:srgbClr val="96ACBF"/>
    </a:custClr>
    <a:custClr name="Pale Blue">
      <a:srgbClr val="7FD6F7"/>
    </a:custClr>
    <a:custClr name="Mid Purple">
      <a:srgbClr val="9D60A2"/>
    </a:custClr>
    <a:custClr name="Pale Purple">
      <a:srgbClr val="D18099"/>
    </a:custClr>
  </a:custClrLst>
</a:theme>
</file>

<file path=ppt/theme/theme2.xml><?xml version="1.0" encoding="utf-8"?>
<a:theme xmlns:a="http://schemas.openxmlformats.org/drawingml/2006/main" name="EBA_doc">
  <a:themeElements>
    <a:clrScheme name="EBA">
      <a:dk1>
        <a:sysClr val="windowText" lastClr="000000"/>
      </a:dk1>
      <a:lt1>
        <a:sysClr val="window" lastClr="FFFFFF"/>
      </a:lt1>
      <a:dk2>
        <a:srgbClr val="005596"/>
      </a:dk2>
      <a:lt2>
        <a:srgbClr val="00AEEF"/>
      </a:lt2>
      <a:accent1>
        <a:srgbClr val="48748F"/>
      </a:accent1>
      <a:accent2>
        <a:srgbClr val="807F83"/>
      </a:accent2>
      <a:accent3>
        <a:srgbClr val="A30134"/>
      </a:accent3>
      <a:accent4>
        <a:srgbClr val="D9531E"/>
      </a:accent4>
      <a:accent5>
        <a:srgbClr val="439539"/>
      </a:accent5>
      <a:accent6>
        <a:srgbClr val="7C2B83"/>
      </a:accent6>
      <a:hlink>
        <a:srgbClr val="005596"/>
      </a:hlink>
      <a:folHlink>
        <a:srgbClr val="00AEEF"/>
      </a:folHlink>
    </a:clrScheme>
    <a:fontScheme name="EB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Black">
      <a:srgbClr val="000000"/>
    </a:custClr>
    <a:custClr name="Mid Grey">
      <a:srgbClr val="BEC0C2"/>
    </a:custClr>
    <a:custClr name="Light Grey">
      <a:srgbClr val="E6E7E8"/>
    </a:custClr>
    <a:custClr name="Gold">
      <a:srgbClr val="F99D3E"/>
    </a:custClr>
    <a:custClr name="Pale Gold">
      <a:srgbClr val="FEE3C7"/>
    </a:custClr>
    <a:custClr name="Yellow">
      <a:srgbClr val="FFD200"/>
    </a:custClr>
    <a:custClr name="Mid Green">
      <a:srgbClr val="8CA829"/>
    </a:custClr>
    <a:custClr name="Pale Green">
      <a:srgbClr val="A0CA9C"/>
    </a:custClr>
    <a:custClr name="Mid Grey-Blue">
      <a:srgbClr val="96ACBF"/>
    </a:custClr>
    <a:custClr name="Pale Blue">
      <a:srgbClr val="7FD6F7"/>
    </a:custClr>
    <a:custClr name="Mid Purple">
      <a:srgbClr val="9D60A2"/>
    </a:custClr>
    <a:custClr name="Pale Purple">
      <a:srgbClr val="D18099"/>
    </a:custClr>
  </a:custClr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EBA_presentation_onscreen</Template>
  <TotalTime>0</TotalTime>
  <Words>1830</Words>
  <Application>Microsoft Office PowerPoint</Application>
  <PresentationFormat>Benutzerdefiniert</PresentationFormat>
  <Paragraphs>213</Paragraphs>
  <Slides>19</Slides>
  <Notes>2</Notes>
  <HiddenSlides>0</HiddenSlides>
  <MMClips>0</MMClips>
  <ScaleCrop>false</ScaleCrop>
  <HeadingPairs>
    <vt:vector size="4" baseType="variant">
      <vt:variant>
        <vt:lpstr>Design</vt:lpstr>
      </vt:variant>
      <vt:variant>
        <vt:i4>2</vt:i4>
      </vt:variant>
      <vt:variant>
        <vt:lpstr>Folientitel</vt:lpstr>
      </vt:variant>
      <vt:variant>
        <vt:i4>19</vt:i4>
      </vt:variant>
    </vt:vector>
  </HeadingPairs>
  <TitlesOfParts>
    <vt:vector size="21" baseType="lpstr">
      <vt:lpstr>EBA_presentation_onscreen</vt:lpstr>
      <vt:lpstr>EBA_doc</vt:lpstr>
      <vt:lpstr>Folie 1</vt:lpstr>
      <vt:lpstr>Agenda</vt:lpstr>
      <vt:lpstr>Workshop EBA – COREP - Agenda</vt:lpstr>
      <vt:lpstr>Development of COREP framework - Challenges</vt:lpstr>
      <vt:lpstr>COREP templates – CA1 to CA5</vt:lpstr>
      <vt:lpstr>COREP templates – CA1 and CA5</vt:lpstr>
      <vt:lpstr>COREP templates – CA5</vt:lpstr>
      <vt:lpstr>COREP templates – CA5</vt:lpstr>
      <vt:lpstr>COREP templates – Main changes in CA1 and CA2 Reporting of the requirements according to Articles 443a und 443b CRR</vt:lpstr>
      <vt:lpstr>COREP templates – Main changes in CA1 and CA2 Reporting of the requirements according to Articles 443a und 443b CRR</vt:lpstr>
      <vt:lpstr>COREP templates – Main changes in CA1 and CA2 Reporting of the requirements according to Articles 443a und 443b CRR</vt:lpstr>
      <vt:lpstr>COREP templates – Credit Risk (CR SA)</vt:lpstr>
      <vt:lpstr>COREP templates – Credit Risk (CR SA)</vt:lpstr>
      <vt:lpstr>COREP templates - Credit Risk (CR IRB)</vt:lpstr>
      <vt:lpstr>COREP templates – Geographical Breakdown (CR GB)</vt:lpstr>
      <vt:lpstr>COREP templates – Securitisation (CR SEC)</vt:lpstr>
      <vt:lpstr>Market Risk (MKR) and Credit Valuation adjustments (CVA)</vt:lpstr>
      <vt:lpstr>COREP templates - Operational-Risk (OPR) / CR IP Losses</vt:lpstr>
      <vt:lpstr>COREP templates – Group solvency (GS)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European Banking Authority: an overview</dc:title>
  <dc:creator>mrimmanen</dc:creator>
  <cp:lastModifiedBy>b1504cr</cp:lastModifiedBy>
  <cp:revision>98</cp:revision>
  <dcterms:created xsi:type="dcterms:W3CDTF">2012-08-27T09:50:45Z</dcterms:created>
  <dcterms:modified xsi:type="dcterms:W3CDTF">2012-09-18T13:04:13Z</dcterms:modified>
</cp:coreProperties>
</file>