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1" r:id="rId1"/>
    <p:sldMasterId id="2147483744" r:id="rId2"/>
  </p:sldMasterIdLst>
  <p:notesMasterIdLst>
    <p:notesMasterId r:id="rId12"/>
  </p:notesMasterIdLst>
  <p:handoutMasterIdLst>
    <p:handoutMasterId r:id="rId13"/>
  </p:handoutMasterIdLst>
  <p:sldIdLst>
    <p:sldId id="270" r:id="rId3"/>
    <p:sldId id="300" r:id="rId4"/>
    <p:sldId id="296" r:id="rId5"/>
    <p:sldId id="271" r:id="rId6"/>
    <p:sldId id="283" r:id="rId7"/>
    <p:sldId id="295" r:id="rId8"/>
    <p:sldId id="301" r:id="rId9"/>
    <p:sldId id="299" r:id="rId10"/>
    <p:sldId id="297" r:id="rId11"/>
  </p:sldIdLst>
  <p:sldSz cx="10693400" cy="7561263"/>
  <p:notesSz cx="7315200" cy="9601200"/>
  <p:defaultTextStyle>
    <a:defPPr>
      <a:defRPr lang="en-US"/>
    </a:defPPr>
    <a:lvl1pPr marL="0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90855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81709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72564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63418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54274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45128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35983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926838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8099"/>
    <a:srgbClr val="9D60A2"/>
    <a:srgbClr val="7FD6F7"/>
    <a:srgbClr val="96ACBF"/>
    <a:srgbClr val="A0CA9C"/>
    <a:srgbClr val="8CA829"/>
    <a:srgbClr val="FFD200"/>
    <a:srgbClr val="FEE3C7"/>
    <a:srgbClr val="F99D3E"/>
    <a:srgbClr val="48748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0514" autoAdjust="0"/>
    <p:restoredTop sz="94384" autoAdjust="0"/>
  </p:normalViewPr>
  <p:slideViewPr>
    <p:cSldViewPr snapToGrid="0" showGuides="1">
      <p:cViewPr>
        <p:scale>
          <a:sx n="120" d="100"/>
          <a:sy n="120" d="100"/>
        </p:scale>
        <p:origin x="-1056" y="-120"/>
      </p:cViewPr>
      <p:guideLst>
        <p:guide orient="horz" pos="4253"/>
        <p:guide orient="horz" pos="894"/>
        <p:guide orient="horz" pos="4083"/>
        <p:guide orient="horz" pos="578"/>
        <p:guide orient="horz" pos="249"/>
        <p:guide orient="horz" pos="2740"/>
        <p:guide orient="horz" pos="316"/>
        <p:guide orient="horz" pos="980"/>
        <p:guide pos="6441"/>
        <p:guide pos="2866"/>
        <p:guide pos="311"/>
        <p:guide pos="3368"/>
        <p:guide pos="318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79" d="100"/>
          <a:sy n="79" d="100"/>
        </p:scale>
        <p:origin x="-1932" y="-96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7719C-42C0-46D9-9692-594163397DDC}" type="datetimeFigureOut">
              <a:rPr lang="en-GB" smtClean="0"/>
              <a:pPr/>
              <a:t>12/09/2012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19C95F-A14F-419E-BF78-57E20A63877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9E641DA-B6F6-4C77-AA0C-B40FBC3FC380}" type="datetimeFigureOut">
              <a:rPr lang="en-GB" smtClean="0"/>
              <a:pPr/>
              <a:t>12/09/2012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2838" y="720725"/>
            <a:ext cx="50895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207DDFD8-1095-47FE-B3EE-C372BD8144B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120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239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358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477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597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716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836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54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3608" y="3270605"/>
            <a:ext cx="7723641" cy="838816"/>
          </a:xfrm>
        </p:spPr>
        <p:txBody>
          <a:bodyPr anchor="t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3608" y="4285201"/>
            <a:ext cx="5581196" cy="115816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100"/>
              </a:lnSpc>
              <a:buNone/>
              <a:defRPr sz="1800" b="0" baseline="0">
                <a:solidFill>
                  <a:schemeClr val="accent2"/>
                </a:solidFill>
                <a:latin typeface="+mj-lt"/>
              </a:defRPr>
            </a:lvl1pPr>
            <a:lvl2pPr marL="490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81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72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63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54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45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3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26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3930" y="7126693"/>
            <a:ext cx="3157724" cy="1312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200" b="1" dirty="0" smtClean="0">
                <a:solidFill>
                  <a:schemeClr val="accent2"/>
                </a:solidFill>
              </a:rPr>
              <a:t>© 2012 </a:t>
            </a:r>
            <a:r>
              <a:rPr lang="en-US" sz="1200" b="1" dirty="0" smtClean="0">
                <a:solidFill>
                  <a:srgbClr val="F99D3E"/>
                </a:solidFill>
              </a:rPr>
              <a:t>|</a:t>
            </a:r>
            <a:r>
              <a:rPr lang="en-US" sz="1200" b="1" dirty="0" smtClean="0">
                <a:solidFill>
                  <a:schemeClr val="accent2"/>
                </a:solidFill>
              </a:rPr>
              <a:t> EBA </a:t>
            </a:r>
            <a:r>
              <a:rPr lang="en-US" sz="1200" b="1" dirty="0" smtClean="0">
                <a:solidFill>
                  <a:srgbClr val="F99D3E"/>
                </a:solidFill>
              </a:rPr>
              <a:t>|</a:t>
            </a:r>
            <a:r>
              <a:rPr lang="en-US" sz="1200" b="1" dirty="0" smtClean="0">
                <a:solidFill>
                  <a:schemeClr val="accent2"/>
                </a:solidFill>
              </a:rPr>
              <a:t> European Banking Authority</a:t>
            </a:r>
          </a:p>
        </p:txBody>
      </p:sp>
      <p:pic>
        <p:nvPicPr>
          <p:cNvPr id="10" name="Picture 9" descr="EBA_logo_colour header f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  <p:pic>
        <p:nvPicPr>
          <p:cNvPr id="7" name="Picture 6" descr="EBA_logo_colour header f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  <p:pic>
        <p:nvPicPr>
          <p:cNvPr id="9" name="Picture 8" descr="EBA_logo_colour header final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3608" y="3270605"/>
            <a:ext cx="7723641" cy="838816"/>
          </a:xfrm>
        </p:spPr>
        <p:txBody>
          <a:bodyPr anchor="t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3608" y="4285201"/>
            <a:ext cx="5581196" cy="115816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100"/>
              </a:lnSpc>
              <a:buNone/>
              <a:defRPr sz="1500" b="0" baseline="0">
                <a:solidFill>
                  <a:schemeClr val="accent2"/>
                </a:solidFill>
                <a:latin typeface="+mj-lt"/>
              </a:defRPr>
            </a:lvl1pPr>
            <a:lvl2pPr marL="490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81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72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63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54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45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3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26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3930" y="7126693"/>
            <a:ext cx="2495876" cy="1282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950" b="1" dirty="0" smtClean="0">
                <a:solidFill>
                  <a:schemeClr val="accent2"/>
                </a:solidFill>
              </a:rPr>
              <a:t>© 2012 </a:t>
            </a:r>
            <a:r>
              <a:rPr lang="en-US" sz="950" b="1" dirty="0" smtClean="0">
                <a:solidFill>
                  <a:srgbClr val="F99D3E"/>
                </a:solidFill>
              </a:rPr>
              <a:t>|</a:t>
            </a:r>
            <a:r>
              <a:rPr lang="en-US" sz="950" b="1" dirty="0" smtClean="0">
                <a:solidFill>
                  <a:schemeClr val="accent2"/>
                </a:solidFill>
              </a:rPr>
              <a:t> EBA </a:t>
            </a:r>
            <a:r>
              <a:rPr lang="en-US" sz="950" b="1" dirty="0" smtClean="0">
                <a:solidFill>
                  <a:srgbClr val="F99D3E"/>
                </a:solidFill>
              </a:rPr>
              <a:t>|</a:t>
            </a:r>
            <a:r>
              <a:rPr lang="en-US" sz="950" b="1" dirty="0" smtClean="0">
                <a:solidFill>
                  <a:schemeClr val="accent2"/>
                </a:solidFill>
              </a:rPr>
              <a:t> European Banking Authority</a:t>
            </a:r>
          </a:p>
        </p:txBody>
      </p:sp>
      <p:pic>
        <p:nvPicPr>
          <p:cNvPr id="10" name="Picture 9" descr="EBA_logo_colour header f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  <p:pic>
        <p:nvPicPr>
          <p:cNvPr id="7" name="Picture 6" descr="EBA_logo_colour header f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  <p:pic>
        <p:nvPicPr>
          <p:cNvPr id="9" name="Picture 8" descr="EBA_logo_colour header final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93713" y="1419225"/>
            <a:ext cx="973137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Narrow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93713" y="1419225"/>
            <a:ext cx="4564062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93713" y="1419225"/>
            <a:ext cx="973137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5473088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7"/>
          <p:cNvSpPr>
            <a:spLocks noGrp="1"/>
          </p:cNvSpPr>
          <p:nvPr>
            <p:ph sz="quarter" idx="13"/>
          </p:nvPr>
        </p:nvSpPr>
        <p:spPr>
          <a:xfrm>
            <a:off x="5356225" y="1419225"/>
            <a:ext cx="485810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 (horiz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5486400" y="1419225"/>
            <a:ext cx="4738688" cy="5062538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 (v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13885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493713" y="2807746"/>
            <a:ext cx="7875587" cy="3674017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93713" y="1419225"/>
            <a:ext cx="973137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13885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493714" y="2807746"/>
            <a:ext cx="4862512" cy="3674017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  <p:sp>
        <p:nvSpPr>
          <p:cNvPr id="6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5356225" y="2807746"/>
            <a:ext cx="4862512" cy="3674017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93713" y="1408467"/>
            <a:ext cx="4862512" cy="14003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Floor 18 </a:t>
            </a:r>
            <a:r>
              <a:rPr lang="en-US" sz="1200" b="0" kern="1200" dirty="0" smtClean="0">
                <a:solidFill>
                  <a:srgbClr val="F99D3E"/>
                </a:solidFill>
                <a:latin typeface="+mn-lt"/>
                <a:ea typeface="+mn-ea"/>
                <a:cs typeface="+mn-cs"/>
              </a:rPr>
              <a:t>|</a:t>
            </a:r>
            <a:r>
              <a:rPr lang="en-US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Tower 42 </a:t>
            </a:r>
            <a:r>
              <a:rPr lang="en-US" sz="1200" b="0" kern="1200" dirty="0" smtClean="0">
                <a:solidFill>
                  <a:srgbClr val="F99D3E"/>
                </a:solidFill>
                <a:latin typeface="+mn-lt"/>
                <a:ea typeface="+mn-ea"/>
                <a:cs typeface="+mn-cs"/>
              </a:rPr>
              <a:t>|</a:t>
            </a:r>
            <a:r>
              <a:rPr lang="en-US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25 Old Broad Street</a:t>
            </a:r>
          </a:p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London EC2N 1HQ </a:t>
            </a:r>
            <a:r>
              <a:rPr lang="en-US" sz="1200" b="0" kern="1200" dirty="0" smtClean="0">
                <a:solidFill>
                  <a:srgbClr val="F99D3E"/>
                </a:solidFill>
                <a:latin typeface="+mn-lt"/>
                <a:ea typeface="+mn-ea"/>
                <a:cs typeface="+mn-cs"/>
              </a:rPr>
              <a:t>|</a:t>
            </a:r>
            <a:r>
              <a:rPr lang="en-US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United Kingdom</a:t>
            </a:r>
          </a:p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GB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t +44 (0)20 7933 9900</a:t>
            </a:r>
          </a:p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f +44 (0)</a:t>
            </a:r>
            <a:r>
              <a:rPr lang="en-GB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20 7382 1771</a:t>
            </a:r>
            <a:endParaRPr lang="fr-FR" sz="1200" b="0" kern="1200" dirty="0" smtClean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GB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info@eba.europa.eu</a:t>
            </a:r>
          </a:p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GB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www.eba.europa.eu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Narrow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93713" y="1419225"/>
            <a:ext cx="4564062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93713" y="1419225"/>
            <a:ext cx="973137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5473088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7"/>
          <p:cNvSpPr>
            <a:spLocks noGrp="1"/>
          </p:cNvSpPr>
          <p:nvPr>
            <p:ph sz="quarter" idx="13"/>
          </p:nvPr>
        </p:nvSpPr>
        <p:spPr>
          <a:xfrm>
            <a:off x="5356225" y="1419225"/>
            <a:ext cx="485810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 (horiz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5486400" y="1419225"/>
            <a:ext cx="4738688" cy="5062538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 (v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13885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493713" y="2807746"/>
            <a:ext cx="7875587" cy="3674017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BA_logobar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6994" y="6503279"/>
            <a:ext cx="9927336" cy="101803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93713" y="1415357"/>
            <a:ext cx="9623425" cy="49911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9831596" y="6924128"/>
            <a:ext cx="372474" cy="193840"/>
          </a:xfrm>
          <a:prstGeom prst="rect">
            <a:avLst/>
          </a:prstGeom>
        </p:spPr>
        <p:txBody>
          <a:bodyPr/>
          <a:lstStyle>
            <a:lvl1pPr algn="r">
              <a:lnSpc>
                <a:spcPts val="1000"/>
              </a:lnSpc>
              <a:defRPr sz="900">
                <a:solidFill>
                  <a:schemeClr val="bg1"/>
                </a:solidFill>
              </a:defRPr>
            </a:lvl1pPr>
          </a:lstStyle>
          <a:p>
            <a:pPr marL="0" marR="0" lvl="0" indent="0" algn="r" defTabSz="981709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5A6BD5-9AA9-447B-8DD3-99E1CD32303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81709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 descr="EBA_logobar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6994" y="6503279"/>
            <a:ext cx="9927336" cy="1018032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/>
        </p:nvSpPr>
        <p:spPr>
          <a:xfrm>
            <a:off x="9831596" y="6924128"/>
            <a:ext cx="372474" cy="193840"/>
          </a:xfrm>
          <a:prstGeom prst="rect">
            <a:avLst/>
          </a:prstGeom>
        </p:spPr>
        <p:txBody>
          <a:bodyPr/>
          <a:lstStyle>
            <a:lvl1pPr algn="r">
              <a:lnSpc>
                <a:spcPts val="1000"/>
              </a:lnSpc>
              <a:defRPr sz="900">
                <a:solidFill>
                  <a:schemeClr val="bg1"/>
                </a:solidFill>
              </a:defRPr>
            </a:lvl1pPr>
          </a:lstStyle>
          <a:p>
            <a:pPr marL="0" marR="0" lvl="0" indent="0" algn="r" defTabSz="981709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5A6BD5-9AA9-447B-8DD3-99E1CD32303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81709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</p:sldLayoutIdLst>
  <p:hf hdr="0" ftr="0" dt="0"/>
  <p:txStyles>
    <p:titleStyle>
      <a:lvl1pPr algn="l" defTabSz="981709" rtl="0" eaLnBrk="1" latinLnBrk="0" hangingPunct="1">
        <a:lnSpc>
          <a:spcPts val="2700"/>
        </a:lnSpc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81709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tabLst/>
        <a:defRPr lang="en-US" sz="1800" b="1" kern="1200" dirty="0" smtClean="0">
          <a:solidFill>
            <a:schemeClr val="accent1"/>
          </a:solidFill>
          <a:latin typeface="+mn-lt"/>
          <a:ea typeface="+mn-ea"/>
          <a:cs typeface="+mn-cs"/>
        </a:defRPr>
      </a:lvl1pPr>
      <a:lvl2pPr marL="6349" indent="-6349" algn="l" defTabSz="981709" rtl="0" eaLnBrk="1" latinLnBrk="0" hangingPunct="1">
        <a:lnSpc>
          <a:spcPct val="100000"/>
        </a:lnSpc>
        <a:spcBef>
          <a:spcPts val="0"/>
        </a:spcBef>
        <a:buFontTx/>
        <a:buNone/>
        <a:defRPr lang="en-US" sz="16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2pPr>
      <a:lvl3pPr marL="182563" indent="-182563" algn="l" defTabSz="981709" rtl="0" eaLnBrk="1" latinLnBrk="0" hangingPunct="1">
        <a:lnSpc>
          <a:spcPct val="100000"/>
        </a:lnSpc>
        <a:spcBef>
          <a:spcPct val="20000"/>
        </a:spcBef>
        <a:buClr>
          <a:srgbClr val="F99D3E"/>
        </a:buClr>
        <a:buFont typeface="Arial" pitchFamily="34" charset="0"/>
        <a:buChar char="&gt;"/>
        <a:defRPr lang="en-US" sz="16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3pPr>
      <a:lvl4pPr marL="355600" indent="-173038" algn="l" defTabSz="981709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–"/>
        <a:defRPr lang="en-US" sz="16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4pPr>
      <a:lvl5pPr marL="538163" indent="-182563" algn="l" defTabSz="981709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Arial" pitchFamily="34" charset="0"/>
        <a:buChar char="∙"/>
        <a:defRPr lang="en-GB" sz="1600" b="0" kern="1200" baseline="0" dirty="0">
          <a:solidFill>
            <a:schemeClr val="accent2"/>
          </a:solidFill>
          <a:latin typeface="+mn-lt"/>
          <a:ea typeface="+mn-ea"/>
          <a:cs typeface="+mn-cs"/>
        </a:defRPr>
      </a:lvl5pPr>
      <a:lvl6pPr marL="2699700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90556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81411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65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90855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81709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72564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6341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54274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4512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35983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2683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BA_logobar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86994" y="6503279"/>
            <a:ext cx="9927336" cy="101803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93713" y="1415357"/>
            <a:ext cx="9623425" cy="49911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9831596" y="6924128"/>
            <a:ext cx="372474" cy="193840"/>
          </a:xfrm>
          <a:prstGeom prst="rect">
            <a:avLst/>
          </a:prstGeom>
        </p:spPr>
        <p:txBody>
          <a:bodyPr/>
          <a:lstStyle>
            <a:lvl1pPr algn="r">
              <a:lnSpc>
                <a:spcPts val="1000"/>
              </a:lnSpc>
              <a:defRPr sz="900">
                <a:solidFill>
                  <a:schemeClr val="bg1"/>
                </a:solidFill>
              </a:defRPr>
            </a:lvl1pPr>
          </a:lstStyle>
          <a:p>
            <a:pPr marL="0" marR="0" lvl="0" indent="0" algn="r" defTabSz="981709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5A6BD5-9AA9-447B-8DD3-99E1CD323032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81709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defTabSz="981709" rtl="0" eaLnBrk="1" latinLnBrk="0" hangingPunct="1">
        <a:lnSpc>
          <a:spcPts val="2700"/>
        </a:lnSpc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81709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tabLst/>
        <a:defRPr lang="en-US" sz="1400" b="1" kern="1200" dirty="0" smtClean="0">
          <a:solidFill>
            <a:schemeClr val="accent1"/>
          </a:solidFill>
          <a:latin typeface="+mn-lt"/>
          <a:ea typeface="+mn-ea"/>
          <a:cs typeface="+mn-cs"/>
        </a:defRPr>
      </a:lvl1pPr>
      <a:lvl2pPr marL="6349" indent="-6349" algn="l" defTabSz="981709" rtl="0" eaLnBrk="1" latinLnBrk="0" hangingPunct="1">
        <a:lnSpc>
          <a:spcPct val="100000"/>
        </a:lnSpc>
        <a:spcBef>
          <a:spcPts val="0"/>
        </a:spcBef>
        <a:buFontTx/>
        <a:buNone/>
        <a:defRPr lang="en-US" sz="12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2pPr>
      <a:lvl3pPr marL="182563" indent="-182563" algn="l" defTabSz="981709" rtl="0" eaLnBrk="1" latinLnBrk="0" hangingPunct="1">
        <a:lnSpc>
          <a:spcPts val="1500"/>
        </a:lnSpc>
        <a:spcBef>
          <a:spcPct val="20000"/>
        </a:spcBef>
        <a:buClr>
          <a:srgbClr val="F99D3E"/>
        </a:buClr>
        <a:buFont typeface="Arial" pitchFamily="34" charset="0"/>
        <a:buChar char="&gt;"/>
        <a:defRPr lang="en-US" sz="12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3pPr>
      <a:lvl4pPr marL="355600" indent="-173038" algn="l" defTabSz="981709" rtl="0" eaLnBrk="1" latinLnBrk="0" hangingPunct="1">
        <a:lnSpc>
          <a:spcPts val="1500"/>
        </a:lnSpc>
        <a:spcBef>
          <a:spcPts val="0"/>
        </a:spcBef>
        <a:buFont typeface="Arial" pitchFamily="34" charset="0"/>
        <a:buChar char="–"/>
        <a:defRPr lang="en-US" sz="12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4pPr>
      <a:lvl5pPr marL="538163" indent="-182563" algn="l" defTabSz="981709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∙"/>
        <a:defRPr lang="en-GB" sz="1200" b="0" kern="1200" baseline="0" dirty="0">
          <a:solidFill>
            <a:schemeClr val="accent2"/>
          </a:solidFill>
          <a:latin typeface="+mn-lt"/>
          <a:ea typeface="+mn-ea"/>
          <a:cs typeface="+mn-cs"/>
        </a:defRPr>
      </a:lvl5pPr>
      <a:lvl6pPr marL="2699700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90556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81411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65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90855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81709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72564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6341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54274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4512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35983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2683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Carlos Martins</a:t>
            </a:r>
          </a:p>
          <a:p>
            <a:r>
              <a:rPr lang="en-US" dirty="0" smtClean="0"/>
              <a:t>IT Unit, EBA</a:t>
            </a:r>
          </a:p>
          <a:p>
            <a:r>
              <a:rPr lang="en-US" dirty="0" smtClean="0"/>
              <a:t>13 September 2012 </a:t>
            </a:r>
            <a:r>
              <a:rPr lang="en-US" dirty="0" smtClean="0">
                <a:solidFill>
                  <a:srgbClr val="F99D3E"/>
                </a:solidFill>
              </a:rPr>
              <a:t>|</a:t>
            </a:r>
            <a:r>
              <a:rPr lang="en-US" dirty="0" smtClean="0"/>
              <a:t> London</a:t>
            </a: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511491" y="3034122"/>
            <a:ext cx="9499612" cy="838816"/>
          </a:xfrm>
        </p:spPr>
        <p:txBody>
          <a:bodyPr/>
          <a:lstStyle/>
          <a:p>
            <a:pPr lvl="0"/>
            <a:r>
              <a:rPr lang="en-US" dirty="0" smtClean="0"/>
              <a:t>Workshop</a:t>
            </a:r>
            <a:br>
              <a:rPr lang="en-US" dirty="0" smtClean="0"/>
            </a:br>
            <a:r>
              <a:rPr lang="en-US" dirty="0" smtClean="0"/>
              <a:t>Technical Standards on supervisory reporting requirements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Status of ITS development and objectives of workshop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Intro </a:t>
            </a:r>
            <a:r>
              <a:rPr lang="en-GB" dirty="0"/>
              <a:t>session to workshop </a:t>
            </a:r>
            <a:r>
              <a:rPr lang="en-GB" dirty="0" smtClean="0"/>
              <a:t>files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COREP data definitions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FINREP data definitions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Data Point model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Wrap up and next steps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Point </a:t>
            </a:r>
            <a:r>
              <a:rPr lang="en-GB" dirty="0" smtClean="0"/>
              <a:t>Model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What is the DPM?</a:t>
            </a:r>
          </a:p>
          <a:p>
            <a:pPr lvl="2">
              <a:spcBef>
                <a:spcPts val="600"/>
              </a:spcBef>
            </a:pPr>
            <a:r>
              <a:rPr lang="en-GB" dirty="0" smtClean="0"/>
              <a:t>A data point is a data element required in the reporting framework, i.e. each template cell will correspond to a data point, and different cells with the same meaning should correspond to the same data point.</a:t>
            </a:r>
          </a:p>
          <a:p>
            <a:pPr lvl="2">
              <a:spcBef>
                <a:spcPts val="600"/>
              </a:spcBef>
            </a:pPr>
            <a:r>
              <a:rPr lang="en-GB" dirty="0" smtClean="0"/>
              <a:t>The DPM is a data model that captures the information requirements of the reporting framework. </a:t>
            </a:r>
          </a:p>
          <a:p>
            <a:pPr lvl="2">
              <a:spcBef>
                <a:spcPts val="600"/>
              </a:spcBef>
            </a:pPr>
            <a:r>
              <a:rPr lang="en-GB" dirty="0" smtClean="0"/>
              <a:t>The DPM is a dimensional model, meaning that each data point is categorised by a set of elements of different dimensions. </a:t>
            </a:r>
          </a:p>
          <a:p>
            <a:endParaRPr lang="en-GB" dirty="0" smtClean="0"/>
          </a:p>
          <a:p>
            <a:r>
              <a:rPr lang="en-GB" dirty="0" smtClean="0"/>
              <a:t>Why the DPM?</a:t>
            </a:r>
          </a:p>
          <a:p>
            <a:pPr lvl="2">
              <a:spcBef>
                <a:spcPts val="600"/>
              </a:spcBef>
            </a:pPr>
            <a:r>
              <a:rPr lang="en-GB" dirty="0"/>
              <a:t>Complex or dubious business concepts are broken down into more elementary concepts, in order to clarify the meaning of a data point.</a:t>
            </a:r>
          </a:p>
          <a:p>
            <a:pPr lvl="2">
              <a:spcBef>
                <a:spcPts val="600"/>
              </a:spcBef>
            </a:pPr>
            <a:r>
              <a:rPr lang="en-GB" dirty="0" smtClean="0"/>
              <a:t>The DPM constitutes a reference that expresses the ITS at a logical level, without regard for any particular IT implementation.</a:t>
            </a:r>
          </a:p>
          <a:p>
            <a:pPr lvl="2">
              <a:spcBef>
                <a:spcPts val="600"/>
              </a:spcBef>
            </a:pPr>
            <a:r>
              <a:rPr lang="en-GB" dirty="0" smtClean="0"/>
              <a:t>The DPM bridges the gap between business and IT languages, providing a common ground of understanding.</a:t>
            </a:r>
          </a:p>
          <a:p>
            <a:pPr lvl="2">
              <a:spcBef>
                <a:spcPts val="600"/>
              </a:spcBef>
            </a:pPr>
            <a:r>
              <a:rPr lang="en-GB" dirty="0" smtClean="0"/>
              <a:t>The DPM will be the source for the generation of XBRL taxonomies.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charset="0"/>
              </a:rPr>
              <a:t>Characteristics</a:t>
            </a:r>
            <a:r>
              <a:rPr lang="pt-PT" dirty="0" smtClean="0">
                <a:latin typeface="Arial" charset="0"/>
              </a:rPr>
              <a:t> of the DPM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00050" lvl="2" indent="-400050">
              <a:spcBef>
                <a:spcPts val="1200"/>
              </a:spcBef>
              <a:buFont typeface="+mj-lt"/>
              <a:buAutoNum type="romanLcPeriod"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Data-centric, </a:t>
            </a:r>
            <a:r>
              <a:rPr lang="en-GB" dirty="0">
                <a:latin typeface="Arial" charset="0"/>
              </a:rPr>
              <a:t>by defining data points through a comprehensive set of elementary business concepts, independently of particular contexts and structures of the reporting templates.</a:t>
            </a:r>
          </a:p>
          <a:p>
            <a:pPr marL="400050" lvl="2" indent="-400050">
              <a:spcBef>
                <a:spcPts val="1200"/>
              </a:spcBef>
              <a:buFont typeface="+mj-lt"/>
              <a:buAutoNum type="romanLcPeriod"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Unequivocal, </a:t>
            </a:r>
            <a:r>
              <a:rPr lang="en-GB" dirty="0">
                <a:latin typeface="Arial" charset="0"/>
              </a:rPr>
              <a:t>and ensuring a common interpretation of data requirements, by eliminating the subjectivity of textual descriptions, and providing a detailed formal categorisation of the data points.</a:t>
            </a:r>
          </a:p>
          <a:p>
            <a:pPr marL="400050" lvl="2" indent="-400050">
              <a:spcBef>
                <a:spcPts val="1200"/>
              </a:spcBef>
              <a:buFont typeface="+mj-lt"/>
              <a:buAutoNum type="romanLcPeriod"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Formal, </a:t>
            </a:r>
            <a:r>
              <a:rPr lang="en-GB" dirty="0">
                <a:latin typeface="Arial" charset="0"/>
              </a:rPr>
              <a:t>describing the </a:t>
            </a:r>
            <a:r>
              <a:rPr lang="en-GB" dirty="0" smtClean="0">
                <a:latin typeface="Arial" charset="0"/>
              </a:rPr>
              <a:t>data </a:t>
            </a:r>
            <a:r>
              <a:rPr lang="en-GB" dirty="0">
                <a:latin typeface="Arial" charset="0"/>
              </a:rPr>
              <a:t>points via elementary concepts organised in logical structures, facilitating the communication between business experts and IT experts.</a:t>
            </a:r>
          </a:p>
          <a:p>
            <a:pPr marL="400050" lvl="2" indent="-400050">
              <a:spcBef>
                <a:spcPts val="1200"/>
              </a:spcBef>
              <a:buFont typeface="+mj-lt"/>
              <a:buAutoNum type="romanLcPeriod"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Neutral, </a:t>
            </a:r>
            <a:r>
              <a:rPr lang="en-GB" dirty="0">
                <a:latin typeface="Arial" charset="0"/>
              </a:rPr>
              <a:t>not biased to any particular technology. </a:t>
            </a:r>
          </a:p>
          <a:p>
            <a:pPr marL="400050" lvl="2" indent="-400050">
              <a:spcBef>
                <a:spcPts val="1200"/>
              </a:spcBef>
              <a:buFont typeface="+mj-lt"/>
              <a:buAutoNum type="romanLcPeriod"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Complete, </a:t>
            </a:r>
            <a:r>
              <a:rPr lang="en-GB" dirty="0">
                <a:latin typeface="Arial" charset="0"/>
              </a:rPr>
              <a:t>enabling the translation to IT data exchange formats, and in particular XBRL taxonomies, without depending on the knowledge and availability of business experts</a:t>
            </a:r>
            <a:r>
              <a:rPr lang="en-GB" dirty="0" smtClean="0">
                <a:latin typeface="Arial" charset="0"/>
              </a:rPr>
              <a:t>.</a:t>
            </a:r>
            <a:endParaRPr lang="en-GB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1099934" y="3940434"/>
            <a:ext cx="1584325" cy="122396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pt-PT" sz="1100" dirty="0">
                <a:solidFill>
                  <a:schemeClr val="bg2">
                    <a:lumMod val="75000"/>
                  </a:schemeClr>
                </a:solidFill>
              </a:rPr>
              <a:t>Business representation of reporting requirements </a:t>
            </a:r>
          </a:p>
          <a:p>
            <a:pPr marL="171450" indent="-171450" eaLnBrk="0" hangingPunct="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Tx/>
              <a:buChar char="-"/>
              <a:defRPr/>
            </a:pPr>
            <a:endParaRPr lang="pt-PT" sz="1100" dirty="0">
              <a:solidFill>
                <a:schemeClr val="bg2">
                  <a:lumMod val="75000"/>
                </a:schemeClr>
              </a:solidFill>
            </a:endParaRPr>
          </a:p>
          <a:p>
            <a:pPr marL="171450" indent="-171450" eaLnBrk="0" hangingPunct="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Tx/>
              <a:buChar char="-"/>
              <a:defRPr/>
            </a:pPr>
            <a:endParaRPr lang="pt-PT" sz="11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260521" y="3940434"/>
            <a:ext cx="1584325" cy="122396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pt-PT" sz="1100" dirty="0">
                <a:solidFill>
                  <a:schemeClr val="bg2">
                    <a:lumMod val="75000"/>
                  </a:schemeClr>
                </a:solidFill>
              </a:rPr>
              <a:t>Dimensional categorisation of </a:t>
            </a:r>
            <a:r>
              <a:rPr lang="pt-PT" sz="1100" dirty="0" smtClean="0">
                <a:solidFill>
                  <a:schemeClr val="bg2">
                    <a:lumMod val="75000"/>
                  </a:schemeClr>
                </a:solidFill>
              </a:rPr>
              <a:t>templates´ data elements</a:t>
            </a:r>
            <a:endParaRPr lang="pt-PT" sz="1100" dirty="0">
              <a:solidFill>
                <a:schemeClr val="bg2">
                  <a:lumMod val="75000"/>
                </a:schemeClr>
              </a:solidFill>
            </a:endParaRPr>
          </a:p>
          <a:p>
            <a:pPr eaLnBrk="0" hangingPunct="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pt-PT" sz="1100" dirty="0">
                <a:solidFill>
                  <a:schemeClr val="bg2">
                    <a:lumMod val="75000"/>
                  </a:schemeClr>
                </a:solidFill>
              </a:rPr>
              <a:t>Definition of </a:t>
            </a:r>
            <a:r>
              <a:rPr lang="pt-PT" sz="1100" dirty="0" smtClean="0">
                <a:solidFill>
                  <a:schemeClr val="bg2">
                    <a:lumMod val="75000"/>
                  </a:schemeClr>
                </a:solidFill>
              </a:rPr>
              <a:t>hierarchies</a:t>
            </a:r>
            <a:endParaRPr lang="pt-PT" sz="1100" dirty="0">
              <a:solidFill>
                <a:schemeClr val="bg2">
                  <a:lumMod val="75000"/>
                </a:schemeClr>
              </a:solidFill>
            </a:endParaRPr>
          </a:p>
          <a:p>
            <a:pPr marL="171450" indent="-171450" eaLnBrk="0" hangingPunct="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Tx/>
              <a:buChar char="-"/>
              <a:defRPr/>
            </a:pPr>
            <a:endParaRPr lang="pt-PT" sz="1100" dirty="0">
              <a:solidFill>
                <a:schemeClr val="bg2">
                  <a:lumMod val="75000"/>
                </a:schemeClr>
              </a:solidFill>
            </a:endParaRPr>
          </a:p>
          <a:p>
            <a:pPr marL="171450" indent="-171450" eaLnBrk="0" hangingPunct="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Tx/>
              <a:buChar char="-"/>
              <a:defRPr/>
            </a:pPr>
            <a:endParaRPr lang="pt-PT" sz="11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492546" y="3940434"/>
            <a:ext cx="1584325" cy="122396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pt-PT" sz="1100" dirty="0" smtClean="0">
                <a:solidFill>
                  <a:schemeClr val="bg2">
                    <a:lumMod val="75000"/>
                  </a:schemeClr>
                </a:solidFill>
              </a:rPr>
              <a:t>DPM representation in a formal metamodel</a:t>
            </a:r>
            <a:endParaRPr lang="pt-PT" sz="1100" dirty="0">
              <a:solidFill>
                <a:schemeClr val="bg2">
                  <a:lumMod val="75000"/>
                </a:schemeClr>
              </a:solidFill>
            </a:endParaRPr>
          </a:p>
          <a:p>
            <a:pPr marL="171450" indent="-171450" eaLnBrk="0" hangingPunct="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Tx/>
              <a:buChar char="-"/>
              <a:defRPr/>
            </a:pPr>
            <a:endParaRPr lang="pt-PT" sz="1100" dirty="0">
              <a:solidFill>
                <a:schemeClr val="bg2">
                  <a:lumMod val="75000"/>
                </a:schemeClr>
              </a:solidFill>
            </a:endParaRPr>
          </a:p>
          <a:p>
            <a:pPr marL="171450" indent="-171450" eaLnBrk="0" hangingPunct="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Tx/>
              <a:buChar char="-"/>
              <a:defRPr/>
            </a:pPr>
            <a:endParaRPr lang="pt-PT" sz="11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653134" y="3940434"/>
            <a:ext cx="1584325" cy="122396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pt-PT" sz="1100" dirty="0">
                <a:solidFill>
                  <a:schemeClr val="bg2">
                    <a:lumMod val="75000"/>
                  </a:schemeClr>
                </a:solidFill>
              </a:rPr>
              <a:t>Technical representation of data  exchange content and  format</a:t>
            </a:r>
          </a:p>
          <a:p>
            <a:pPr marL="171450" indent="-171450" eaLnBrk="0" hangingPunct="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Tx/>
              <a:buChar char="-"/>
              <a:defRPr/>
            </a:pPr>
            <a:endParaRPr lang="pt-PT" sz="1100" dirty="0">
              <a:solidFill>
                <a:schemeClr val="bg2">
                  <a:lumMod val="75000"/>
                </a:schemeClr>
              </a:solidFill>
            </a:endParaRPr>
          </a:p>
          <a:p>
            <a:pPr marL="171450" indent="-171450" eaLnBrk="0" hangingPunct="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Tx/>
              <a:buChar char="-"/>
              <a:defRPr/>
            </a:pPr>
            <a:endParaRPr lang="pt-PT" sz="11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ITS development process</a:t>
            </a:r>
            <a:endParaRPr lang="en-GB" dirty="0"/>
          </a:p>
        </p:txBody>
      </p:sp>
      <p:sp>
        <p:nvSpPr>
          <p:cNvPr id="11" name="Round Same Side Corner Rectangle 10"/>
          <p:cNvSpPr/>
          <p:nvPr/>
        </p:nvSpPr>
        <p:spPr>
          <a:xfrm>
            <a:off x="1099934" y="2511692"/>
            <a:ext cx="1330325" cy="972000"/>
          </a:xfrm>
          <a:prstGeom prst="round2SameRect">
            <a:avLst>
              <a:gd name="adj1" fmla="val 8000"/>
              <a:gd name="adj2" fmla="val 0"/>
            </a:avLst>
          </a:prstGeom>
          <a:blipFill rotWithShape="0">
            <a:blip r:embed="rId2" cstate="print"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Freeform 11"/>
          <p:cNvSpPr/>
          <p:nvPr/>
        </p:nvSpPr>
        <p:spPr>
          <a:xfrm>
            <a:off x="1099934" y="2057191"/>
            <a:ext cx="1330325" cy="427038"/>
          </a:xfrm>
          <a:custGeom>
            <a:avLst/>
            <a:gdLst>
              <a:gd name="connsiteX0" fmla="*/ 0 w 1329305"/>
              <a:gd name="connsiteY0" fmla="*/ 0 h 426688"/>
              <a:gd name="connsiteX1" fmla="*/ 1329305 w 1329305"/>
              <a:gd name="connsiteY1" fmla="*/ 0 h 426688"/>
              <a:gd name="connsiteX2" fmla="*/ 1329305 w 1329305"/>
              <a:gd name="connsiteY2" fmla="*/ 426688 h 426688"/>
              <a:gd name="connsiteX3" fmla="*/ 0 w 1329305"/>
              <a:gd name="connsiteY3" fmla="*/ 426688 h 426688"/>
              <a:gd name="connsiteX4" fmla="*/ 0 w 1329305"/>
              <a:gd name="connsiteY4" fmla="*/ 0 h 426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9305" h="426688">
                <a:moveTo>
                  <a:pt x="0" y="0"/>
                </a:moveTo>
                <a:lnTo>
                  <a:pt x="1329305" y="0"/>
                </a:lnTo>
                <a:lnTo>
                  <a:pt x="1329305" y="426688"/>
                </a:lnTo>
                <a:lnTo>
                  <a:pt x="0" y="426688"/>
                </a:lnTo>
                <a:lnTo>
                  <a:pt x="0" y="0"/>
                </a:lnTo>
                <a:close/>
              </a:path>
            </a:pathLst>
          </a:custGeom>
          <a:solidFill>
            <a:srgbClr val="083C54"/>
          </a:solidFill>
          <a:ln>
            <a:solidFill>
              <a:srgbClr val="006699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7150" tIns="0" rIns="412225" bIns="0" spcCol="1270" anchor="ctr"/>
          <a:lstStyle/>
          <a:p>
            <a:pPr defTabSz="666750">
              <a:lnSpc>
                <a:spcPct val="90000"/>
              </a:lnSpc>
              <a:spcAft>
                <a:spcPct val="35000"/>
              </a:spcAft>
              <a:defRPr/>
            </a:pPr>
            <a:r>
              <a:rPr lang="pt-PT" sz="1200" b="1" dirty="0"/>
              <a:t>Reporting templates</a:t>
            </a:r>
          </a:p>
        </p:txBody>
      </p:sp>
      <p:sp>
        <p:nvSpPr>
          <p:cNvPr id="13" name="Oval 12"/>
          <p:cNvSpPr/>
          <p:nvPr/>
        </p:nvSpPr>
        <p:spPr>
          <a:xfrm>
            <a:off x="2074659" y="1900262"/>
            <a:ext cx="465137" cy="465137"/>
          </a:xfrm>
          <a:prstGeom prst="ellipse">
            <a:avLst/>
          </a:pr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>
              <a:defRPr/>
            </a:pPr>
            <a:r>
              <a:rPr lang="pt-PT" sz="1400" b="1" dirty="0"/>
              <a:t>1</a:t>
            </a:r>
          </a:p>
        </p:txBody>
      </p:sp>
      <p:sp>
        <p:nvSpPr>
          <p:cNvPr id="14" name="Round Same Side Corner Rectangle 13"/>
          <p:cNvSpPr/>
          <p:nvPr/>
        </p:nvSpPr>
        <p:spPr>
          <a:xfrm>
            <a:off x="7609888" y="2511692"/>
            <a:ext cx="1332000" cy="972000"/>
          </a:xfrm>
          <a:prstGeom prst="round2SameRect">
            <a:avLst>
              <a:gd name="adj1" fmla="val 8000"/>
              <a:gd name="adj2" fmla="val 0"/>
            </a:avLst>
          </a:prstGeom>
          <a:blipFill rotWithShape="0">
            <a:blip r:embed="rId3" cstate="print"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Freeform 14"/>
          <p:cNvSpPr/>
          <p:nvPr/>
        </p:nvSpPr>
        <p:spPr>
          <a:xfrm>
            <a:off x="7654721" y="2057191"/>
            <a:ext cx="1328738" cy="427038"/>
          </a:xfrm>
          <a:custGeom>
            <a:avLst/>
            <a:gdLst>
              <a:gd name="connsiteX0" fmla="*/ 0 w 1329305"/>
              <a:gd name="connsiteY0" fmla="*/ 0 h 426688"/>
              <a:gd name="connsiteX1" fmla="*/ 1329305 w 1329305"/>
              <a:gd name="connsiteY1" fmla="*/ 0 h 426688"/>
              <a:gd name="connsiteX2" fmla="*/ 1329305 w 1329305"/>
              <a:gd name="connsiteY2" fmla="*/ 426688 h 426688"/>
              <a:gd name="connsiteX3" fmla="*/ 0 w 1329305"/>
              <a:gd name="connsiteY3" fmla="*/ 426688 h 426688"/>
              <a:gd name="connsiteX4" fmla="*/ 0 w 1329305"/>
              <a:gd name="connsiteY4" fmla="*/ 0 h 426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9305" h="426688">
                <a:moveTo>
                  <a:pt x="0" y="0"/>
                </a:moveTo>
                <a:lnTo>
                  <a:pt x="1329305" y="0"/>
                </a:lnTo>
                <a:lnTo>
                  <a:pt x="1329305" y="426688"/>
                </a:lnTo>
                <a:lnTo>
                  <a:pt x="0" y="426688"/>
                </a:lnTo>
                <a:lnTo>
                  <a:pt x="0" y="0"/>
                </a:lnTo>
                <a:close/>
              </a:path>
            </a:pathLst>
          </a:custGeom>
          <a:solidFill>
            <a:srgbClr val="083C54"/>
          </a:solidFill>
          <a:ln>
            <a:solidFill>
              <a:srgbClr val="006699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7150" tIns="0" rIns="412225" bIns="0" spcCol="1270" anchor="ctr"/>
          <a:lstStyle/>
          <a:p>
            <a:pPr defTabSz="666750">
              <a:lnSpc>
                <a:spcPct val="90000"/>
              </a:lnSpc>
              <a:spcAft>
                <a:spcPct val="35000"/>
              </a:spcAft>
              <a:defRPr/>
            </a:pPr>
            <a:r>
              <a:rPr lang="pt-PT" sz="1200" b="1" dirty="0"/>
              <a:t>XBRL taxonomy</a:t>
            </a:r>
          </a:p>
        </p:txBody>
      </p:sp>
      <p:sp>
        <p:nvSpPr>
          <p:cNvPr id="16" name="Oval 15"/>
          <p:cNvSpPr/>
          <p:nvPr/>
        </p:nvSpPr>
        <p:spPr>
          <a:xfrm>
            <a:off x="8627859" y="1900262"/>
            <a:ext cx="465137" cy="465137"/>
          </a:xfrm>
          <a:prstGeom prst="ellipse">
            <a:avLst/>
          </a:pr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>
              <a:defRPr/>
            </a:pPr>
            <a:r>
              <a:rPr lang="pt-PT" sz="1400" b="1" dirty="0"/>
              <a:t>4</a:t>
            </a:r>
          </a:p>
        </p:txBody>
      </p:sp>
      <p:sp>
        <p:nvSpPr>
          <p:cNvPr id="18" name="Freeform 17"/>
          <p:cNvSpPr/>
          <p:nvPr/>
        </p:nvSpPr>
        <p:spPr>
          <a:xfrm>
            <a:off x="3284334" y="2057191"/>
            <a:ext cx="1330325" cy="427038"/>
          </a:xfrm>
          <a:custGeom>
            <a:avLst/>
            <a:gdLst>
              <a:gd name="connsiteX0" fmla="*/ 0 w 1329305"/>
              <a:gd name="connsiteY0" fmla="*/ 0 h 426688"/>
              <a:gd name="connsiteX1" fmla="*/ 1329305 w 1329305"/>
              <a:gd name="connsiteY1" fmla="*/ 0 h 426688"/>
              <a:gd name="connsiteX2" fmla="*/ 1329305 w 1329305"/>
              <a:gd name="connsiteY2" fmla="*/ 426688 h 426688"/>
              <a:gd name="connsiteX3" fmla="*/ 0 w 1329305"/>
              <a:gd name="connsiteY3" fmla="*/ 426688 h 426688"/>
              <a:gd name="connsiteX4" fmla="*/ 0 w 1329305"/>
              <a:gd name="connsiteY4" fmla="*/ 0 h 426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9305" h="426688">
                <a:moveTo>
                  <a:pt x="0" y="0"/>
                </a:moveTo>
                <a:lnTo>
                  <a:pt x="1329305" y="0"/>
                </a:lnTo>
                <a:lnTo>
                  <a:pt x="1329305" y="426688"/>
                </a:lnTo>
                <a:lnTo>
                  <a:pt x="0" y="426688"/>
                </a:lnTo>
                <a:lnTo>
                  <a:pt x="0" y="0"/>
                </a:lnTo>
                <a:close/>
              </a:path>
            </a:pathLst>
          </a:custGeom>
          <a:solidFill>
            <a:srgbClr val="083C54"/>
          </a:solidFill>
          <a:ln>
            <a:solidFill>
              <a:srgbClr val="006699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7150" tIns="0" rIns="412225" bIns="0" spcCol="1270" anchor="ctr"/>
          <a:lstStyle/>
          <a:p>
            <a:pPr defTabSz="666750">
              <a:lnSpc>
                <a:spcPct val="90000"/>
              </a:lnSpc>
              <a:spcAft>
                <a:spcPct val="35000"/>
              </a:spcAft>
              <a:defRPr/>
            </a:pPr>
            <a:r>
              <a:rPr lang="pt-PT" sz="1200" b="1" dirty="0"/>
              <a:t>Analysis </a:t>
            </a:r>
            <a:r>
              <a:rPr lang="pt-PT" sz="1200" b="1" dirty="0" smtClean="0"/>
              <a:t>matrix</a:t>
            </a:r>
            <a:endParaRPr lang="pt-PT" sz="1200" b="1" dirty="0"/>
          </a:p>
        </p:txBody>
      </p:sp>
      <p:sp>
        <p:nvSpPr>
          <p:cNvPr id="19" name="Oval 18"/>
          <p:cNvSpPr/>
          <p:nvPr/>
        </p:nvSpPr>
        <p:spPr>
          <a:xfrm>
            <a:off x="4259059" y="1900262"/>
            <a:ext cx="465137" cy="465137"/>
          </a:xfrm>
          <a:prstGeom prst="ellipse">
            <a:avLst/>
          </a:pr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>
              <a:defRPr/>
            </a:pPr>
            <a:r>
              <a:rPr lang="pt-PT" sz="1400" b="1" dirty="0"/>
              <a:t>2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2684482" y="2534894"/>
            <a:ext cx="493706" cy="423350"/>
            <a:chOff x="2195736" y="3047890"/>
            <a:chExt cx="493706" cy="300404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1" name="Pentagon 20"/>
            <p:cNvSpPr/>
            <p:nvPr/>
          </p:nvSpPr>
          <p:spPr bwMode="auto">
            <a:xfrm>
              <a:off x="2195736" y="3047890"/>
              <a:ext cx="188906" cy="300404"/>
            </a:xfrm>
            <a:prstGeom prst="homePlate">
              <a:avLst>
                <a:gd name="adj" fmla="val 100000"/>
              </a:avLst>
            </a:prstGeom>
            <a:grpFill/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126000" tIns="270000" rIns="90000" bIns="90000"/>
            <a:lstStyle/>
            <a:p>
              <a:pPr marL="206375" eaLnBrk="0" hangingPunct="0">
                <a:spcBef>
                  <a:spcPct val="60000"/>
                </a:spcBef>
                <a:spcAft>
                  <a:spcPct val="20000"/>
                </a:spcAft>
                <a:buClr>
                  <a:schemeClr val="tx1"/>
                </a:buClr>
                <a:defRPr/>
              </a:pPr>
              <a:endParaRPr lang="pt-PT" sz="24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2" name="Pentagon 21"/>
            <p:cNvSpPr/>
            <p:nvPr/>
          </p:nvSpPr>
          <p:spPr bwMode="auto">
            <a:xfrm>
              <a:off x="2348136" y="3047890"/>
              <a:ext cx="188906" cy="300404"/>
            </a:xfrm>
            <a:prstGeom prst="homePlate">
              <a:avLst>
                <a:gd name="adj" fmla="val 100000"/>
              </a:avLst>
            </a:prstGeom>
            <a:grpFill/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126000" tIns="270000" rIns="90000" bIns="90000"/>
            <a:lstStyle/>
            <a:p>
              <a:pPr marL="206375" eaLnBrk="0" hangingPunct="0">
                <a:spcBef>
                  <a:spcPct val="60000"/>
                </a:spcBef>
                <a:spcAft>
                  <a:spcPct val="20000"/>
                </a:spcAft>
                <a:buClr>
                  <a:schemeClr val="tx1"/>
                </a:buClr>
                <a:defRPr/>
              </a:pPr>
              <a:endParaRPr lang="pt-PT" sz="24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3" name="Pentagon 22"/>
            <p:cNvSpPr/>
            <p:nvPr/>
          </p:nvSpPr>
          <p:spPr bwMode="auto">
            <a:xfrm>
              <a:off x="2500536" y="3047890"/>
              <a:ext cx="188906" cy="300404"/>
            </a:xfrm>
            <a:prstGeom prst="homePlate">
              <a:avLst>
                <a:gd name="adj" fmla="val 100000"/>
              </a:avLst>
            </a:prstGeom>
            <a:grpFill/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126000" tIns="270000" rIns="90000" bIns="90000"/>
            <a:lstStyle/>
            <a:p>
              <a:pPr marL="206375" eaLnBrk="0" hangingPunct="0">
                <a:spcBef>
                  <a:spcPct val="60000"/>
                </a:spcBef>
                <a:spcAft>
                  <a:spcPct val="20000"/>
                </a:spcAft>
                <a:buClr>
                  <a:schemeClr val="tx1"/>
                </a:buClr>
                <a:defRPr/>
              </a:pPr>
              <a:endParaRPr lang="pt-PT" sz="2400" dirty="0">
                <a:solidFill>
                  <a:schemeClr val="tx1"/>
                </a:solidFill>
                <a:latin typeface="Arial" charset="0"/>
              </a:endParaRPr>
            </a:p>
          </p:txBody>
        </p:sp>
      </p:grpSp>
      <p:grpSp>
        <p:nvGrpSpPr>
          <p:cNvPr id="24" name="Group 22"/>
          <p:cNvGrpSpPr/>
          <p:nvPr/>
        </p:nvGrpSpPr>
        <p:grpSpPr>
          <a:xfrm>
            <a:off x="4855072" y="2534894"/>
            <a:ext cx="493706" cy="423350"/>
            <a:chOff x="2195736" y="3047890"/>
            <a:chExt cx="493706" cy="300404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5" name="Pentagon 24"/>
            <p:cNvSpPr/>
            <p:nvPr/>
          </p:nvSpPr>
          <p:spPr bwMode="auto">
            <a:xfrm>
              <a:off x="2195736" y="3047890"/>
              <a:ext cx="188906" cy="300404"/>
            </a:xfrm>
            <a:prstGeom prst="homePlate">
              <a:avLst>
                <a:gd name="adj" fmla="val 100000"/>
              </a:avLst>
            </a:prstGeom>
            <a:grpFill/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126000" tIns="270000" rIns="90000" bIns="90000"/>
            <a:lstStyle/>
            <a:p>
              <a:pPr marL="206375" eaLnBrk="0" hangingPunct="0">
                <a:spcBef>
                  <a:spcPct val="60000"/>
                </a:spcBef>
                <a:spcAft>
                  <a:spcPct val="20000"/>
                </a:spcAft>
                <a:buClr>
                  <a:schemeClr val="tx1"/>
                </a:buClr>
                <a:defRPr/>
              </a:pPr>
              <a:endParaRPr lang="pt-PT" sz="24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6" name="Pentagon 25"/>
            <p:cNvSpPr/>
            <p:nvPr/>
          </p:nvSpPr>
          <p:spPr bwMode="auto">
            <a:xfrm>
              <a:off x="2348136" y="3047890"/>
              <a:ext cx="188906" cy="300404"/>
            </a:xfrm>
            <a:prstGeom prst="homePlate">
              <a:avLst>
                <a:gd name="adj" fmla="val 100000"/>
              </a:avLst>
            </a:prstGeom>
            <a:grpFill/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126000" tIns="270000" rIns="90000" bIns="90000"/>
            <a:lstStyle/>
            <a:p>
              <a:pPr marL="206375" eaLnBrk="0" hangingPunct="0">
                <a:spcBef>
                  <a:spcPct val="60000"/>
                </a:spcBef>
                <a:spcAft>
                  <a:spcPct val="20000"/>
                </a:spcAft>
                <a:buClr>
                  <a:schemeClr val="tx1"/>
                </a:buClr>
                <a:defRPr/>
              </a:pPr>
              <a:endParaRPr lang="pt-PT" sz="24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7" name="Pentagon 26"/>
            <p:cNvSpPr/>
            <p:nvPr/>
          </p:nvSpPr>
          <p:spPr bwMode="auto">
            <a:xfrm>
              <a:off x="2500536" y="3047890"/>
              <a:ext cx="188906" cy="300404"/>
            </a:xfrm>
            <a:prstGeom prst="homePlate">
              <a:avLst>
                <a:gd name="adj" fmla="val 100000"/>
              </a:avLst>
            </a:prstGeom>
            <a:grpFill/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126000" tIns="270000" rIns="90000" bIns="90000"/>
            <a:lstStyle/>
            <a:p>
              <a:pPr marL="206375" eaLnBrk="0" hangingPunct="0">
                <a:spcBef>
                  <a:spcPct val="60000"/>
                </a:spcBef>
                <a:spcAft>
                  <a:spcPct val="20000"/>
                </a:spcAft>
                <a:buClr>
                  <a:schemeClr val="tx1"/>
                </a:buClr>
                <a:defRPr/>
              </a:pPr>
              <a:endParaRPr lang="pt-PT" sz="2400" dirty="0">
                <a:solidFill>
                  <a:schemeClr val="tx1"/>
                </a:solidFill>
                <a:latin typeface="Arial" charset="0"/>
              </a:endParaRPr>
            </a:p>
          </p:txBody>
        </p:sp>
      </p:grpSp>
      <p:grpSp>
        <p:nvGrpSpPr>
          <p:cNvPr id="28" name="Group 26"/>
          <p:cNvGrpSpPr/>
          <p:nvPr/>
        </p:nvGrpSpPr>
        <p:grpSpPr>
          <a:xfrm>
            <a:off x="7004962" y="2534894"/>
            <a:ext cx="493706" cy="423350"/>
            <a:chOff x="2195736" y="3047890"/>
            <a:chExt cx="493706" cy="300404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9" name="Pentagon 28"/>
            <p:cNvSpPr/>
            <p:nvPr/>
          </p:nvSpPr>
          <p:spPr bwMode="auto">
            <a:xfrm>
              <a:off x="2195736" y="3047890"/>
              <a:ext cx="188906" cy="300404"/>
            </a:xfrm>
            <a:prstGeom prst="homePlate">
              <a:avLst>
                <a:gd name="adj" fmla="val 100000"/>
              </a:avLst>
            </a:prstGeom>
            <a:grpFill/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126000" tIns="270000" rIns="90000" bIns="90000"/>
            <a:lstStyle/>
            <a:p>
              <a:pPr marL="206375" eaLnBrk="0" hangingPunct="0">
                <a:spcBef>
                  <a:spcPct val="60000"/>
                </a:spcBef>
                <a:spcAft>
                  <a:spcPct val="20000"/>
                </a:spcAft>
                <a:buClr>
                  <a:schemeClr val="tx1"/>
                </a:buClr>
                <a:defRPr/>
              </a:pPr>
              <a:endParaRPr lang="pt-PT" sz="24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30" name="Pentagon 29"/>
            <p:cNvSpPr/>
            <p:nvPr/>
          </p:nvSpPr>
          <p:spPr bwMode="auto">
            <a:xfrm>
              <a:off x="2348136" y="3047890"/>
              <a:ext cx="188906" cy="300404"/>
            </a:xfrm>
            <a:prstGeom prst="homePlate">
              <a:avLst>
                <a:gd name="adj" fmla="val 100000"/>
              </a:avLst>
            </a:prstGeom>
            <a:grpFill/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126000" tIns="270000" rIns="90000" bIns="90000"/>
            <a:lstStyle/>
            <a:p>
              <a:pPr marL="206375" eaLnBrk="0" hangingPunct="0">
                <a:spcBef>
                  <a:spcPct val="60000"/>
                </a:spcBef>
                <a:spcAft>
                  <a:spcPct val="20000"/>
                </a:spcAft>
                <a:buClr>
                  <a:schemeClr val="tx1"/>
                </a:buClr>
                <a:defRPr/>
              </a:pPr>
              <a:endParaRPr lang="pt-PT" sz="24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31" name="Pentagon 30"/>
            <p:cNvSpPr/>
            <p:nvPr/>
          </p:nvSpPr>
          <p:spPr bwMode="auto">
            <a:xfrm>
              <a:off x="2500536" y="3047890"/>
              <a:ext cx="188906" cy="300404"/>
            </a:xfrm>
            <a:prstGeom prst="homePlate">
              <a:avLst>
                <a:gd name="adj" fmla="val 100000"/>
              </a:avLst>
            </a:prstGeom>
            <a:grpFill/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126000" tIns="270000" rIns="90000" bIns="90000"/>
            <a:lstStyle/>
            <a:p>
              <a:pPr marL="206375" eaLnBrk="0" hangingPunct="0">
                <a:spcBef>
                  <a:spcPct val="60000"/>
                </a:spcBef>
                <a:spcAft>
                  <a:spcPct val="20000"/>
                </a:spcAft>
                <a:buClr>
                  <a:schemeClr val="tx1"/>
                </a:buClr>
                <a:defRPr/>
              </a:pPr>
              <a:endParaRPr lang="pt-PT" sz="2400" dirty="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33" name="Freeform 32"/>
          <p:cNvSpPr/>
          <p:nvPr/>
        </p:nvSpPr>
        <p:spPr bwMode="auto">
          <a:xfrm>
            <a:off x="5470321" y="2057191"/>
            <a:ext cx="1328738" cy="427038"/>
          </a:xfrm>
          <a:custGeom>
            <a:avLst/>
            <a:gdLst>
              <a:gd name="connsiteX0" fmla="*/ 0 w 1329305"/>
              <a:gd name="connsiteY0" fmla="*/ 0 h 426688"/>
              <a:gd name="connsiteX1" fmla="*/ 1329305 w 1329305"/>
              <a:gd name="connsiteY1" fmla="*/ 0 h 426688"/>
              <a:gd name="connsiteX2" fmla="*/ 1329305 w 1329305"/>
              <a:gd name="connsiteY2" fmla="*/ 426688 h 426688"/>
              <a:gd name="connsiteX3" fmla="*/ 0 w 1329305"/>
              <a:gd name="connsiteY3" fmla="*/ 426688 h 426688"/>
              <a:gd name="connsiteX4" fmla="*/ 0 w 1329305"/>
              <a:gd name="connsiteY4" fmla="*/ 0 h 426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9305" h="426688">
                <a:moveTo>
                  <a:pt x="0" y="0"/>
                </a:moveTo>
                <a:lnTo>
                  <a:pt x="1329305" y="0"/>
                </a:lnTo>
                <a:lnTo>
                  <a:pt x="1329305" y="426688"/>
                </a:lnTo>
                <a:lnTo>
                  <a:pt x="0" y="426688"/>
                </a:lnTo>
                <a:lnTo>
                  <a:pt x="0" y="0"/>
                </a:lnTo>
                <a:close/>
              </a:path>
            </a:pathLst>
          </a:custGeom>
          <a:solidFill>
            <a:srgbClr val="083C54"/>
          </a:solidFill>
          <a:ln>
            <a:solidFill>
              <a:srgbClr val="006699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7150" tIns="0" rIns="412225" bIns="0" spcCol="1270" anchor="ctr"/>
          <a:lstStyle/>
          <a:p>
            <a:pPr defTabSz="666750">
              <a:lnSpc>
                <a:spcPct val="90000"/>
              </a:lnSpc>
              <a:spcAft>
                <a:spcPct val="35000"/>
              </a:spcAft>
              <a:defRPr/>
            </a:pPr>
            <a:r>
              <a:rPr lang="pt-PT" sz="1200" b="1" dirty="0"/>
              <a:t>DPM Database</a:t>
            </a:r>
          </a:p>
        </p:txBody>
      </p:sp>
      <p:sp>
        <p:nvSpPr>
          <p:cNvPr id="34" name="Oval 33"/>
          <p:cNvSpPr/>
          <p:nvPr/>
        </p:nvSpPr>
        <p:spPr bwMode="auto">
          <a:xfrm>
            <a:off x="6443459" y="1900262"/>
            <a:ext cx="465137" cy="465137"/>
          </a:xfrm>
          <a:prstGeom prst="ellipse">
            <a:avLst/>
          </a:pr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>
              <a:defRPr/>
            </a:pPr>
            <a:r>
              <a:rPr lang="pt-PT" sz="1400" b="1" dirty="0"/>
              <a:t>3</a:t>
            </a:r>
          </a:p>
        </p:txBody>
      </p:sp>
      <p:pic>
        <p:nvPicPr>
          <p:cNvPr id="35" name="Picture 8" descr="http://t1.gstatic.com/images?q=tbn:ANd9GcRDA1DGZtlcDbtt8DWo4f9NWLmsBCn9t6fj48G96AmhYBkzKKdbe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70321" y="2528106"/>
            <a:ext cx="1332000" cy="955586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6" name="Chevron 35"/>
          <p:cNvSpPr/>
          <p:nvPr/>
        </p:nvSpPr>
        <p:spPr bwMode="auto">
          <a:xfrm>
            <a:off x="1099934" y="5235834"/>
            <a:ext cx="4095750" cy="360362"/>
          </a:xfrm>
          <a:prstGeom prst="chevron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marL="206375" eaLnBrk="0" hangingPunct="0">
              <a:spcBef>
                <a:spcPct val="60000"/>
              </a:spcBef>
              <a:spcAft>
                <a:spcPct val="20000"/>
              </a:spcAft>
              <a:buClr>
                <a:schemeClr val="tx1"/>
              </a:buClr>
              <a:defRPr/>
            </a:pPr>
            <a:r>
              <a:rPr lang="pt-PT" sz="1200" dirty="0">
                <a:solidFill>
                  <a:schemeClr val="tx1"/>
                </a:solidFill>
              </a:rPr>
              <a:t>Business experts</a:t>
            </a:r>
          </a:p>
        </p:txBody>
      </p:sp>
      <p:sp>
        <p:nvSpPr>
          <p:cNvPr id="37" name="Chevron 36"/>
          <p:cNvSpPr/>
          <p:nvPr/>
        </p:nvSpPr>
        <p:spPr bwMode="auto">
          <a:xfrm>
            <a:off x="5073446" y="5235834"/>
            <a:ext cx="4019550" cy="360362"/>
          </a:xfrm>
          <a:prstGeom prst="chevron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marL="206375" eaLnBrk="0" hangingPunct="0">
              <a:spcBef>
                <a:spcPct val="60000"/>
              </a:spcBef>
              <a:spcAft>
                <a:spcPct val="20000"/>
              </a:spcAft>
              <a:buClr>
                <a:schemeClr val="tx1"/>
              </a:buClr>
              <a:defRPr/>
            </a:pPr>
            <a:r>
              <a:rPr lang="pt-PT" sz="1200" spc="120" dirty="0">
                <a:solidFill>
                  <a:schemeClr val="tx1"/>
                </a:solidFill>
              </a:rPr>
              <a:t>IT</a:t>
            </a:r>
            <a:r>
              <a:rPr lang="pt-PT" sz="1200" dirty="0">
                <a:solidFill>
                  <a:schemeClr val="tx1"/>
                </a:solidFill>
              </a:rPr>
              <a:t> experts</a:t>
            </a:r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5"/>
          <a:srcRect t="5931" b="6483"/>
          <a:stretch>
            <a:fillRect/>
          </a:stretch>
        </p:blipFill>
        <p:spPr bwMode="auto">
          <a:xfrm>
            <a:off x="3286175" y="2535637"/>
            <a:ext cx="1332000" cy="948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ounded Rectangle 33"/>
          <p:cNvSpPr>
            <a:spLocks noChangeArrowheads="1"/>
          </p:cNvSpPr>
          <p:nvPr/>
        </p:nvSpPr>
        <p:spPr bwMode="auto">
          <a:xfrm>
            <a:off x="2930219" y="1460312"/>
            <a:ext cx="4168775" cy="3425588"/>
          </a:xfrm>
          <a:prstGeom prst="roundRect">
            <a:avLst>
              <a:gd name="adj" fmla="val 8037"/>
            </a:avLst>
          </a:prstGeom>
          <a:solidFill>
            <a:schemeClr val="bg1"/>
          </a:solidFill>
          <a:ln w="38100" algn="ctr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 lIns="126000" tIns="0" rIns="90000" bIns="90000"/>
          <a:lstStyle/>
          <a:p>
            <a:pPr marL="206375" algn="ctr" eaLnBrk="0" hangingPunct="0">
              <a:spcBef>
                <a:spcPct val="60000"/>
              </a:spcBef>
              <a:spcAft>
                <a:spcPct val="20000"/>
              </a:spcAft>
              <a:buClr>
                <a:schemeClr val="tx1"/>
              </a:buClr>
            </a:pPr>
            <a:r>
              <a:rPr lang="pt-PT" sz="1400" b="1" dirty="0" smtClean="0">
                <a:solidFill>
                  <a:srgbClr val="083C54"/>
                </a:solidFill>
              </a:rPr>
              <a:t>DPM </a:t>
            </a:r>
            <a:r>
              <a:rPr lang="pt-PT" sz="1400" b="1" dirty="0">
                <a:solidFill>
                  <a:srgbClr val="083C54"/>
                </a:solidFill>
              </a:rPr>
              <a:t>process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ITS development process</a:t>
            </a:r>
            <a:endParaRPr lang="en-GB" dirty="0"/>
          </a:p>
        </p:txBody>
      </p:sp>
      <p:sp>
        <p:nvSpPr>
          <p:cNvPr id="11" name="Round Same Side Corner Rectangle 10"/>
          <p:cNvSpPr/>
          <p:nvPr/>
        </p:nvSpPr>
        <p:spPr>
          <a:xfrm>
            <a:off x="1099934" y="2511692"/>
            <a:ext cx="1330325" cy="972000"/>
          </a:xfrm>
          <a:prstGeom prst="round2SameRect">
            <a:avLst>
              <a:gd name="adj1" fmla="val 8000"/>
              <a:gd name="adj2" fmla="val 0"/>
            </a:avLst>
          </a:prstGeom>
          <a:blipFill rotWithShape="0">
            <a:blip r:embed="rId2" cstate="print"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Freeform 11"/>
          <p:cNvSpPr/>
          <p:nvPr/>
        </p:nvSpPr>
        <p:spPr>
          <a:xfrm>
            <a:off x="1099934" y="2057191"/>
            <a:ext cx="1330325" cy="427038"/>
          </a:xfrm>
          <a:custGeom>
            <a:avLst/>
            <a:gdLst>
              <a:gd name="connsiteX0" fmla="*/ 0 w 1329305"/>
              <a:gd name="connsiteY0" fmla="*/ 0 h 426688"/>
              <a:gd name="connsiteX1" fmla="*/ 1329305 w 1329305"/>
              <a:gd name="connsiteY1" fmla="*/ 0 h 426688"/>
              <a:gd name="connsiteX2" fmla="*/ 1329305 w 1329305"/>
              <a:gd name="connsiteY2" fmla="*/ 426688 h 426688"/>
              <a:gd name="connsiteX3" fmla="*/ 0 w 1329305"/>
              <a:gd name="connsiteY3" fmla="*/ 426688 h 426688"/>
              <a:gd name="connsiteX4" fmla="*/ 0 w 1329305"/>
              <a:gd name="connsiteY4" fmla="*/ 0 h 426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9305" h="426688">
                <a:moveTo>
                  <a:pt x="0" y="0"/>
                </a:moveTo>
                <a:lnTo>
                  <a:pt x="1329305" y="0"/>
                </a:lnTo>
                <a:lnTo>
                  <a:pt x="1329305" y="426688"/>
                </a:lnTo>
                <a:lnTo>
                  <a:pt x="0" y="426688"/>
                </a:lnTo>
                <a:lnTo>
                  <a:pt x="0" y="0"/>
                </a:lnTo>
                <a:close/>
              </a:path>
            </a:pathLst>
          </a:custGeom>
          <a:solidFill>
            <a:srgbClr val="083C54"/>
          </a:solidFill>
          <a:ln>
            <a:solidFill>
              <a:srgbClr val="006699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7150" tIns="0" rIns="412225" bIns="0" spcCol="1270" anchor="ctr"/>
          <a:lstStyle/>
          <a:p>
            <a:pPr defTabSz="666750">
              <a:lnSpc>
                <a:spcPct val="90000"/>
              </a:lnSpc>
              <a:spcAft>
                <a:spcPct val="35000"/>
              </a:spcAft>
              <a:defRPr/>
            </a:pPr>
            <a:r>
              <a:rPr lang="pt-PT" sz="1200" b="1" dirty="0"/>
              <a:t>Reporting templates</a:t>
            </a:r>
          </a:p>
        </p:txBody>
      </p:sp>
      <p:sp>
        <p:nvSpPr>
          <p:cNvPr id="13" name="Oval 12"/>
          <p:cNvSpPr/>
          <p:nvPr/>
        </p:nvSpPr>
        <p:spPr>
          <a:xfrm>
            <a:off x="2074659" y="1900262"/>
            <a:ext cx="465137" cy="465137"/>
          </a:xfrm>
          <a:prstGeom prst="ellipse">
            <a:avLst/>
          </a:pr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>
              <a:defRPr/>
            </a:pPr>
            <a:r>
              <a:rPr lang="pt-PT" sz="1400" b="1" dirty="0"/>
              <a:t>1</a:t>
            </a:r>
          </a:p>
        </p:txBody>
      </p:sp>
      <p:sp>
        <p:nvSpPr>
          <p:cNvPr id="14" name="Round Same Side Corner Rectangle 13"/>
          <p:cNvSpPr/>
          <p:nvPr/>
        </p:nvSpPr>
        <p:spPr>
          <a:xfrm>
            <a:off x="7609888" y="2511692"/>
            <a:ext cx="1332000" cy="972000"/>
          </a:xfrm>
          <a:prstGeom prst="round2SameRect">
            <a:avLst>
              <a:gd name="adj1" fmla="val 8000"/>
              <a:gd name="adj2" fmla="val 0"/>
            </a:avLst>
          </a:prstGeom>
          <a:blipFill rotWithShape="0">
            <a:blip r:embed="rId3" cstate="print"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Freeform 14"/>
          <p:cNvSpPr/>
          <p:nvPr/>
        </p:nvSpPr>
        <p:spPr>
          <a:xfrm>
            <a:off x="7654721" y="2057191"/>
            <a:ext cx="1328738" cy="427038"/>
          </a:xfrm>
          <a:custGeom>
            <a:avLst/>
            <a:gdLst>
              <a:gd name="connsiteX0" fmla="*/ 0 w 1329305"/>
              <a:gd name="connsiteY0" fmla="*/ 0 h 426688"/>
              <a:gd name="connsiteX1" fmla="*/ 1329305 w 1329305"/>
              <a:gd name="connsiteY1" fmla="*/ 0 h 426688"/>
              <a:gd name="connsiteX2" fmla="*/ 1329305 w 1329305"/>
              <a:gd name="connsiteY2" fmla="*/ 426688 h 426688"/>
              <a:gd name="connsiteX3" fmla="*/ 0 w 1329305"/>
              <a:gd name="connsiteY3" fmla="*/ 426688 h 426688"/>
              <a:gd name="connsiteX4" fmla="*/ 0 w 1329305"/>
              <a:gd name="connsiteY4" fmla="*/ 0 h 426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9305" h="426688">
                <a:moveTo>
                  <a:pt x="0" y="0"/>
                </a:moveTo>
                <a:lnTo>
                  <a:pt x="1329305" y="0"/>
                </a:lnTo>
                <a:lnTo>
                  <a:pt x="1329305" y="426688"/>
                </a:lnTo>
                <a:lnTo>
                  <a:pt x="0" y="426688"/>
                </a:lnTo>
                <a:lnTo>
                  <a:pt x="0" y="0"/>
                </a:lnTo>
                <a:close/>
              </a:path>
            </a:pathLst>
          </a:custGeom>
          <a:solidFill>
            <a:srgbClr val="083C54"/>
          </a:solidFill>
          <a:ln>
            <a:solidFill>
              <a:srgbClr val="006699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7150" tIns="0" rIns="412225" bIns="0" spcCol="1270" anchor="ctr"/>
          <a:lstStyle/>
          <a:p>
            <a:pPr defTabSz="666750">
              <a:lnSpc>
                <a:spcPct val="90000"/>
              </a:lnSpc>
              <a:spcAft>
                <a:spcPct val="35000"/>
              </a:spcAft>
              <a:defRPr/>
            </a:pPr>
            <a:r>
              <a:rPr lang="pt-PT" sz="1200" b="1" dirty="0"/>
              <a:t>XBRL taxonomy</a:t>
            </a:r>
          </a:p>
        </p:txBody>
      </p:sp>
      <p:sp>
        <p:nvSpPr>
          <p:cNvPr id="16" name="Oval 15"/>
          <p:cNvSpPr/>
          <p:nvPr/>
        </p:nvSpPr>
        <p:spPr>
          <a:xfrm>
            <a:off x="8627859" y="1900262"/>
            <a:ext cx="465137" cy="465137"/>
          </a:xfrm>
          <a:prstGeom prst="ellipse">
            <a:avLst/>
          </a:pr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>
              <a:defRPr/>
            </a:pPr>
            <a:r>
              <a:rPr lang="pt-PT" sz="1400" b="1" dirty="0"/>
              <a:t>4</a:t>
            </a:r>
          </a:p>
        </p:txBody>
      </p:sp>
      <p:sp>
        <p:nvSpPr>
          <p:cNvPr id="18" name="Freeform 17"/>
          <p:cNvSpPr/>
          <p:nvPr/>
        </p:nvSpPr>
        <p:spPr>
          <a:xfrm>
            <a:off x="3284334" y="2057191"/>
            <a:ext cx="1330325" cy="427038"/>
          </a:xfrm>
          <a:custGeom>
            <a:avLst/>
            <a:gdLst>
              <a:gd name="connsiteX0" fmla="*/ 0 w 1329305"/>
              <a:gd name="connsiteY0" fmla="*/ 0 h 426688"/>
              <a:gd name="connsiteX1" fmla="*/ 1329305 w 1329305"/>
              <a:gd name="connsiteY1" fmla="*/ 0 h 426688"/>
              <a:gd name="connsiteX2" fmla="*/ 1329305 w 1329305"/>
              <a:gd name="connsiteY2" fmla="*/ 426688 h 426688"/>
              <a:gd name="connsiteX3" fmla="*/ 0 w 1329305"/>
              <a:gd name="connsiteY3" fmla="*/ 426688 h 426688"/>
              <a:gd name="connsiteX4" fmla="*/ 0 w 1329305"/>
              <a:gd name="connsiteY4" fmla="*/ 0 h 426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9305" h="426688">
                <a:moveTo>
                  <a:pt x="0" y="0"/>
                </a:moveTo>
                <a:lnTo>
                  <a:pt x="1329305" y="0"/>
                </a:lnTo>
                <a:lnTo>
                  <a:pt x="1329305" y="426688"/>
                </a:lnTo>
                <a:lnTo>
                  <a:pt x="0" y="426688"/>
                </a:lnTo>
                <a:lnTo>
                  <a:pt x="0" y="0"/>
                </a:lnTo>
                <a:close/>
              </a:path>
            </a:pathLst>
          </a:custGeom>
          <a:solidFill>
            <a:srgbClr val="083C54"/>
          </a:solidFill>
          <a:ln>
            <a:solidFill>
              <a:srgbClr val="006699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7150" tIns="0" rIns="412225" bIns="0" spcCol="1270" anchor="ctr"/>
          <a:lstStyle/>
          <a:p>
            <a:pPr defTabSz="666750">
              <a:lnSpc>
                <a:spcPct val="90000"/>
              </a:lnSpc>
              <a:spcAft>
                <a:spcPct val="35000"/>
              </a:spcAft>
              <a:defRPr/>
            </a:pPr>
            <a:r>
              <a:rPr lang="pt-PT" sz="1200" b="1" dirty="0"/>
              <a:t>Analysis </a:t>
            </a:r>
            <a:r>
              <a:rPr lang="pt-PT" sz="1200" b="1" dirty="0" smtClean="0"/>
              <a:t>matrix</a:t>
            </a:r>
            <a:endParaRPr lang="pt-PT" sz="1200" b="1" dirty="0"/>
          </a:p>
        </p:txBody>
      </p:sp>
      <p:sp>
        <p:nvSpPr>
          <p:cNvPr id="19" name="Oval 18"/>
          <p:cNvSpPr/>
          <p:nvPr/>
        </p:nvSpPr>
        <p:spPr>
          <a:xfrm>
            <a:off x="4259059" y="1900262"/>
            <a:ext cx="465137" cy="465137"/>
          </a:xfrm>
          <a:prstGeom prst="ellipse">
            <a:avLst/>
          </a:pr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>
              <a:defRPr/>
            </a:pPr>
            <a:r>
              <a:rPr lang="pt-PT" sz="1400" b="1" dirty="0"/>
              <a:t>2</a:t>
            </a:r>
          </a:p>
        </p:txBody>
      </p:sp>
      <p:grpSp>
        <p:nvGrpSpPr>
          <p:cNvPr id="2" name="Group 19"/>
          <p:cNvGrpSpPr/>
          <p:nvPr/>
        </p:nvGrpSpPr>
        <p:grpSpPr>
          <a:xfrm>
            <a:off x="2684482" y="2534894"/>
            <a:ext cx="493706" cy="423350"/>
            <a:chOff x="2195736" y="3047890"/>
            <a:chExt cx="493706" cy="300404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1" name="Pentagon 20"/>
            <p:cNvSpPr/>
            <p:nvPr/>
          </p:nvSpPr>
          <p:spPr bwMode="auto">
            <a:xfrm>
              <a:off x="2195736" y="3047890"/>
              <a:ext cx="188906" cy="300404"/>
            </a:xfrm>
            <a:prstGeom prst="homePlate">
              <a:avLst>
                <a:gd name="adj" fmla="val 100000"/>
              </a:avLst>
            </a:prstGeom>
            <a:grpFill/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126000" tIns="270000" rIns="90000" bIns="90000"/>
            <a:lstStyle/>
            <a:p>
              <a:pPr marL="206375" eaLnBrk="0" hangingPunct="0">
                <a:spcBef>
                  <a:spcPct val="60000"/>
                </a:spcBef>
                <a:spcAft>
                  <a:spcPct val="20000"/>
                </a:spcAft>
                <a:buClr>
                  <a:schemeClr val="tx1"/>
                </a:buClr>
                <a:defRPr/>
              </a:pPr>
              <a:endParaRPr lang="pt-PT" sz="24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2" name="Pentagon 21"/>
            <p:cNvSpPr/>
            <p:nvPr/>
          </p:nvSpPr>
          <p:spPr bwMode="auto">
            <a:xfrm>
              <a:off x="2348136" y="3047890"/>
              <a:ext cx="188906" cy="300404"/>
            </a:xfrm>
            <a:prstGeom prst="homePlate">
              <a:avLst>
                <a:gd name="adj" fmla="val 100000"/>
              </a:avLst>
            </a:prstGeom>
            <a:grpFill/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126000" tIns="270000" rIns="90000" bIns="90000"/>
            <a:lstStyle/>
            <a:p>
              <a:pPr marL="206375" eaLnBrk="0" hangingPunct="0">
                <a:spcBef>
                  <a:spcPct val="60000"/>
                </a:spcBef>
                <a:spcAft>
                  <a:spcPct val="20000"/>
                </a:spcAft>
                <a:buClr>
                  <a:schemeClr val="tx1"/>
                </a:buClr>
                <a:defRPr/>
              </a:pPr>
              <a:endParaRPr lang="pt-PT" sz="24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3" name="Pentagon 22"/>
            <p:cNvSpPr/>
            <p:nvPr/>
          </p:nvSpPr>
          <p:spPr bwMode="auto">
            <a:xfrm>
              <a:off x="2500536" y="3047890"/>
              <a:ext cx="188906" cy="300404"/>
            </a:xfrm>
            <a:prstGeom prst="homePlate">
              <a:avLst>
                <a:gd name="adj" fmla="val 100000"/>
              </a:avLst>
            </a:prstGeom>
            <a:grpFill/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126000" tIns="270000" rIns="90000" bIns="90000"/>
            <a:lstStyle/>
            <a:p>
              <a:pPr marL="206375" eaLnBrk="0" hangingPunct="0">
                <a:spcBef>
                  <a:spcPct val="60000"/>
                </a:spcBef>
                <a:spcAft>
                  <a:spcPct val="20000"/>
                </a:spcAft>
                <a:buClr>
                  <a:schemeClr val="tx1"/>
                </a:buClr>
                <a:defRPr/>
              </a:pPr>
              <a:endParaRPr lang="pt-PT" sz="2400" dirty="0">
                <a:solidFill>
                  <a:schemeClr val="tx1"/>
                </a:solidFill>
                <a:latin typeface="Arial" charset="0"/>
              </a:endParaRPr>
            </a:p>
          </p:txBody>
        </p:sp>
      </p:grpSp>
      <p:grpSp>
        <p:nvGrpSpPr>
          <p:cNvPr id="3" name="Group 22"/>
          <p:cNvGrpSpPr/>
          <p:nvPr/>
        </p:nvGrpSpPr>
        <p:grpSpPr>
          <a:xfrm>
            <a:off x="4855072" y="2534894"/>
            <a:ext cx="493706" cy="423350"/>
            <a:chOff x="2195736" y="3047890"/>
            <a:chExt cx="493706" cy="300404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5" name="Pentagon 24"/>
            <p:cNvSpPr/>
            <p:nvPr/>
          </p:nvSpPr>
          <p:spPr bwMode="auto">
            <a:xfrm>
              <a:off x="2195736" y="3047890"/>
              <a:ext cx="188906" cy="300404"/>
            </a:xfrm>
            <a:prstGeom prst="homePlate">
              <a:avLst>
                <a:gd name="adj" fmla="val 100000"/>
              </a:avLst>
            </a:prstGeom>
            <a:grpFill/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126000" tIns="270000" rIns="90000" bIns="90000"/>
            <a:lstStyle/>
            <a:p>
              <a:pPr marL="206375" eaLnBrk="0" hangingPunct="0">
                <a:spcBef>
                  <a:spcPct val="60000"/>
                </a:spcBef>
                <a:spcAft>
                  <a:spcPct val="20000"/>
                </a:spcAft>
                <a:buClr>
                  <a:schemeClr val="tx1"/>
                </a:buClr>
                <a:defRPr/>
              </a:pPr>
              <a:endParaRPr lang="pt-PT" sz="24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6" name="Pentagon 25"/>
            <p:cNvSpPr/>
            <p:nvPr/>
          </p:nvSpPr>
          <p:spPr bwMode="auto">
            <a:xfrm>
              <a:off x="2348136" y="3047890"/>
              <a:ext cx="188906" cy="300404"/>
            </a:xfrm>
            <a:prstGeom prst="homePlate">
              <a:avLst>
                <a:gd name="adj" fmla="val 100000"/>
              </a:avLst>
            </a:prstGeom>
            <a:grpFill/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126000" tIns="270000" rIns="90000" bIns="90000"/>
            <a:lstStyle/>
            <a:p>
              <a:pPr marL="206375" eaLnBrk="0" hangingPunct="0">
                <a:spcBef>
                  <a:spcPct val="60000"/>
                </a:spcBef>
                <a:spcAft>
                  <a:spcPct val="20000"/>
                </a:spcAft>
                <a:buClr>
                  <a:schemeClr val="tx1"/>
                </a:buClr>
                <a:defRPr/>
              </a:pPr>
              <a:endParaRPr lang="pt-PT" sz="24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7" name="Pentagon 26"/>
            <p:cNvSpPr/>
            <p:nvPr/>
          </p:nvSpPr>
          <p:spPr bwMode="auto">
            <a:xfrm>
              <a:off x="2500536" y="3047890"/>
              <a:ext cx="188906" cy="300404"/>
            </a:xfrm>
            <a:prstGeom prst="homePlate">
              <a:avLst>
                <a:gd name="adj" fmla="val 100000"/>
              </a:avLst>
            </a:prstGeom>
            <a:grpFill/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126000" tIns="270000" rIns="90000" bIns="90000"/>
            <a:lstStyle/>
            <a:p>
              <a:pPr marL="206375" eaLnBrk="0" hangingPunct="0">
                <a:spcBef>
                  <a:spcPct val="60000"/>
                </a:spcBef>
                <a:spcAft>
                  <a:spcPct val="20000"/>
                </a:spcAft>
                <a:buClr>
                  <a:schemeClr val="tx1"/>
                </a:buClr>
                <a:defRPr/>
              </a:pPr>
              <a:endParaRPr lang="pt-PT" sz="2400" dirty="0">
                <a:solidFill>
                  <a:schemeClr val="tx1"/>
                </a:solidFill>
                <a:latin typeface="Arial" charset="0"/>
              </a:endParaRPr>
            </a:p>
          </p:txBody>
        </p:sp>
      </p:grpSp>
      <p:grpSp>
        <p:nvGrpSpPr>
          <p:cNvPr id="5" name="Group 26"/>
          <p:cNvGrpSpPr/>
          <p:nvPr/>
        </p:nvGrpSpPr>
        <p:grpSpPr>
          <a:xfrm>
            <a:off x="7004962" y="2534894"/>
            <a:ext cx="493706" cy="423350"/>
            <a:chOff x="2195736" y="3047890"/>
            <a:chExt cx="493706" cy="300404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9" name="Pentagon 28"/>
            <p:cNvSpPr/>
            <p:nvPr/>
          </p:nvSpPr>
          <p:spPr bwMode="auto">
            <a:xfrm>
              <a:off x="2195736" y="3047890"/>
              <a:ext cx="188906" cy="300404"/>
            </a:xfrm>
            <a:prstGeom prst="homePlate">
              <a:avLst>
                <a:gd name="adj" fmla="val 100000"/>
              </a:avLst>
            </a:prstGeom>
            <a:grpFill/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126000" tIns="270000" rIns="90000" bIns="90000"/>
            <a:lstStyle/>
            <a:p>
              <a:pPr marL="206375" eaLnBrk="0" hangingPunct="0">
                <a:spcBef>
                  <a:spcPct val="60000"/>
                </a:spcBef>
                <a:spcAft>
                  <a:spcPct val="20000"/>
                </a:spcAft>
                <a:buClr>
                  <a:schemeClr val="tx1"/>
                </a:buClr>
                <a:defRPr/>
              </a:pPr>
              <a:endParaRPr lang="pt-PT" sz="24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30" name="Pentagon 29"/>
            <p:cNvSpPr/>
            <p:nvPr/>
          </p:nvSpPr>
          <p:spPr bwMode="auto">
            <a:xfrm>
              <a:off x="2348136" y="3047890"/>
              <a:ext cx="188906" cy="300404"/>
            </a:xfrm>
            <a:prstGeom prst="homePlate">
              <a:avLst>
                <a:gd name="adj" fmla="val 100000"/>
              </a:avLst>
            </a:prstGeom>
            <a:grpFill/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126000" tIns="270000" rIns="90000" bIns="90000"/>
            <a:lstStyle/>
            <a:p>
              <a:pPr marL="206375" eaLnBrk="0" hangingPunct="0">
                <a:spcBef>
                  <a:spcPct val="60000"/>
                </a:spcBef>
                <a:spcAft>
                  <a:spcPct val="20000"/>
                </a:spcAft>
                <a:buClr>
                  <a:schemeClr val="tx1"/>
                </a:buClr>
                <a:defRPr/>
              </a:pPr>
              <a:endParaRPr lang="pt-PT" sz="24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31" name="Pentagon 30"/>
            <p:cNvSpPr/>
            <p:nvPr/>
          </p:nvSpPr>
          <p:spPr bwMode="auto">
            <a:xfrm>
              <a:off x="2500536" y="3047890"/>
              <a:ext cx="188906" cy="300404"/>
            </a:xfrm>
            <a:prstGeom prst="homePlate">
              <a:avLst>
                <a:gd name="adj" fmla="val 100000"/>
              </a:avLst>
            </a:prstGeom>
            <a:grpFill/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126000" tIns="270000" rIns="90000" bIns="90000"/>
            <a:lstStyle/>
            <a:p>
              <a:pPr marL="206375" eaLnBrk="0" hangingPunct="0">
                <a:spcBef>
                  <a:spcPct val="60000"/>
                </a:spcBef>
                <a:spcAft>
                  <a:spcPct val="20000"/>
                </a:spcAft>
                <a:buClr>
                  <a:schemeClr val="tx1"/>
                </a:buClr>
                <a:defRPr/>
              </a:pPr>
              <a:endParaRPr lang="pt-PT" sz="2400" dirty="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33" name="Freeform 32"/>
          <p:cNvSpPr/>
          <p:nvPr/>
        </p:nvSpPr>
        <p:spPr bwMode="auto">
          <a:xfrm>
            <a:off x="5470321" y="2057191"/>
            <a:ext cx="1328738" cy="427038"/>
          </a:xfrm>
          <a:custGeom>
            <a:avLst/>
            <a:gdLst>
              <a:gd name="connsiteX0" fmla="*/ 0 w 1329305"/>
              <a:gd name="connsiteY0" fmla="*/ 0 h 426688"/>
              <a:gd name="connsiteX1" fmla="*/ 1329305 w 1329305"/>
              <a:gd name="connsiteY1" fmla="*/ 0 h 426688"/>
              <a:gd name="connsiteX2" fmla="*/ 1329305 w 1329305"/>
              <a:gd name="connsiteY2" fmla="*/ 426688 h 426688"/>
              <a:gd name="connsiteX3" fmla="*/ 0 w 1329305"/>
              <a:gd name="connsiteY3" fmla="*/ 426688 h 426688"/>
              <a:gd name="connsiteX4" fmla="*/ 0 w 1329305"/>
              <a:gd name="connsiteY4" fmla="*/ 0 h 426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9305" h="426688">
                <a:moveTo>
                  <a:pt x="0" y="0"/>
                </a:moveTo>
                <a:lnTo>
                  <a:pt x="1329305" y="0"/>
                </a:lnTo>
                <a:lnTo>
                  <a:pt x="1329305" y="426688"/>
                </a:lnTo>
                <a:lnTo>
                  <a:pt x="0" y="426688"/>
                </a:lnTo>
                <a:lnTo>
                  <a:pt x="0" y="0"/>
                </a:lnTo>
                <a:close/>
              </a:path>
            </a:pathLst>
          </a:custGeom>
          <a:solidFill>
            <a:srgbClr val="083C54"/>
          </a:solidFill>
          <a:ln>
            <a:solidFill>
              <a:srgbClr val="006699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7150" tIns="0" rIns="412225" bIns="0" spcCol="1270" anchor="ctr"/>
          <a:lstStyle/>
          <a:p>
            <a:pPr defTabSz="666750">
              <a:lnSpc>
                <a:spcPct val="90000"/>
              </a:lnSpc>
              <a:spcAft>
                <a:spcPct val="35000"/>
              </a:spcAft>
              <a:defRPr/>
            </a:pPr>
            <a:r>
              <a:rPr lang="pt-PT" sz="1200" b="1" dirty="0"/>
              <a:t>DPM Database</a:t>
            </a:r>
          </a:p>
        </p:txBody>
      </p:sp>
      <p:sp>
        <p:nvSpPr>
          <p:cNvPr id="34" name="Oval 33"/>
          <p:cNvSpPr/>
          <p:nvPr/>
        </p:nvSpPr>
        <p:spPr bwMode="auto">
          <a:xfrm>
            <a:off x="6443459" y="1900262"/>
            <a:ext cx="465137" cy="465137"/>
          </a:xfrm>
          <a:prstGeom prst="ellipse">
            <a:avLst/>
          </a:pr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>
              <a:defRPr/>
            </a:pPr>
            <a:r>
              <a:rPr lang="pt-PT" sz="1400" b="1" dirty="0"/>
              <a:t>3</a:t>
            </a:r>
          </a:p>
        </p:txBody>
      </p:sp>
      <p:pic>
        <p:nvPicPr>
          <p:cNvPr id="35" name="Picture 8" descr="http://t1.gstatic.com/images?q=tbn:ANd9GcRDA1DGZtlcDbtt8DWo4f9NWLmsBCn9t6fj48G96AmhYBkzKKdbe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70321" y="2528106"/>
            <a:ext cx="1332000" cy="955586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6" name="Chevron 35"/>
          <p:cNvSpPr/>
          <p:nvPr/>
        </p:nvSpPr>
        <p:spPr bwMode="auto">
          <a:xfrm>
            <a:off x="1099934" y="5235834"/>
            <a:ext cx="4095750" cy="360362"/>
          </a:xfrm>
          <a:prstGeom prst="chevron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marL="206375" eaLnBrk="0" hangingPunct="0">
              <a:spcBef>
                <a:spcPct val="60000"/>
              </a:spcBef>
              <a:spcAft>
                <a:spcPct val="20000"/>
              </a:spcAft>
              <a:buClr>
                <a:schemeClr val="tx1"/>
              </a:buClr>
              <a:defRPr/>
            </a:pPr>
            <a:r>
              <a:rPr lang="pt-PT" sz="1200" dirty="0">
                <a:solidFill>
                  <a:schemeClr val="tx1"/>
                </a:solidFill>
              </a:rPr>
              <a:t>Business experts</a:t>
            </a:r>
          </a:p>
        </p:txBody>
      </p:sp>
      <p:sp>
        <p:nvSpPr>
          <p:cNvPr id="37" name="Chevron 36"/>
          <p:cNvSpPr/>
          <p:nvPr/>
        </p:nvSpPr>
        <p:spPr bwMode="auto">
          <a:xfrm>
            <a:off x="5073446" y="5235834"/>
            <a:ext cx="4019550" cy="360362"/>
          </a:xfrm>
          <a:prstGeom prst="chevron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marL="206375" eaLnBrk="0" hangingPunct="0">
              <a:spcBef>
                <a:spcPct val="60000"/>
              </a:spcBef>
              <a:spcAft>
                <a:spcPct val="20000"/>
              </a:spcAft>
              <a:buClr>
                <a:schemeClr val="tx1"/>
              </a:buClr>
              <a:defRPr/>
            </a:pPr>
            <a:r>
              <a:rPr lang="pt-PT" sz="1200" spc="120" dirty="0">
                <a:solidFill>
                  <a:schemeClr val="tx1"/>
                </a:solidFill>
              </a:rPr>
              <a:t>IT</a:t>
            </a:r>
            <a:r>
              <a:rPr lang="pt-PT" sz="1200" dirty="0">
                <a:solidFill>
                  <a:schemeClr val="tx1"/>
                </a:solidFill>
              </a:rPr>
              <a:t> experts</a:t>
            </a:r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5"/>
          <a:srcRect t="5931" b="6483"/>
          <a:stretch>
            <a:fillRect/>
          </a:stretch>
        </p:blipFill>
        <p:spPr bwMode="auto">
          <a:xfrm>
            <a:off x="3286175" y="2535637"/>
            <a:ext cx="1332000" cy="948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9" name="Rounded Rectangle 38"/>
          <p:cNvSpPr/>
          <p:nvPr/>
        </p:nvSpPr>
        <p:spPr bwMode="auto">
          <a:xfrm>
            <a:off x="4597408" y="3885455"/>
            <a:ext cx="984250" cy="68897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144000" rIns="0" bIns="144000" anchor="ctr" anchorCtr="1"/>
          <a:lstStyle/>
          <a:p>
            <a:pPr algn="ctr" eaLnBrk="0" hangingPunct="0">
              <a:spcBef>
                <a:spcPct val="60000"/>
              </a:spcBef>
              <a:spcAft>
                <a:spcPct val="20000"/>
              </a:spcAft>
              <a:buClr>
                <a:schemeClr val="tx1"/>
              </a:buClr>
              <a:defRPr/>
            </a:pPr>
            <a:r>
              <a:rPr lang="pt-PT" sz="1100" b="1" dirty="0">
                <a:solidFill>
                  <a:schemeClr val="bg1"/>
                </a:solidFill>
                <a:latin typeface="Arial" charset="0"/>
              </a:rPr>
              <a:t>Quality </a:t>
            </a:r>
            <a:r>
              <a:rPr lang="pt-PT" sz="1100" b="1" dirty="0" smtClean="0">
                <a:solidFill>
                  <a:schemeClr val="bg1"/>
                </a:solidFill>
                <a:latin typeface="Arial" charset="0"/>
              </a:rPr>
              <a:t> checks</a:t>
            </a:r>
            <a:endParaRPr lang="pt-PT" sz="11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0" name="Bent Arrow 39"/>
          <p:cNvSpPr/>
          <p:nvPr/>
        </p:nvSpPr>
        <p:spPr bwMode="auto">
          <a:xfrm rot="10800000">
            <a:off x="5770405" y="3629560"/>
            <a:ext cx="503238" cy="765175"/>
          </a:xfrm>
          <a:prstGeom prst="bentArrow">
            <a:avLst>
              <a:gd name="adj1" fmla="val 39383"/>
              <a:gd name="adj2" fmla="val 43697"/>
              <a:gd name="adj3" fmla="val 25000"/>
              <a:gd name="adj4" fmla="val 43750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6000" tIns="270000" rIns="90000" bIns="90000"/>
          <a:lstStyle/>
          <a:p>
            <a:pPr marL="395288" indent="-188913" eaLnBrk="0" hangingPunct="0">
              <a:spcBef>
                <a:spcPct val="60000"/>
              </a:spcBef>
              <a:spcAft>
                <a:spcPct val="20000"/>
              </a:spcAft>
              <a:buClr>
                <a:schemeClr val="tx1"/>
              </a:buClr>
              <a:buFont typeface="Times" pitchFamily="18" charset="0"/>
              <a:buChar char="•"/>
              <a:defRPr/>
            </a:pPr>
            <a:endParaRPr lang="pt-PT" sz="2400">
              <a:solidFill>
                <a:schemeClr val="tx1"/>
              </a:solidFill>
            </a:endParaRPr>
          </a:p>
        </p:txBody>
      </p:sp>
      <p:sp>
        <p:nvSpPr>
          <p:cNvPr id="41" name="Bent Arrow 40"/>
          <p:cNvSpPr/>
          <p:nvPr/>
        </p:nvSpPr>
        <p:spPr bwMode="auto">
          <a:xfrm rot="16200000">
            <a:off x="3742539" y="3705274"/>
            <a:ext cx="701675" cy="576262"/>
          </a:xfrm>
          <a:prstGeom prst="bentArrow">
            <a:avLst>
              <a:gd name="adj1" fmla="val 34243"/>
              <a:gd name="adj2" fmla="val 43697"/>
              <a:gd name="adj3" fmla="val 25000"/>
              <a:gd name="adj4" fmla="val 43750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6000" tIns="270000" rIns="90000" bIns="90000"/>
          <a:lstStyle/>
          <a:p>
            <a:pPr marL="395288" indent="-188913" eaLnBrk="0" hangingPunct="0">
              <a:spcBef>
                <a:spcPct val="60000"/>
              </a:spcBef>
              <a:spcAft>
                <a:spcPct val="20000"/>
              </a:spcAft>
              <a:buClr>
                <a:schemeClr val="tx1"/>
              </a:buClr>
              <a:buFont typeface="Times" pitchFamily="18" charset="0"/>
              <a:buChar char="•"/>
              <a:defRPr/>
            </a:pPr>
            <a:endParaRPr lang="pt-PT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DPM process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en-GB" dirty="0" smtClean="0"/>
              <a:t>The DPM process developed at the EBA is an iterative cycle with two phases:</a:t>
            </a:r>
          </a:p>
          <a:p>
            <a:pPr lvl="1"/>
            <a:endParaRPr lang="en-GB" dirty="0" smtClean="0"/>
          </a:p>
          <a:p>
            <a:pPr marL="342900" indent="-342900"/>
            <a:r>
              <a:rPr lang="en-GB" dirty="0" smtClean="0"/>
              <a:t>1) Templates analysis and dimensional modelling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This is the core process, executed by business experts, which results on the dimensional categorisation of every column and row of the business templates.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This process is following a </a:t>
            </a:r>
            <a:r>
              <a:rPr lang="en-GB" dirty="0" smtClean="0"/>
              <a:t>methodology that originates from previous efforts, and some references can be found at the </a:t>
            </a:r>
            <a:r>
              <a:rPr lang="en-GB" i="1" dirty="0" err="1" smtClean="0"/>
              <a:t>Eurofiling</a:t>
            </a:r>
            <a:r>
              <a:rPr lang="en-GB" dirty="0" smtClean="0"/>
              <a:t> website.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The resulting </a:t>
            </a:r>
            <a:r>
              <a:rPr lang="en-GB" dirty="0"/>
              <a:t>product is shown in the Excel file named “Analysis Matrix”. </a:t>
            </a:r>
            <a:endParaRPr lang="en-GB" dirty="0" smtClean="0"/>
          </a:p>
          <a:p>
            <a:pPr marL="342900" indent="-342900">
              <a:spcBef>
                <a:spcPts val="1200"/>
              </a:spcBef>
            </a:pPr>
            <a:r>
              <a:rPr lang="en-GB" dirty="0" smtClean="0"/>
              <a:t>2) Database loading and quality checking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This supporting process is executed by IT experts, and has two main goals:</a:t>
            </a:r>
          </a:p>
          <a:p>
            <a:pPr marL="342900" lvl="2" indent="-342900">
              <a:spcBef>
                <a:spcPts val="600"/>
              </a:spcBef>
              <a:buFont typeface="+mj-lt"/>
              <a:buAutoNum type="alphaLcParenR"/>
            </a:pPr>
            <a:r>
              <a:rPr lang="en-GB" dirty="0" smtClean="0"/>
              <a:t>Load the metadata collected in the “Analysis Matrix” into a database, whose structure reflects the DPM modelling concepts, and generate the categorisation of individual data points.</a:t>
            </a:r>
          </a:p>
          <a:p>
            <a:pPr marL="342900" lvl="2" indent="-342900">
              <a:spcBef>
                <a:spcPts val="600"/>
              </a:spcBef>
              <a:buFont typeface="+mj-lt"/>
              <a:buAutoNum type="alphaLcParenR"/>
            </a:pPr>
            <a:r>
              <a:rPr lang="en-GB" dirty="0" smtClean="0"/>
              <a:t>Run a series of quality reports, for checking the consistency and logical coherence of the DPM. </a:t>
            </a:r>
          </a:p>
          <a:p>
            <a:pPr marL="342900" lvl="2" indent="-342900">
              <a:spcBef>
                <a:spcPts val="0"/>
              </a:spcBef>
              <a:buNone/>
            </a:pPr>
            <a:r>
              <a:rPr lang="en-GB" dirty="0"/>
              <a:t>	</a:t>
            </a:r>
            <a:r>
              <a:rPr lang="en-GB" dirty="0" smtClean="0"/>
              <a:t>The errors are sent back to the business experts, and are used as an input for the following analysis cycle.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The “DPM database” </a:t>
            </a:r>
            <a:r>
              <a:rPr lang="en-GB" dirty="0"/>
              <a:t>constitutes the formal repository of the DPM, and is the source for further IT developments.</a:t>
            </a:r>
          </a:p>
          <a:p>
            <a:pPr lvl="1">
              <a:spcBef>
                <a:spcPts val="600"/>
              </a:spcBef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DPM role in the reporting system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>
              <a:spcBef>
                <a:spcPts val="600"/>
              </a:spcBef>
            </a:pPr>
            <a:r>
              <a:rPr lang="en-GB" dirty="0" smtClean="0"/>
              <a:t>The main reason for the DPM is linked to the development of the ITS on reporting, and to support the development of XBRL taxonomies.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By introducing a database as the DPM repository, and by extending it to contain all the core metadata associated with the ITS, we envisage a much broader scope of usage for this information, which connects to other components of a reporting system, such as data integration </a:t>
            </a:r>
            <a:r>
              <a:rPr lang="en-GB" dirty="0" smtClean="0"/>
              <a:t>and </a:t>
            </a:r>
            <a:r>
              <a:rPr lang="en-GB" dirty="0" smtClean="0"/>
              <a:t>data analysis.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In particular, the relation between the DPM (with its multi-dimensional representation of data points), and the Data Analysis solutions (which organises data facts into dimensional databases), is quite obvious, even if some transformations are required on the data model.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This is an area for further investigation, on which the EBA will continue to work on.</a:t>
            </a:r>
          </a:p>
          <a:p>
            <a:pPr lvl="1">
              <a:spcBef>
                <a:spcPts val="600"/>
              </a:spcBef>
            </a:pPr>
            <a:endParaRPr lang="en-GB" dirty="0" smtClean="0"/>
          </a:p>
          <a:p>
            <a:pPr lvl="1">
              <a:spcBef>
                <a:spcPts val="600"/>
              </a:spcBef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charset="0"/>
              </a:rPr>
              <a:t>Thank you for your attention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Carlos Martins</a:t>
            </a:r>
          </a:p>
          <a:p>
            <a:r>
              <a:rPr lang="en-US" sz="1400" b="0" dirty="0" smtClean="0">
                <a:solidFill>
                  <a:schemeClr val="bg1">
                    <a:lumMod val="50000"/>
                  </a:schemeClr>
                </a:solidFill>
              </a:rPr>
              <a:t>IT Information Manager</a:t>
            </a:r>
          </a:p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+44 (0) 20 7382 1766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c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arlos.martins@eba.europa.eu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BA_presentation_onscreen">
  <a:themeElements>
    <a:clrScheme name="EBA">
      <a:dk1>
        <a:sysClr val="windowText" lastClr="000000"/>
      </a:dk1>
      <a:lt1>
        <a:sysClr val="window" lastClr="FFFFFF"/>
      </a:lt1>
      <a:dk2>
        <a:srgbClr val="005596"/>
      </a:dk2>
      <a:lt2>
        <a:srgbClr val="00AEEF"/>
      </a:lt2>
      <a:accent1>
        <a:srgbClr val="48748F"/>
      </a:accent1>
      <a:accent2>
        <a:srgbClr val="807F83"/>
      </a:accent2>
      <a:accent3>
        <a:srgbClr val="A30134"/>
      </a:accent3>
      <a:accent4>
        <a:srgbClr val="D9531E"/>
      </a:accent4>
      <a:accent5>
        <a:srgbClr val="439539"/>
      </a:accent5>
      <a:accent6>
        <a:srgbClr val="7C2B83"/>
      </a:accent6>
      <a:hlink>
        <a:srgbClr val="005596"/>
      </a:hlink>
      <a:folHlink>
        <a:srgbClr val="00AEEF"/>
      </a:folHlink>
    </a:clrScheme>
    <a:fontScheme name="EB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Black">
      <a:srgbClr val="000000"/>
    </a:custClr>
    <a:custClr name="Mid Grey">
      <a:srgbClr val="BEC0C2"/>
    </a:custClr>
    <a:custClr name="Light Grey">
      <a:srgbClr val="E6E7E8"/>
    </a:custClr>
    <a:custClr name="Gold">
      <a:srgbClr val="F99D3E"/>
    </a:custClr>
    <a:custClr name="Pale Gold">
      <a:srgbClr val="FEE3C7"/>
    </a:custClr>
    <a:custClr name="Yellow">
      <a:srgbClr val="FFD200"/>
    </a:custClr>
    <a:custClr name="Mid Green">
      <a:srgbClr val="8CA829"/>
    </a:custClr>
    <a:custClr name="Pale Green">
      <a:srgbClr val="A0CA9C"/>
    </a:custClr>
    <a:custClr name="Mid Grey-Blue">
      <a:srgbClr val="96ACBF"/>
    </a:custClr>
    <a:custClr name="Pale Blue">
      <a:srgbClr val="7FD6F7"/>
    </a:custClr>
    <a:custClr name="Mid Purple">
      <a:srgbClr val="9D60A2"/>
    </a:custClr>
    <a:custClr name="Pale Purple">
      <a:srgbClr val="D18099"/>
    </a:custClr>
  </a:custClrLst>
</a:theme>
</file>

<file path=ppt/theme/theme2.xml><?xml version="1.0" encoding="utf-8"?>
<a:theme xmlns:a="http://schemas.openxmlformats.org/drawingml/2006/main" name="EBA_doc">
  <a:themeElements>
    <a:clrScheme name="EBA">
      <a:dk1>
        <a:sysClr val="windowText" lastClr="000000"/>
      </a:dk1>
      <a:lt1>
        <a:sysClr val="window" lastClr="FFFFFF"/>
      </a:lt1>
      <a:dk2>
        <a:srgbClr val="005596"/>
      </a:dk2>
      <a:lt2>
        <a:srgbClr val="00AEEF"/>
      </a:lt2>
      <a:accent1>
        <a:srgbClr val="48748F"/>
      </a:accent1>
      <a:accent2>
        <a:srgbClr val="807F83"/>
      </a:accent2>
      <a:accent3>
        <a:srgbClr val="A30134"/>
      </a:accent3>
      <a:accent4>
        <a:srgbClr val="D9531E"/>
      </a:accent4>
      <a:accent5>
        <a:srgbClr val="439539"/>
      </a:accent5>
      <a:accent6>
        <a:srgbClr val="7C2B83"/>
      </a:accent6>
      <a:hlink>
        <a:srgbClr val="005596"/>
      </a:hlink>
      <a:folHlink>
        <a:srgbClr val="00AEEF"/>
      </a:folHlink>
    </a:clrScheme>
    <a:fontScheme name="EB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Black">
      <a:srgbClr val="000000"/>
    </a:custClr>
    <a:custClr name="Mid Grey">
      <a:srgbClr val="BEC0C2"/>
    </a:custClr>
    <a:custClr name="Light Grey">
      <a:srgbClr val="E6E7E8"/>
    </a:custClr>
    <a:custClr name="Gold">
      <a:srgbClr val="F99D3E"/>
    </a:custClr>
    <a:custClr name="Pale Gold">
      <a:srgbClr val="FEE3C7"/>
    </a:custClr>
    <a:custClr name="Yellow">
      <a:srgbClr val="FFD200"/>
    </a:custClr>
    <a:custClr name="Mid Green">
      <a:srgbClr val="8CA829"/>
    </a:custClr>
    <a:custClr name="Pale Green">
      <a:srgbClr val="A0CA9C"/>
    </a:custClr>
    <a:custClr name="Mid Grey-Blue">
      <a:srgbClr val="96ACBF"/>
    </a:custClr>
    <a:custClr name="Pale Blue">
      <a:srgbClr val="7FD6F7"/>
    </a:custClr>
    <a:custClr name="Mid Purple">
      <a:srgbClr val="9D60A2"/>
    </a:custClr>
    <a:custClr name="Pale Purple">
      <a:srgbClr val="D18099"/>
    </a:custClr>
  </a:custClr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EBA_presentation_onscreen</Template>
  <TotalTime>756</TotalTime>
  <Words>728</Words>
  <Application>Microsoft Office PowerPoint</Application>
  <PresentationFormat>Custom</PresentationFormat>
  <Paragraphs>91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EBA_presentation_onscreen</vt:lpstr>
      <vt:lpstr>EBA_doc</vt:lpstr>
      <vt:lpstr>Workshop Technical Standards on supervisory reporting requirements</vt:lpstr>
      <vt:lpstr>Agenda</vt:lpstr>
      <vt:lpstr>Data Point Model</vt:lpstr>
      <vt:lpstr>Characteristics of the DPM</vt:lpstr>
      <vt:lpstr>ITS development process</vt:lpstr>
      <vt:lpstr>ITS development process</vt:lpstr>
      <vt:lpstr>DPM process</vt:lpstr>
      <vt:lpstr>DPM role in the reporting system</vt:lpstr>
      <vt:lpstr>Thank you for your attention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European Banking Authority: an overview</dc:title>
  <dc:creator>cmartins</dc:creator>
  <cp:lastModifiedBy>wstrohbach</cp:lastModifiedBy>
  <cp:revision>79</cp:revision>
  <dcterms:created xsi:type="dcterms:W3CDTF">2012-09-11T10:14:42Z</dcterms:created>
  <dcterms:modified xsi:type="dcterms:W3CDTF">2012-09-12T13:52:09Z</dcterms:modified>
</cp:coreProperties>
</file>