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8" r:id="rId1"/>
  </p:sldMasterIdLst>
  <p:notesMasterIdLst>
    <p:notesMasterId r:id="rId12"/>
  </p:notesMasterIdLst>
  <p:handoutMasterIdLst>
    <p:handoutMasterId r:id="rId13"/>
  </p:handoutMasterIdLst>
  <p:sldIdLst>
    <p:sldId id="256" r:id="rId2"/>
    <p:sldId id="257" r:id="rId3"/>
    <p:sldId id="264" r:id="rId4"/>
    <p:sldId id="265" r:id="rId5"/>
    <p:sldId id="259" r:id="rId6"/>
    <p:sldId id="266" r:id="rId7"/>
    <p:sldId id="267" r:id="rId8"/>
    <p:sldId id="268" r:id="rId9"/>
    <p:sldId id="269" r:id="rId10"/>
    <p:sldId id="26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1" autoAdjust="0"/>
  </p:normalViewPr>
  <p:slideViewPr>
    <p:cSldViewPr snapToGrid="0" snapToObjects="1">
      <p:cViewPr varScale="1">
        <p:scale>
          <a:sx n="161" d="100"/>
          <a:sy n="161" d="100"/>
        </p:scale>
        <p:origin x="156" y="3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t>11/22/2019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t>11/22/2019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2</a:t>
            </a:fld>
            <a:endParaRPr lang="en-US"/>
          </a:p>
        </p:txBody>
      </p:sp>
    </p:spTree>
    <p:extLst>
      <p:ext uri="{BB962C8B-B14F-4D97-AF65-F5344CB8AC3E}">
        <p14:creationId xmlns:p14="http://schemas.microsoft.com/office/powerpoint/2010/main" val="180174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105" y="2224726"/>
            <a:ext cx="6512273" cy="933758"/>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548105" y="3225390"/>
            <a:ext cx="6512273" cy="697655"/>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1981811238"/>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userDrawn="1"/>
        </p:nvSpPr>
        <p:spPr>
          <a:xfrm>
            <a:off x="511836" y="2353657"/>
            <a:ext cx="4895787" cy="1577355"/>
          </a:xfrm>
          <a:prstGeom prst="rect">
            <a:avLst/>
          </a:prstGeom>
          <a:noFill/>
        </p:spPr>
        <p:txBody>
          <a:bodyPr wrap="square" rtlCol="0">
            <a:spAutoFit/>
          </a:bodyPr>
          <a:lstStyle/>
          <a:p>
            <a:pPr>
              <a:lnSpc>
                <a:spcPts val="1700"/>
              </a:lnSpc>
              <a:spcBef>
                <a:spcPts val="600"/>
              </a:spcBef>
            </a:pPr>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lnSpc>
                <a:spcPts val="1700"/>
              </a:lnSpc>
              <a:spcBef>
                <a:spcPts val="600"/>
              </a:spcBef>
            </a:pPr>
            <a:r>
              <a:rPr lang="en-US" sz="1400" dirty="0" smtClean="0">
                <a:solidFill>
                  <a:prstClr val="white"/>
                </a:solidFill>
              </a:rPr>
              <a:t>Floors 24-27,</a:t>
            </a:r>
            <a:r>
              <a:rPr lang="en-US" sz="1400" baseline="0" dirty="0" smtClean="0">
                <a:solidFill>
                  <a:prstClr val="white"/>
                </a:solidFill>
              </a:rPr>
              <a:t> 20 Av Andr</a:t>
            </a:r>
            <a:r>
              <a:rPr lang="en-US" sz="1400" kern="1200" baseline="0" dirty="0" smtClean="0">
                <a:solidFill>
                  <a:prstClr val="white"/>
                </a:solidFill>
                <a:latin typeface="+mn-lt"/>
                <a:ea typeface="+mn-ea"/>
                <a:cs typeface="+mn-cs"/>
              </a:rPr>
              <a:t>é </a:t>
            </a:r>
            <a:r>
              <a:rPr lang="en-US" sz="1400" kern="1200" baseline="0" dirty="0" err="1" smtClean="0">
                <a:solidFill>
                  <a:prstClr val="white"/>
                </a:solidFill>
                <a:latin typeface="+mn-lt"/>
                <a:ea typeface="+mn-ea"/>
                <a:cs typeface="+mn-cs"/>
              </a:rPr>
              <a:t>Prothin</a:t>
            </a:r>
            <a:r>
              <a:rPr lang="en-US" sz="1400" kern="1200" baseline="0" dirty="0" smtClean="0">
                <a:solidFill>
                  <a:prstClr val="white"/>
                </a:solidFill>
                <a:latin typeface="+mn-lt"/>
                <a:ea typeface="+mn-ea"/>
                <a:cs typeface="+mn-cs"/>
              </a:rPr>
              <a:t>, </a:t>
            </a:r>
            <a:r>
              <a:rPr lang="en-US" sz="1400" baseline="0" dirty="0" smtClean="0">
                <a:solidFill>
                  <a:prstClr val="white"/>
                </a:solidFill>
              </a:rPr>
              <a:t>92927 Paris La </a:t>
            </a:r>
            <a:r>
              <a:rPr lang="en-US" sz="1400" baseline="0" dirty="0" err="1" smtClean="0">
                <a:solidFill>
                  <a:prstClr val="white"/>
                </a:solidFill>
              </a:rPr>
              <a:t>D</a:t>
            </a:r>
            <a:r>
              <a:rPr lang="en-US" sz="1400" kern="1200" baseline="0" dirty="0" err="1" smtClean="0">
                <a:solidFill>
                  <a:prstClr val="white"/>
                </a:solidFill>
                <a:latin typeface="+mn-lt"/>
                <a:ea typeface="+mn-ea"/>
                <a:cs typeface="+mn-cs"/>
              </a:rPr>
              <a:t>éfense</a:t>
            </a:r>
            <a:r>
              <a:rPr lang="en-US" sz="1400" kern="1200" baseline="0" dirty="0" smtClean="0">
                <a:solidFill>
                  <a:prstClr val="white"/>
                </a:solidFill>
                <a:latin typeface="+mn-lt"/>
                <a:ea typeface="+mn-ea"/>
                <a:cs typeface="+mn-cs"/>
              </a:rPr>
              <a:t> </a:t>
            </a:r>
          </a:p>
          <a:p>
            <a:pPr>
              <a:lnSpc>
                <a:spcPts val="1700"/>
              </a:lnSpc>
              <a:spcBef>
                <a:spcPts val="600"/>
              </a:spcBef>
            </a:pPr>
            <a:r>
              <a:rPr lang="en-US" sz="1400" dirty="0" smtClean="0">
                <a:solidFill>
                  <a:prstClr val="white"/>
                </a:solidFill>
                <a:ea typeface="ＭＳ Ｐゴシック"/>
                <a:cs typeface="Times New Roman"/>
              </a:rPr>
              <a:t>Tel: 	+33 1 86 52 7000</a:t>
            </a:r>
            <a:endParaRPr lang="en-GB" sz="1400" dirty="0" smtClean="0">
              <a:solidFill>
                <a:prstClr val="white"/>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26" name="Straight Connector 25"/>
          <p:cNvCxnSpPr/>
          <p:nvPr userDrawn="1"/>
        </p:nvCxnSpPr>
        <p:spPr>
          <a:xfrm>
            <a:off x="596600" y="2645484"/>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96600" y="2958870"/>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596600" y="3220741"/>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2528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01317" y="2862257"/>
            <a:ext cx="4070710" cy="461665"/>
          </a:xfrm>
          <a:prstGeom prst="rect">
            <a:avLst/>
          </a:prstGeom>
          <a:noFill/>
        </p:spPr>
        <p:txBody>
          <a:bodyPr wrap="square" rtlCol="0">
            <a:spAutoFit/>
          </a:bodyPr>
          <a:lstStyle/>
          <a:p>
            <a:r>
              <a:rPr lang="en-GB" sz="2400" b="0" dirty="0" smtClean="0">
                <a:solidFill>
                  <a:srgbClr val="FFFFFF"/>
                </a:solidFill>
                <a:effectLst/>
                <a:latin typeface="+mn-lt"/>
                <a:ea typeface="ＭＳ Ｐゴシック"/>
                <a:cs typeface="Times New Roman"/>
              </a:rPr>
              <a:t>Thank you!</a:t>
            </a:r>
          </a:p>
        </p:txBody>
      </p:sp>
    </p:spTree>
    <p:extLst>
      <p:ext uri="{BB962C8B-B14F-4D97-AF65-F5344CB8AC3E}">
        <p14:creationId xmlns:p14="http://schemas.microsoft.com/office/powerpoint/2010/main" val="1319423183"/>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063827"/>
            <a:ext cx="7062537" cy="3619500"/>
          </a:xfrm>
        </p:spPr>
        <p:txBody>
          <a:bodyPr>
            <a:normAutofit/>
          </a:bodyPr>
          <a:lstStyle>
            <a:lvl1pPr>
              <a:defRPr sz="1400"/>
            </a:lvl1pPr>
            <a:lvl2pPr>
              <a:defRPr sz="1400"/>
            </a:lvl2pPr>
            <a:lvl3pPr>
              <a:defRPr sz="1400"/>
            </a:lvl3pPr>
            <a:lvl4pPr>
              <a:defRPr sz="14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dirty="0"/>
          </a:p>
        </p:txBody>
      </p:sp>
    </p:spTree>
    <p:extLst>
      <p:ext uri="{BB962C8B-B14F-4D97-AF65-F5344CB8AC3E}">
        <p14:creationId xmlns:p14="http://schemas.microsoft.com/office/powerpoint/2010/main" val="2658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140"/>
            <a:ext cx="7790205" cy="1021556"/>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1651999"/>
            <a:ext cx="7790205" cy="1125140"/>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107258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
        <p:nvSpPr>
          <p:cNvPr id="8" name="Content Placeholder 2"/>
          <p:cNvSpPr>
            <a:spLocks noGrp="1"/>
          </p:cNvSpPr>
          <p:nvPr>
            <p:ph sz="half" idx="13"/>
          </p:nvPr>
        </p:nvSpPr>
        <p:spPr>
          <a:xfrm>
            <a:off x="4648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680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03879"/>
            <a:ext cx="4040188"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418897"/>
            <a:ext cx="4040188"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8" y="1003879"/>
            <a:ext cx="4041775"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8" y="1418896"/>
            <a:ext cx="4041775"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30066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919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Slide Number Placeholder 3"/>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30952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99242"/>
            <a:ext cx="3008313" cy="577084"/>
          </a:xfrm>
        </p:spPr>
        <p:txBody>
          <a:bodyPr anchor="b"/>
          <a:lstStyle>
            <a:lvl1pPr algn="l">
              <a:defRPr sz="1600" b="1"/>
            </a:lvl1pPr>
          </a:lstStyle>
          <a:p>
            <a:r>
              <a:rPr lang="en-US" smtClean="0"/>
              <a:t>Click to edit Master title style</a:t>
            </a:r>
            <a:endParaRPr lang="en-US" dirty="0"/>
          </a:p>
        </p:txBody>
      </p:sp>
      <p:sp>
        <p:nvSpPr>
          <p:cNvPr id="3" name="Content Placeholder 2"/>
          <p:cNvSpPr>
            <a:spLocks noGrp="1"/>
          </p:cNvSpPr>
          <p:nvPr>
            <p:ph idx="1"/>
          </p:nvPr>
        </p:nvSpPr>
        <p:spPr>
          <a:xfrm>
            <a:off x="3575050" y="1175845"/>
            <a:ext cx="5111750" cy="3534103"/>
          </a:xfrm>
        </p:spPr>
        <p:txBody>
          <a:bodyPr>
            <a:normAutofit/>
          </a:bodyPr>
          <a:lstStyle>
            <a:lvl1pPr>
              <a:defRPr sz="1400"/>
            </a:lvl1pPr>
            <a:lvl2pPr>
              <a:defRPr sz="1400"/>
            </a:lvl2pPr>
            <a:lvl3pPr>
              <a:defRPr sz="1400"/>
            </a:lvl3pPr>
            <a:lvl4pPr>
              <a:defRPr sz="14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3" y="1175845"/>
            <a:ext cx="3008313" cy="3534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397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775138"/>
            <a:ext cx="8229600" cy="3455276"/>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4230415"/>
            <a:ext cx="8229601" cy="269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dirty="0"/>
          </a:p>
        </p:txBody>
      </p:sp>
    </p:spTree>
    <p:extLst>
      <p:ext uri="{BB962C8B-B14F-4D97-AF65-F5344CB8AC3E}">
        <p14:creationId xmlns:p14="http://schemas.microsoft.com/office/powerpoint/2010/main" val="5003764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122"/>
            <a:ext cx="6663559" cy="416303"/>
          </a:xfrm>
          <a:prstGeom prst="rect">
            <a:avLst/>
          </a:prstGeom>
          <a:ln>
            <a:noFill/>
          </a:ln>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3879"/>
            <a:ext cx="8229600" cy="36195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p:txBody>
      </p:sp>
      <p:sp>
        <p:nvSpPr>
          <p:cNvPr id="5" name="Footer Placeholder 4"/>
          <p:cNvSpPr>
            <a:spLocks noGrp="1"/>
          </p:cNvSpPr>
          <p:nvPr>
            <p:ph type="ftr" sz="quarter" idx="3"/>
          </p:nvPr>
        </p:nvSpPr>
        <p:spPr>
          <a:xfrm>
            <a:off x="457200" y="4874173"/>
            <a:ext cx="4920593" cy="166934"/>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t>PRESENTATION TITLE</a:t>
            </a:r>
            <a:endParaRPr lang="en-US" dirty="0"/>
          </a:p>
        </p:txBody>
      </p:sp>
      <p:sp>
        <p:nvSpPr>
          <p:cNvPr id="6" name="Slide Number Placeholder 5"/>
          <p:cNvSpPr>
            <a:spLocks noGrp="1"/>
          </p:cNvSpPr>
          <p:nvPr>
            <p:ph type="sldNum" sz="quarter" idx="4"/>
          </p:nvPr>
        </p:nvSpPr>
        <p:spPr>
          <a:xfrm>
            <a:off x="8009294" y="4874173"/>
            <a:ext cx="777766" cy="166934"/>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pPr/>
              <a:t>‹#›</a:t>
            </a:fld>
            <a:endParaRPr lang="en-US" dirty="0"/>
          </a:p>
        </p:txBody>
      </p:sp>
      <p:pic>
        <p:nvPicPr>
          <p:cNvPr id="8" name="Picture 7"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7" name="Picture 6"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9" name="Picture 8"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0" name="Picture 9"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1" name="Picture 10" descr="EBA-logo-full-colou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spTree>
    <p:extLst>
      <p:ext uri="{BB962C8B-B14F-4D97-AF65-F5344CB8AC3E}">
        <p14:creationId xmlns:p14="http://schemas.microsoft.com/office/powerpoint/2010/main" val="65261517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457200" rtl="0" eaLnBrk="1" latinLnBrk="0" hangingPunct="1">
        <a:spcBef>
          <a:spcPct val="0"/>
        </a:spcBef>
        <a:buNone/>
        <a:defRPr sz="23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0" dirty="0" smtClean="0"/>
              <a:t>Guidelines on the treatment of Structural FX </a:t>
            </a:r>
            <a:endParaRPr lang="en-US" sz="2000" b="0" dirty="0"/>
          </a:p>
        </p:txBody>
      </p:sp>
      <p:sp>
        <p:nvSpPr>
          <p:cNvPr id="3" name="Subtitle 2"/>
          <p:cNvSpPr>
            <a:spLocks noGrp="1"/>
          </p:cNvSpPr>
          <p:nvPr>
            <p:ph type="subTitle" idx="1"/>
          </p:nvPr>
        </p:nvSpPr>
        <p:spPr/>
        <p:txBody>
          <a:bodyPr>
            <a:normAutofit/>
          </a:bodyPr>
          <a:lstStyle/>
          <a:p>
            <a:r>
              <a:rPr lang="en-US" dirty="0" smtClean="0"/>
              <a:t>Public hearing – Paris – 25 November 2019</a:t>
            </a:r>
            <a:endParaRPr lang="en-US" sz="1400" dirty="0"/>
          </a:p>
        </p:txBody>
      </p:sp>
    </p:spTree>
    <p:extLst>
      <p:ext uri="{BB962C8B-B14F-4D97-AF65-F5344CB8AC3E}">
        <p14:creationId xmlns:p14="http://schemas.microsoft.com/office/powerpoint/2010/main" val="73351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7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0" y="257598"/>
            <a:ext cx="6663559" cy="284341"/>
          </a:xfrm>
        </p:spPr>
        <p:txBody>
          <a:bodyPr>
            <a:noAutofit/>
          </a:bodyPr>
          <a:lstStyle/>
          <a:p>
            <a:r>
              <a:rPr lang="en-GB" sz="1400" dirty="0">
                <a:solidFill>
                  <a:schemeClr val="accent1"/>
                </a:solidFill>
                <a:latin typeface="+mn-lt"/>
                <a:ea typeface="+mn-ea"/>
                <a:cs typeface="+mn-cs"/>
              </a:rPr>
              <a:t>Introduction</a:t>
            </a:r>
            <a:r>
              <a:rPr lang="en-GB" dirty="0" smtClean="0"/>
              <a:t> </a:t>
            </a:r>
            <a:endParaRPr lang="en-US" dirty="0"/>
          </a:p>
        </p:txBody>
      </p:sp>
      <p:sp>
        <p:nvSpPr>
          <p:cNvPr id="3" name="Content Placeholder 2"/>
          <p:cNvSpPr>
            <a:spLocks noGrp="1"/>
          </p:cNvSpPr>
          <p:nvPr>
            <p:ph idx="1"/>
          </p:nvPr>
        </p:nvSpPr>
        <p:spPr>
          <a:xfrm>
            <a:off x="135584" y="869936"/>
            <a:ext cx="8308427" cy="1825061"/>
          </a:xfrm>
        </p:spPr>
        <p:txBody>
          <a:bodyPr>
            <a:normAutofit/>
          </a:bodyPr>
          <a:lstStyle/>
          <a:p>
            <a:pPr lvl="1"/>
            <a:r>
              <a:rPr lang="en-US" dirty="0" smtClean="0"/>
              <a:t>The guidelines (GLs) aim at ensuring an harmonized interpretation and implementation of the structural FX (S-FX) provision included in Article 352(2) of the CRR</a:t>
            </a:r>
            <a:endParaRPr lang="en-US" dirty="0"/>
          </a:p>
          <a:p>
            <a:pPr lvl="1"/>
            <a:r>
              <a:rPr lang="en-US" dirty="0" smtClean="0"/>
              <a:t>The EBA published a Discussion Paper (DP) in 2017 to gather feedback around the current stakeholder’s practices while discussing several elements of the provision </a:t>
            </a:r>
            <a:endParaRPr lang="en-US" dirty="0" smtClean="0"/>
          </a:p>
          <a:p>
            <a:pPr lvl="1"/>
            <a:r>
              <a:rPr lang="en-US" dirty="0" smtClean="0"/>
              <a:t>The </a:t>
            </a:r>
            <a:r>
              <a:rPr lang="en-US" dirty="0" smtClean="0"/>
              <a:t>overall framework envisaged in the guidelines is applicable both where institutions calculate the own funds requirements for market risk under the current framework and under the new FRTB requirements</a:t>
            </a:r>
          </a:p>
          <a:p>
            <a:pPr lvl="1"/>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2</a:t>
            </a:fld>
            <a:endParaRPr lang="en-US"/>
          </a:p>
        </p:txBody>
      </p:sp>
      <p:sp>
        <p:nvSpPr>
          <p:cNvPr id="4" name="TextBox 3"/>
          <p:cNvSpPr txBox="1"/>
          <p:nvPr/>
        </p:nvSpPr>
        <p:spPr>
          <a:xfrm>
            <a:off x="135584" y="2649776"/>
            <a:ext cx="4259843" cy="307777"/>
          </a:xfrm>
          <a:prstGeom prst="rect">
            <a:avLst/>
          </a:prstGeom>
          <a:noFill/>
        </p:spPr>
        <p:txBody>
          <a:bodyPr wrap="square" rtlCol="0">
            <a:spAutoFit/>
          </a:bodyPr>
          <a:lstStyle/>
          <a:p>
            <a:r>
              <a:rPr lang="en-GB" sz="1400" dirty="0" smtClean="0">
                <a:solidFill>
                  <a:schemeClr val="accent1"/>
                </a:solidFill>
              </a:rPr>
              <a:t>1. Clarification on the scope of applicability </a:t>
            </a:r>
            <a:endParaRPr lang="en-GB" sz="1400" dirty="0">
              <a:solidFill>
                <a:schemeClr val="accent1"/>
              </a:solidFill>
            </a:endParaRPr>
          </a:p>
        </p:txBody>
      </p:sp>
      <p:sp>
        <p:nvSpPr>
          <p:cNvPr id="7" name="TextBox 6"/>
          <p:cNvSpPr txBox="1"/>
          <p:nvPr/>
        </p:nvSpPr>
        <p:spPr>
          <a:xfrm>
            <a:off x="314053" y="2980401"/>
            <a:ext cx="8266798" cy="954107"/>
          </a:xfrm>
          <a:prstGeom prst="rect">
            <a:avLst/>
          </a:prstGeom>
          <a:noFill/>
        </p:spPr>
        <p:txBody>
          <a:bodyPr wrap="square" rtlCol="0">
            <a:spAutoFit/>
          </a:bodyPr>
          <a:lstStyle/>
          <a:p>
            <a:r>
              <a:rPr lang="en-GB" sz="1400" dirty="0">
                <a:solidFill>
                  <a:schemeClr val="tx1">
                    <a:lumMod val="65000"/>
                    <a:lumOff val="35000"/>
                  </a:schemeClr>
                </a:solidFill>
              </a:rPr>
              <a:t>Banks can apply for the S-FX waiver: </a:t>
            </a:r>
          </a:p>
          <a:p>
            <a:pPr marL="800100" lvl="1" indent="-342900">
              <a:buFont typeface="+mj-lt"/>
              <a:buAutoNum type="arabicPeriod"/>
            </a:pPr>
            <a:r>
              <a:rPr lang="en-GB" sz="1400" dirty="0">
                <a:solidFill>
                  <a:schemeClr val="tx1">
                    <a:lumMod val="65000"/>
                    <a:lumOff val="35000"/>
                  </a:schemeClr>
                </a:solidFill>
              </a:rPr>
              <a:t>for any of the three capital ratios</a:t>
            </a:r>
          </a:p>
          <a:p>
            <a:pPr marL="800100" lvl="1" indent="-342900">
              <a:buFont typeface="+mj-lt"/>
              <a:buAutoNum type="arabicPeriod"/>
            </a:pPr>
            <a:r>
              <a:rPr lang="en-GB" sz="1400" dirty="0">
                <a:solidFill>
                  <a:schemeClr val="tx1">
                    <a:lumMod val="65000"/>
                    <a:lumOff val="35000"/>
                  </a:schemeClr>
                </a:solidFill>
              </a:rPr>
              <a:t>both where using SA and IMA for capitalising their FX risk</a:t>
            </a:r>
          </a:p>
          <a:p>
            <a:pPr marL="800100" lvl="1" indent="-342900">
              <a:buFont typeface="+mj-lt"/>
              <a:buAutoNum type="arabicPeriod"/>
            </a:pPr>
            <a:r>
              <a:rPr lang="en-GB" sz="1400" dirty="0">
                <a:solidFill>
                  <a:schemeClr val="tx1">
                    <a:lumMod val="65000"/>
                    <a:lumOff val="35000"/>
                  </a:schemeClr>
                </a:solidFill>
              </a:rPr>
              <a:t>both at solo and at consolidated level </a:t>
            </a:r>
          </a:p>
        </p:txBody>
      </p:sp>
      <p:sp>
        <p:nvSpPr>
          <p:cNvPr id="8" name="TextBox 7"/>
          <p:cNvSpPr txBox="1"/>
          <p:nvPr/>
        </p:nvSpPr>
        <p:spPr>
          <a:xfrm>
            <a:off x="210948" y="4043176"/>
            <a:ext cx="847300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200" dirty="0">
                <a:solidFill>
                  <a:schemeClr val="tx1">
                    <a:lumMod val="65000"/>
                    <a:lumOff val="35000"/>
                  </a:schemeClr>
                </a:solidFill>
              </a:rPr>
              <a:t>Q1. Would you consider beneficial to limit the S-FX provision to hedge the CET1 ratio aiming at creating a level playing field in the EU? Please provide a rationale. </a:t>
            </a:r>
            <a:endParaRPr lang="en-US" sz="1200" dirty="0" smtClean="0">
              <a:solidFill>
                <a:schemeClr val="tx1">
                  <a:lumMod val="65000"/>
                  <a:lumOff val="35000"/>
                </a:schemeClr>
              </a:solidFill>
            </a:endParaRPr>
          </a:p>
          <a:p>
            <a:pPr algn="just"/>
            <a:endParaRPr lang="en-US" sz="1200" dirty="0">
              <a:solidFill>
                <a:schemeClr val="tx1">
                  <a:lumMod val="65000"/>
                  <a:lumOff val="35000"/>
                </a:schemeClr>
              </a:solidFill>
            </a:endParaRPr>
          </a:p>
          <a:p>
            <a:pPr algn="just"/>
            <a:r>
              <a:rPr lang="en-US" sz="1200" dirty="0">
                <a:solidFill>
                  <a:schemeClr val="tx1">
                    <a:lumMod val="65000"/>
                    <a:lumOff val="35000"/>
                  </a:schemeClr>
                </a:solidFill>
              </a:rPr>
              <a:t>Q2. Which of the three ratios is your institution hedging? </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258185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3</a:t>
            </a:fld>
            <a:endParaRPr lang="en-US" dirty="0"/>
          </a:p>
        </p:txBody>
      </p:sp>
      <p:sp>
        <p:nvSpPr>
          <p:cNvPr id="6" name="TextBox 5"/>
          <p:cNvSpPr txBox="1"/>
          <p:nvPr/>
        </p:nvSpPr>
        <p:spPr>
          <a:xfrm>
            <a:off x="236482" y="359453"/>
            <a:ext cx="5495859" cy="307777"/>
          </a:xfrm>
          <a:prstGeom prst="rect">
            <a:avLst/>
          </a:prstGeom>
          <a:noFill/>
        </p:spPr>
        <p:txBody>
          <a:bodyPr wrap="square" rtlCol="0">
            <a:spAutoFit/>
          </a:bodyPr>
          <a:lstStyle/>
          <a:p>
            <a:r>
              <a:rPr lang="en-GB" sz="1400" dirty="0" smtClean="0">
                <a:solidFill>
                  <a:schemeClr val="accent1"/>
                </a:solidFill>
              </a:rPr>
              <a:t>2. Provisions </a:t>
            </a:r>
            <a:r>
              <a:rPr lang="en-GB" sz="1400" dirty="0">
                <a:solidFill>
                  <a:schemeClr val="accent1"/>
                </a:solidFill>
              </a:rPr>
              <a:t>on the </a:t>
            </a:r>
            <a:r>
              <a:rPr lang="en-GB" sz="1400" dirty="0" smtClean="0">
                <a:solidFill>
                  <a:schemeClr val="accent1"/>
                </a:solidFill>
              </a:rPr>
              <a:t>currencies for which the institution seeks the waiver  </a:t>
            </a:r>
            <a:endParaRPr lang="en-GB" sz="1400" dirty="0">
              <a:solidFill>
                <a:schemeClr val="accent1"/>
              </a:solidFill>
            </a:endParaRPr>
          </a:p>
        </p:txBody>
      </p:sp>
      <p:sp>
        <p:nvSpPr>
          <p:cNvPr id="7" name="TextBox 6"/>
          <p:cNvSpPr txBox="1"/>
          <p:nvPr/>
        </p:nvSpPr>
        <p:spPr>
          <a:xfrm>
            <a:off x="314053" y="860957"/>
            <a:ext cx="8266798" cy="1169551"/>
          </a:xfrm>
          <a:prstGeom prst="rect">
            <a:avLst/>
          </a:prstGeom>
          <a:noFill/>
        </p:spPr>
        <p:txBody>
          <a:bodyPr wrap="square" rtlCol="0">
            <a:spAutoFit/>
          </a:bodyPr>
          <a:lstStyle/>
          <a:p>
            <a:pPr marL="342900" indent="-342900">
              <a:buFont typeface="Wingdings" panose="05000000000000000000" pitchFamily="2" charset="2"/>
              <a:buChar char="§"/>
            </a:pPr>
            <a:r>
              <a:rPr lang="en-GB" sz="1400" dirty="0" smtClean="0">
                <a:solidFill>
                  <a:schemeClr val="tx1">
                    <a:lumMod val="65000"/>
                    <a:lumOff val="35000"/>
                  </a:schemeClr>
                </a:solidFill>
              </a:rPr>
              <a:t>The waiver should be sought for positions in foreign currencies that are relevant for the business of the institution</a:t>
            </a:r>
          </a:p>
          <a:p>
            <a:pPr marL="342900" indent="-342900">
              <a:buFont typeface="Wingdings" panose="05000000000000000000" pitchFamily="2" charset="2"/>
              <a:buChar char="§"/>
            </a:pPr>
            <a:r>
              <a:rPr lang="en-GB" sz="1400" dirty="0" smtClean="0">
                <a:solidFill>
                  <a:schemeClr val="tx1">
                    <a:lumMod val="65000"/>
                    <a:lumOff val="35000"/>
                  </a:schemeClr>
                </a:solidFill>
              </a:rPr>
              <a:t>The three most material currencies (in terms of open positions) are identified as relevant</a:t>
            </a:r>
          </a:p>
          <a:p>
            <a:pPr marL="342900" indent="-342900">
              <a:buFont typeface="Wingdings" panose="05000000000000000000" pitchFamily="2" charset="2"/>
              <a:buChar char="§"/>
            </a:pPr>
            <a:r>
              <a:rPr lang="en-GB" sz="1400" dirty="0" smtClean="0">
                <a:solidFill>
                  <a:schemeClr val="tx1">
                    <a:lumMod val="65000"/>
                    <a:lumOff val="35000"/>
                  </a:schemeClr>
                </a:solidFill>
              </a:rPr>
              <a:t>Other currencies may be relevant – the institution needs to provide a justification proving the relevance of the currency (e.g. cross-border nature of the business)</a:t>
            </a:r>
            <a:endParaRPr lang="en-GB" sz="1400" dirty="0">
              <a:solidFill>
                <a:schemeClr val="tx1">
                  <a:lumMod val="65000"/>
                  <a:lumOff val="35000"/>
                </a:schemeClr>
              </a:solidFill>
            </a:endParaRPr>
          </a:p>
        </p:txBody>
      </p:sp>
      <p:sp>
        <p:nvSpPr>
          <p:cNvPr id="10" name="Rectangle 9"/>
          <p:cNvSpPr/>
          <p:nvPr/>
        </p:nvSpPr>
        <p:spPr>
          <a:xfrm>
            <a:off x="457200" y="2404455"/>
            <a:ext cx="825167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solidFill>
                  <a:schemeClr val="tx1">
                    <a:lumMod val="65000"/>
                    <a:lumOff val="35000"/>
                  </a:schemeClr>
                </a:solidFill>
              </a:rPr>
              <a:t>The EBA </a:t>
            </a:r>
            <a:r>
              <a:rPr lang="en-US" sz="1400" dirty="0" smtClean="0">
                <a:solidFill>
                  <a:schemeClr val="tx1">
                    <a:lumMod val="65000"/>
                    <a:lumOff val="35000"/>
                  </a:schemeClr>
                </a:solidFill>
              </a:rPr>
              <a:t>acknowledges that the absolute threshold of 3 currencies </a:t>
            </a:r>
            <a:r>
              <a:rPr lang="en-US" sz="1400" dirty="0">
                <a:solidFill>
                  <a:schemeClr val="tx1">
                    <a:lumMod val="65000"/>
                    <a:lumOff val="35000"/>
                  </a:schemeClr>
                </a:solidFill>
              </a:rPr>
              <a:t>may not capture the actual relevance of a currency in the business of the institution and </a:t>
            </a:r>
            <a:r>
              <a:rPr lang="en-US" sz="1400" dirty="0" smtClean="0">
                <a:solidFill>
                  <a:schemeClr val="tx1">
                    <a:lumMod val="65000"/>
                    <a:lumOff val="35000"/>
                  </a:schemeClr>
                </a:solidFill>
              </a:rPr>
              <a:t>seeks feedback (see Q3 and Q4 of the CP) on other possible measures that could be used alternatively to such absolute threshold: </a:t>
            </a:r>
          </a:p>
          <a:p>
            <a:endParaRPr lang="en-US" sz="1400" dirty="0">
              <a:solidFill>
                <a:schemeClr val="tx1">
                  <a:lumMod val="65000"/>
                  <a:lumOff val="35000"/>
                </a:schemeClr>
              </a:solidFill>
            </a:endParaRPr>
          </a:p>
          <a:p>
            <a:r>
              <a:rPr lang="en-US" sz="1400" b="1" dirty="0">
                <a:solidFill>
                  <a:schemeClr val="tx1">
                    <a:lumMod val="65000"/>
                    <a:lumOff val="35000"/>
                  </a:schemeClr>
                </a:solidFill>
              </a:rPr>
              <a:t>Measure A: </a:t>
            </a:r>
            <a:r>
              <a:rPr lang="en-US" sz="1400" dirty="0">
                <a:solidFill>
                  <a:schemeClr val="tx1">
                    <a:lumMod val="65000"/>
                    <a:lumOff val="35000"/>
                  </a:schemeClr>
                </a:solidFill>
              </a:rPr>
              <a:t>percentage of the open position in the foreign currency (without considering any waiver) with respect to the open position in the reporting currency. </a:t>
            </a:r>
            <a:endParaRPr lang="en-US" sz="1400" dirty="0" smtClean="0">
              <a:solidFill>
                <a:schemeClr val="tx1">
                  <a:lumMod val="65000"/>
                  <a:lumOff val="35000"/>
                </a:schemeClr>
              </a:solidFill>
            </a:endParaRPr>
          </a:p>
          <a:p>
            <a:endParaRPr lang="en-US" sz="1400" dirty="0">
              <a:solidFill>
                <a:schemeClr val="tx1">
                  <a:lumMod val="65000"/>
                  <a:lumOff val="35000"/>
                </a:schemeClr>
              </a:solidFill>
            </a:endParaRPr>
          </a:p>
          <a:p>
            <a:r>
              <a:rPr lang="en-US" sz="1400" b="1" dirty="0">
                <a:solidFill>
                  <a:schemeClr val="tx1">
                    <a:lumMod val="65000"/>
                    <a:lumOff val="35000"/>
                  </a:schemeClr>
                </a:solidFill>
              </a:rPr>
              <a:t>Measure B: </a:t>
            </a:r>
            <a:r>
              <a:rPr lang="en-US" sz="1400" dirty="0">
                <a:solidFill>
                  <a:schemeClr val="tx1">
                    <a:lumMod val="65000"/>
                    <a:lumOff val="35000"/>
                  </a:schemeClr>
                </a:solidFill>
              </a:rPr>
              <a:t>percentage of the open position in the foreign currency (without considering any waiver) with respect to the total own funds of the institution. </a:t>
            </a:r>
          </a:p>
          <a:p>
            <a:endParaRPr lang="en-GB" sz="1400" dirty="0">
              <a:solidFill>
                <a:schemeClr val="tx1">
                  <a:lumMod val="65000"/>
                  <a:lumOff val="35000"/>
                </a:schemeClr>
              </a:solidFill>
            </a:endParaRPr>
          </a:p>
        </p:txBody>
      </p:sp>
    </p:spTree>
    <p:extLst>
      <p:ext uri="{BB962C8B-B14F-4D97-AF65-F5344CB8AC3E}">
        <p14:creationId xmlns:p14="http://schemas.microsoft.com/office/powerpoint/2010/main" val="409711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4</a:t>
            </a:fld>
            <a:endParaRPr lang="en-US" dirty="0"/>
          </a:p>
        </p:txBody>
      </p:sp>
      <p:sp>
        <p:nvSpPr>
          <p:cNvPr id="6" name="Title 5"/>
          <p:cNvSpPr txBox="1">
            <a:spLocks noGrp="1"/>
          </p:cNvSpPr>
          <p:nvPr>
            <p:ph type="title"/>
          </p:nvPr>
        </p:nvSpPr>
        <p:spPr>
          <a:xfrm>
            <a:off x="249095" y="143813"/>
            <a:ext cx="6663559" cy="307777"/>
          </a:xfrm>
          <a:prstGeom prst="rect">
            <a:avLst/>
          </a:prstGeom>
          <a:noFill/>
        </p:spPr>
        <p:txBody>
          <a:bodyPr wrap="square" rtlCol="0">
            <a:spAutoFit/>
          </a:bodyPr>
          <a:lstStyle/>
          <a:p>
            <a:r>
              <a:rPr lang="en-GB" sz="1400" dirty="0" smtClean="0">
                <a:solidFill>
                  <a:schemeClr val="accent1"/>
                </a:solidFill>
              </a:rPr>
              <a:t>3. Identification of minimum requirements for a position to be considered for the waiver  </a:t>
            </a:r>
            <a:endParaRPr lang="en-GB" sz="1400" dirty="0">
              <a:solidFill>
                <a:schemeClr val="accent1"/>
              </a:solidFill>
            </a:endParaRPr>
          </a:p>
        </p:txBody>
      </p:sp>
      <p:sp>
        <p:nvSpPr>
          <p:cNvPr id="7" name="TextBox 6"/>
          <p:cNvSpPr txBox="1"/>
          <p:nvPr/>
        </p:nvSpPr>
        <p:spPr>
          <a:xfrm>
            <a:off x="318463" y="497058"/>
            <a:ext cx="6176930" cy="738664"/>
          </a:xfrm>
          <a:prstGeom prst="rect">
            <a:avLst/>
          </a:prstGeom>
          <a:noFill/>
        </p:spPr>
        <p:txBody>
          <a:bodyPr wrap="square" rtlCol="0">
            <a:spAutoFit/>
          </a:bodyPr>
          <a:lstStyle/>
          <a:p>
            <a:r>
              <a:rPr lang="en-GB" sz="1400" dirty="0">
                <a:solidFill>
                  <a:schemeClr val="bg2"/>
                </a:solidFill>
              </a:rPr>
              <a:t>3a. Minimum requirements </a:t>
            </a:r>
            <a:r>
              <a:rPr lang="en-GB" sz="1400" dirty="0" smtClean="0">
                <a:solidFill>
                  <a:schemeClr val="bg2"/>
                </a:solidFill>
              </a:rPr>
              <a:t>for a position to </a:t>
            </a:r>
            <a:r>
              <a:rPr lang="en-GB" sz="1400" dirty="0">
                <a:solidFill>
                  <a:schemeClr val="bg2"/>
                </a:solidFill>
              </a:rPr>
              <a:t>be considered of a </a:t>
            </a:r>
            <a:r>
              <a:rPr lang="en-GB" sz="1400" dirty="0" smtClean="0">
                <a:solidFill>
                  <a:schemeClr val="bg2"/>
                </a:solidFill>
              </a:rPr>
              <a:t>structural nature </a:t>
            </a:r>
          </a:p>
          <a:p>
            <a:endParaRPr lang="en-GB" sz="1400" dirty="0">
              <a:solidFill>
                <a:schemeClr val="bg2"/>
              </a:solidFill>
            </a:endParaRPr>
          </a:p>
          <a:p>
            <a:pPr marL="285750" indent="-285750">
              <a:buFont typeface="Wingdings" panose="05000000000000000000" pitchFamily="2" charset="2"/>
              <a:buChar char="Ø"/>
            </a:pPr>
            <a:r>
              <a:rPr lang="en-GB" sz="1400" dirty="0" smtClean="0">
                <a:solidFill>
                  <a:schemeClr val="tx1">
                    <a:lumMod val="65000"/>
                    <a:lumOff val="35000"/>
                  </a:schemeClr>
                </a:solidFill>
              </a:rPr>
              <a:t>Only Banking Book (BB) </a:t>
            </a:r>
            <a:r>
              <a:rPr lang="en-GB" sz="1400" dirty="0">
                <a:solidFill>
                  <a:schemeClr val="tx1">
                    <a:lumMod val="65000"/>
                    <a:lumOff val="35000"/>
                  </a:schemeClr>
                </a:solidFill>
              </a:rPr>
              <a:t>positions can be considered </a:t>
            </a:r>
            <a:r>
              <a:rPr lang="en-GB" sz="1400" dirty="0" smtClean="0">
                <a:solidFill>
                  <a:schemeClr val="tx1">
                    <a:lumMod val="65000"/>
                    <a:lumOff val="35000"/>
                  </a:schemeClr>
                </a:solidFill>
              </a:rPr>
              <a:t>to have a structural nature</a:t>
            </a:r>
            <a:endParaRPr lang="en-GB" sz="1400" dirty="0">
              <a:solidFill>
                <a:schemeClr val="tx1">
                  <a:lumMod val="65000"/>
                  <a:lumOff val="35000"/>
                </a:schemeClr>
              </a:solidFill>
            </a:endParaRPr>
          </a:p>
        </p:txBody>
      </p:sp>
      <p:sp>
        <p:nvSpPr>
          <p:cNvPr id="8" name="TextBox 7"/>
          <p:cNvSpPr txBox="1"/>
          <p:nvPr/>
        </p:nvSpPr>
        <p:spPr>
          <a:xfrm>
            <a:off x="349994" y="1253775"/>
            <a:ext cx="8220142" cy="3385542"/>
          </a:xfrm>
          <a:prstGeom prst="rect">
            <a:avLst/>
          </a:prstGeom>
          <a:noFill/>
        </p:spPr>
        <p:txBody>
          <a:bodyPr wrap="square" rtlCol="0">
            <a:spAutoFit/>
          </a:bodyPr>
          <a:lstStyle/>
          <a:p>
            <a:r>
              <a:rPr lang="en-GB" sz="1400" dirty="0" smtClean="0">
                <a:solidFill>
                  <a:schemeClr val="bg2"/>
                </a:solidFill>
              </a:rPr>
              <a:t>3b. Minimum requirements to be considered to hedge the ratio</a:t>
            </a:r>
          </a:p>
          <a:p>
            <a:endParaRPr lang="en-GB" sz="1400" dirty="0">
              <a:solidFill>
                <a:schemeClr val="tx1">
                  <a:lumMod val="65000"/>
                  <a:lumOff val="35000"/>
                </a:schemeClr>
              </a:solidFill>
            </a:endParaRPr>
          </a:p>
          <a:p>
            <a:r>
              <a:rPr lang="en-GB" sz="1400" dirty="0">
                <a:solidFill>
                  <a:schemeClr val="tx1">
                    <a:lumMod val="65000"/>
                    <a:lumOff val="35000"/>
                  </a:schemeClr>
                </a:solidFill>
              </a:rPr>
              <a:t>The conditions identified in the guidelines ensure that the numerator of the ratio moves in the same direction of the denominator when the FX </a:t>
            </a:r>
            <a:r>
              <a:rPr lang="en-GB" sz="1400" dirty="0" smtClean="0">
                <a:solidFill>
                  <a:schemeClr val="tx1">
                    <a:lumMod val="65000"/>
                    <a:lumOff val="35000"/>
                  </a:schemeClr>
                </a:solidFill>
              </a:rPr>
              <a:t>changes:</a:t>
            </a:r>
            <a:endParaRPr lang="en-GB" sz="1400" dirty="0">
              <a:solidFill>
                <a:schemeClr val="tx1">
                  <a:lumMod val="65000"/>
                  <a:lumOff val="35000"/>
                </a:schemeClr>
              </a:solidFill>
            </a:endParaRPr>
          </a:p>
          <a:p>
            <a:endParaRPr lang="en-GB" dirty="0" smtClean="0"/>
          </a:p>
          <a:p>
            <a:pPr marL="285750" indent="-285750">
              <a:buFont typeface="Wingdings" panose="05000000000000000000" pitchFamily="2" charset="2"/>
              <a:buChar char="Ø"/>
            </a:pPr>
            <a:r>
              <a:rPr lang="en-GB" sz="1400" dirty="0" smtClean="0">
                <a:solidFill>
                  <a:schemeClr val="tx1">
                    <a:lumMod val="65000"/>
                    <a:lumOff val="35000"/>
                  </a:schemeClr>
                </a:solidFill>
              </a:rPr>
              <a:t>The ratio moves up when the foreign-currency appreciates</a:t>
            </a:r>
          </a:p>
          <a:p>
            <a:pPr marL="285750" indent="-285750">
              <a:buFont typeface="Wingdings" panose="05000000000000000000" pitchFamily="2" charset="2"/>
              <a:buChar char="Ø"/>
            </a:pPr>
            <a:r>
              <a:rPr lang="en-GB" sz="1400" dirty="0" smtClean="0">
                <a:solidFill>
                  <a:schemeClr val="tx1">
                    <a:lumMod val="65000"/>
                    <a:lumOff val="35000"/>
                  </a:schemeClr>
                </a:solidFill>
              </a:rPr>
              <a:t>At solo level: the position for which the exemption is sought has to be long</a:t>
            </a:r>
          </a:p>
          <a:p>
            <a:pPr marL="285750" indent="-285750">
              <a:buFont typeface="Wingdings" panose="05000000000000000000" pitchFamily="2" charset="2"/>
              <a:buChar char="Ø"/>
            </a:pPr>
            <a:r>
              <a:rPr lang="en-GB" sz="1400" dirty="0" smtClean="0">
                <a:solidFill>
                  <a:schemeClr val="tx1">
                    <a:lumMod val="65000"/>
                    <a:lumOff val="35000"/>
                  </a:schemeClr>
                </a:solidFill>
              </a:rPr>
              <a:t>At consolidated level (see paragraph 25 of the GLs): </a:t>
            </a:r>
          </a:p>
          <a:p>
            <a:pPr marL="742950" lvl="1" indent="-285750">
              <a:buFont typeface="Wingdings" panose="05000000000000000000" pitchFamily="2" charset="2"/>
              <a:buChar char="ü"/>
            </a:pPr>
            <a:r>
              <a:rPr lang="en-GB" sz="1400" dirty="0" smtClean="0">
                <a:solidFill>
                  <a:schemeClr val="tx1">
                    <a:lumMod val="65000"/>
                    <a:lumOff val="35000"/>
                  </a:schemeClr>
                </a:solidFill>
              </a:rPr>
              <a:t>Without any permission to offsetting positions among institutions in the group (see article 325): the position for which the exemption is sought has to be net long at the level of each institution in the group</a:t>
            </a:r>
          </a:p>
          <a:p>
            <a:pPr marL="742950" lvl="1" indent="-285750">
              <a:buFont typeface="Wingdings" panose="05000000000000000000" pitchFamily="2" charset="2"/>
              <a:buChar char="ü"/>
            </a:pPr>
            <a:r>
              <a:rPr lang="en-GB" sz="1400" dirty="0" smtClean="0">
                <a:solidFill>
                  <a:schemeClr val="tx1">
                    <a:lumMod val="65000"/>
                    <a:lumOff val="35000"/>
                  </a:schemeClr>
                </a:solidFill>
              </a:rPr>
              <a:t>With the permission to offset some (or all) positions among institutions in the group (see article 325): the position has to be long at the level at which the net open positions are calculated for getting the own funds requirements for market risk (which are then summed up via summation approach)</a:t>
            </a:r>
          </a:p>
        </p:txBody>
      </p:sp>
      <p:sp>
        <p:nvSpPr>
          <p:cNvPr id="9" name="TextBox 8"/>
          <p:cNvSpPr txBox="1"/>
          <p:nvPr/>
        </p:nvSpPr>
        <p:spPr>
          <a:xfrm>
            <a:off x="378375" y="4695103"/>
            <a:ext cx="7794471" cy="3000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chemeClr val="tx1">
                    <a:lumMod val="65000"/>
                    <a:lumOff val="35000"/>
                  </a:schemeClr>
                </a:solidFill>
              </a:rPr>
              <a:t>Q5: Do you agree with the policy included in paragraph 25? Please elaborate. </a:t>
            </a:r>
            <a:endParaRPr lang="en-GB" sz="1400" dirty="0">
              <a:solidFill>
                <a:schemeClr val="tx1">
                  <a:lumMod val="65000"/>
                  <a:lumOff val="35000"/>
                </a:schemeClr>
              </a:solidFill>
            </a:endParaRPr>
          </a:p>
          <a:p>
            <a:endParaRPr lang="en-GB" dirty="0"/>
          </a:p>
        </p:txBody>
      </p:sp>
    </p:spTree>
    <p:extLst>
      <p:ext uri="{BB962C8B-B14F-4D97-AF65-F5344CB8AC3E}">
        <p14:creationId xmlns:p14="http://schemas.microsoft.com/office/powerpoint/2010/main" val="199362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930D90-B5AE-694C-AF4D-B5392C99196C}" type="slidenum">
              <a:rPr lang="en-US" smtClean="0"/>
              <a:t>5</a:t>
            </a:fld>
            <a:endParaRPr lang="en-US"/>
          </a:p>
        </p:txBody>
      </p:sp>
      <p:sp>
        <p:nvSpPr>
          <p:cNvPr id="7" name="Title 5"/>
          <p:cNvSpPr txBox="1">
            <a:spLocks/>
          </p:cNvSpPr>
          <p:nvPr/>
        </p:nvSpPr>
        <p:spPr>
          <a:xfrm>
            <a:off x="249095" y="297701"/>
            <a:ext cx="6663559" cy="307777"/>
          </a:xfrm>
          <a:prstGeom prst="rect">
            <a:avLst/>
          </a:prstGeom>
          <a:noFill/>
          <a:ln>
            <a:noFill/>
          </a:ln>
        </p:spPr>
        <p:txBody>
          <a:bodyPr vert="horz" wrap="square" lIns="91440" tIns="45720" rIns="91440" bIns="45720" rtlCol="0" anchor="t">
            <a:spAutoFit/>
          </a:bodyPr>
          <a:lstStyle>
            <a:lvl1pPr algn="l" defTabSz="457200" rtl="0" eaLnBrk="1" latinLnBrk="0" hangingPunct="1">
              <a:spcBef>
                <a:spcPct val="0"/>
              </a:spcBef>
              <a:buNone/>
              <a:defRPr sz="2300" u="none" kern="1200">
                <a:solidFill>
                  <a:schemeClr val="tx2"/>
                </a:solidFill>
                <a:latin typeface="+mj-lt"/>
                <a:ea typeface="+mj-ea"/>
                <a:cs typeface="+mj-cs"/>
              </a:defRPr>
            </a:lvl1pPr>
          </a:lstStyle>
          <a:p>
            <a:r>
              <a:rPr lang="en-GB" sz="1400" dirty="0">
                <a:solidFill>
                  <a:schemeClr val="accent1"/>
                </a:solidFill>
              </a:rPr>
              <a:t>4</a:t>
            </a:r>
            <a:r>
              <a:rPr lang="en-GB" sz="1400" dirty="0" smtClean="0">
                <a:solidFill>
                  <a:schemeClr val="accent1"/>
                </a:solidFill>
              </a:rPr>
              <a:t>. </a:t>
            </a:r>
            <a:r>
              <a:rPr lang="en-US" sz="1400" dirty="0">
                <a:solidFill>
                  <a:schemeClr val="accent1"/>
                </a:solidFill>
              </a:rPr>
              <a:t>Assessment of the structural nature of a position</a:t>
            </a:r>
            <a:endParaRPr lang="en-GB" sz="1400" dirty="0">
              <a:solidFill>
                <a:schemeClr val="accent1"/>
              </a:solidFill>
            </a:endParaRPr>
          </a:p>
        </p:txBody>
      </p:sp>
      <p:sp>
        <p:nvSpPr>
          <p:cNvPr id="11" name="TextBox 10"/>
          <p:cNvSpPr txBox="1"/>
          <p:nvPr/>
        </p:nvSpPr>
        <p:spPr>
          <a:xfrm>
            <a:off x="318462" y="882280"/>
            <a:ext cx="8339960" cy="2677656"/>
          </a:xfrm>
          <a:prstGeom prst="rect">
            <a:avLst/>
          </a:prstGeom>
          <a:noFill/>
        </p:spPr>
        <p:txBody>
          <a:bodyPr wrap="square" rtlCol="0">
            <a:spAutoFit/>
          </a:bodyPr>
          <a:lstStyle/>
          <a:p>
            <a:r>
              <a:rPr lang="en-GB" sz="1400" dirty="0" smtClean="0">
                <a:solidFill>
                  <a:schemeClr val="tx1">
                    <a:lumMod val="65000"/>
                    <a:lumOff val="35000"/>
                  </a:schemeClr>
                </a:solidFill>
              </a:rPr>
              <a:t>The GLs identify positions (called </a:t>
            </a:r>
            <a:r>
              <a:rPr lang="en-GB" sz="1400" i="1" dirty="0" smtClean="0">
                <a:solidFill>
                  <a:schemeClr val="tx1">
                    <a:lumMod val="65000"/>
                    <a:lumOff val="35000"/>
                  </a:schemeClr>
                </a:solidFill>
              </a:rPr>
              <a:t>positions of type A</a:t>
            </a:r>
            <a:r>
              <a:rPr lang="en-GB" sz="1400" dirty="0" smtClean="0">
                <a:solidFill>
                  <a:schemeClr val="tx1">
                    <a:lumMod val="65000"/>
                    <a:lumOff val="35000"/>
                  </a:schemeClr>
                </a:solidFill>
              </a:rPr>
              <a:t>) for which there is the presumption (i.e. no automaticity) of their structural nature: </a:t>
            </a:r>
          </a:p>
          <a:p>
            <a:endParaRPr lang="en-GB" sz="1400" dirty="0">
              <a:solidFill>
                <a:schemeClr val="tx1">
                  <a:lumMod val="65000"/>
                  <a:lumOff val="35000"/>
                </a:schemeClr>
              </a:solidFill>
            </a:endParaRPr>
          </a:p>
          <a:p>
            <a:r>
              <a:rPr lang="en-GB" sz="1400" u="sng" dirty="0" smtClean="0">
                <a:solidFill>
                  <a:schemeClr val="tx1">
                    <a:lumMod val="65000"/>
                    <a:lumOff val="35000"/>
                  </a:schemeClr>
                </a:solidFill>
              </a:rPr>
              <a:t>At solo level</a:t>
            </a:r>
          </a:p>
          <a:p>
            <a:pPr marL="342900" indent="-342900">
              <a:buFont typeface="Wingdings" panose="05000000000000000000" pitchFamily="2" charset="2"/>
              <a:buChar char="Ø"/>
            </a:pPr>
            <a:r>
              <a:rPr lang="en-GB" sz="1400" dirty="0" smtClean="0">
                <a:solidFill>
                  <a:schemeClr val="tx1">
                    <a:lumMod val="65000"/>
                    <a:lumOff val="35000"/>
                  </a:schemeClr>
                </a:solidFill>
              </a:rPr>
              <a:t>positions corresponding to investments in subsidiaries</a:t>
            </a:r>
          </a:p>
          <a:p>
            <a:endParaRPr lang="en-GB" sz="1400" u="sng" dirty="0">
              <a:solidFill>
                <a:schemeClr val="tx1">
                  <a:lumMod val="65000"/>
                  <a:lumOff val="35000"/>
                </a:schemeClr>
              </a:solidFill>
            </a:endParaRPr>
          </a:p>
          <a:p>
            <a:r>
              <a:rPr lang="en-GB" sz="1400" u="sng" dirty="0" smtClean="0">
                <a:solidFill>
                  <a:schemeClr val="tx1">
                    <a:lumMod val="65000"/>
                    <a:lumOff val="35000"/>
                  </a:schemeClr>
                </a:solidFill>
              </a:rPr>
              <a:t>At consolidated level: </a:t>
            </a:r>
          </a:p>
          <a:p>
            <a:pPr marL="285750" indent="-285750">
              <a:buFont typeface="Wingdings" panose="05000000000000000000" pitchFamily="2" charset="2"/>
              <a:buChar char="Ø"/>
            </a:pPr>
            <a:r>
              <a:rPr lang="en-GB" sz="1400" dirty="0" smtClean="0">
                <a:solidFill>
                  <a:schemeClr val="tx1">
                    <a:lumMod val="65000"/>
                    <a:lumOff val="35000"/>
                  </a:schemeClr>
                </a:solidFill>
              </a:rPr>
              <a:t>both of the following conditions need to be met:</a:t>
            </a:r>
          </a:p>
          <a:p>
            <a:endParaRPr lang="en-GB" sz="1400" dirty="0" smtClean="0">
              <a:solidFill>
                <a:schemeClr val="tx1">
                  <a:lumMod val="65000"/>
                  <a:lumOff val="35000"/>
                </a:schemeClr>
              </a:solidFill>
            </a:endParaRPr>
          </a:p>
          <a:p>
            <a:pPr marL="800100" lvl="1" indent="-342900">
              <a:buFont typeface="+mj-lt"/>
              <a:buAutoNum type="alphaLcParenR"/>
            </a:pPr>
            <a:r>
              <a:rPr lang="en-GB" sz="1400" dirty="0" smtClean="0">
                <a:solidFill>
                  <a:schemeClr val="tx1">
                    <a:lumMod val="65000"/>
                    <a:lumOff val="35000"/>
                  </a:schemeClr>
                </a:solidFill>
              </a:rPr>
              <a:t>The position stems from a subsidiary </a:t>
            </a:r>
          </a:p>
          <a:p>
            <a:pPr marL="800100" lvl="1" indent="-342900">
              <a:buFont typeface="+mj-lt"/>
              <a:buAutoNum type="alphaLcParenR"/>
            </a:pPr>
            <a:r>
              <a:rPr lang="en-US" sz="1400" dirty="0" smtClean="0">
                <a:solidFill>
                  <a:schemeClr val="tx1">
                    <a:lumMod val="65000"/>
                    <a:lumOff val="35000"/>
                  </a:schemeClr>
                </a:solidFill>
              </a:rPr>
              <a:t>The </a:t>
            </a:r>
            <a:r>
              <a:rPr lang="en-US" sz="1400" dirty="0">
                <a:solidFill>
                  <a:schemeClr val="tx1">
                    <a:lumMod val="65000"/>
                    <a:lumOff val="35000"/>
                  </a:schemeClr>
                </a:solidFill>
              </a:rPr>
              <a:t>currency of the position coincides with the reporting currency used by the subsidiary holding the item to which such position </a:t>
            </a:r>
            <a:r>
              <a:rPr lang="en-US" sz="1400" dirty="0" smtClean="0">
                <a:solidFill>
                  <a:schemeClr val="tx1">
                    <a:lumMod val="65000"/>
                    <a:lumOff val="35000"/>
                  </a:schemeClr>
                </a:solidFill>
              </a:rPr>
              <a:t>corresponds</a:t>
            </a:r>
            <a:endParaRPr lang="en-GB" sz="1400" dirty="0" smtClean="0">
              <a:solidFill>
                <a:schemeClr val="tx1">
                  <a:lumMod val="65000"/>
                  <a:lumOff val="35000"/>
                </a:schemeClr>
              </a:solidFill>
            </a:endParaRPr>
          </a:p>
        </p:txBody>
      </p:sp>
      <p:sp>
        <p:nvSpPr>
          <p:cNvPr id="12" name="TextBox 11"/>
          <p:cNvSpPr txBox="1"/>
          <p:nvPr/>
        </p:nvSpPr>
        <p:spPr>
          <a:xfrm>
            <a:off x="379694" y="3671924"/>
            <a:ext cx="8278727" cy="523220"/>
          </a:xfrm>
          <a:prstGeom prst="rect">
            <a:avLst/>
          </a:prstGeom>
          <a:noFill/>
        </p:spPr>
        <p:txBody>
          <a:bodyPr wrap="square" rtlCol="0">
            <a:spAutoFit/>
          </a:bodyPr>
          <a:lstStyle/>
          <a:p>
            <a:r>
              <a:rPr lang="en-GB" sz="1400" dirty="0">
                <a:solidFill>
                  <a:schemeClr val="tx1">
                    <a:lumMod val="65000"/>
                    <a:lumOff val="35000"/>
                  </a:schemeClr>
                </a:solidFill>
              </a:rPr>
              <a:t>Other </a:t>
            </a:r>
            <a:r>
              <a:rPr lang="en-GB" sz="1400" dirty="0" smtClean="0">
                <a:solidFill>
                  <a:schemeClr val="tx1">
                    <a:lumMod val="65000"/>
                    <a:lumOff val="35000"/>
                  </a:schemeClr>
                </a:solidFill>
              </a:rPr>
              <a:t>positions (called </a:t>
            </a:r>
            <a:r>
              <a:rPr lang="en-GB" sz="1400" i="1" dirty="0" smtClean="0">
                <a:solidFill>
                  <a:schemeClr val="tx1">
                    <a:lumMod val="65000"/>
                    <a:lumOff val="35000"/>
                  </a:schemeClr>
                </a:solidFill>
              </a:rPr>
              <a:t>positions of type B</a:t>
            </a:r>
            <a:r>
              <a:rPr lang="en-GB" sz="1400" dirty="0" smtClean="0">
                <a:solidFill>
                  <a:schemeClr val="tx1">
                    <a:lumMod val="65000"/>
                    <a:lumOff val="35000"/>
                  </a:schemeClr>
                </a:solidFill>
              </a:rPr>
              <a:t>) </a:t>
            </a:r>
            <a:r>
              <a:rPr lang="en-GB" sz="1400" dirty="0">
                <a:solidFill>
                  <a:schemeClr val="tx1">
                    <a:lumMod val="65000"/>
                    <a:lumOff val="35000"/>
                  </a:schemeClr>
                </a:solidFill>
              </a:rPr>
              <a:t>may be </a:t>
            </a:r>
            <a:r>
              <a:rPr lang="en-GB" sz="1400" dirty="0" smtClean="0">
                <a:solidFill>
                  <a:schemeClr val="tx1">
                    <a:lumMod val="65000"/>
                    <a:lumOff val="35000"/>
                  </a:schemeClr>
                </a:solidFill>
              </a:rPr>
              <a:t>identified </a:t>
            </a:r>
            <a:r>
              <a:rPr lang="en-GB" sz="1400" dirty="0">
                <a:solidFill>
                  <a:schemeClr val="tx1">
                    <a:lumMod val="65000"/>
                    <a:lumOff val="35000"/>
                  </a:schemeClr>
                </a:solidFill>
              </a:rPr>
              <a:t>as </a:t>
            </a:r>
            <a:r>
              <a:rPr lang="en-GB" sz="1400" dirty="0" smtClean="0">
                <a:solidFill>
                  <a:schemeClr val="tx1">
                    <a:lumMod val="65000"/>
                    <a:lumOff val="35000"/>
                  </a:schemeClr>
                </a:solidFill>
              </a:rPr>
              <a:t>structural – however no presumption is recognised in the guidelines   </a:t>
            </a:r>
            <a:endParaRPr lang="en-GB" sz="1400" dirty="0">
              <a:solidFill>
                <a:schemeClr val="tx1">
                  <a:lumMod val="65000"/>
                  <a:lumOff val="35000"/>
                </a:schemeClr>
              </a:solidFill>
            </a:endParaRPr>
          </a:p>
        </p:txBody>
      </p:sp>
      <p:sp>
        <p:nvSpPr>
          <p:cNvPr id="13" name="Rectangle 12"/>
          <p:cNvSpPr/>
          <p:nvPr/>
        </p:nvSpPr>
        <p:spPr>
          <a:xfrm>
            <a:off x="379695" y="4375269"/>
            <a:ext cx="827872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solidFill>
                  <a:schemeClr val="tx1">
                    <a:lumMod val="65000"/>
                    <a:lumOff val="35000"/>
                  </a:schemeClr>
                </a:solidFill>
              </a:rPr>
              <a:t>Q6. Are </a:t>
            </a:r>
            <a:r>
              <a:rPr lang="en-US" sz="1400" dirty="0">
                <a:solidFill>
                  <a:schemeClr val="tx1">
                    <a:lumMod val="65000"/>
                    <a:lumOff val="35000"/>
                  </a:schemeClr>
                </a:solidFill>
              </a:rPr>
              <a:t>the structural positions for which you plan to ask the permission mainly positions of type A (i.e. meeting the condition in the paragraph above), or positions of type B? </a:t>
            </a:r>
            <a:endParaRPr lang="en-US" sz="1400" dirty="0" smtClean="0">
              <a:solidFill>
                <a:schemeClr val="tx1">
                  <a:lumMod val="65000"/>
                  <a:lumOff val="35000"/>
                </a:schemeClr>
              </a:solidFill>
            </a:endParaRPr>
          </a:p>
        </p:txBody>
      </p:sp>
    </p:spTree>
    <p:extLst>
      <p:ext uri="{BB962C8B-B14F-4D97-AF65-F5344CB8AC3E}">
        <p14:creationId xmlns:p14="http://schemas.microsoft.com/office/powerpoint/2010/main" val="76840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6</a:t>
            </a:fld>
            <a:endParaRPr lang="en-US"/>
          </a:p>
        </p:txBody>
      </p:sp>
      <p:sp>
        <p:nvSpPr>
          <p:cNvPr id="7" name="Title 5"/>
          <p:cNvSpPr txBox="1">
            <a:spLocks noGrp="1"/>
          </p:cNvSpPr>
          <p:nvPr>
            <p:ph type="title"/>
          </p:nvPr>
        </p:nvSpPr>
        <p:spPr>
          <a:xfrm>
            <a:off x="457200" y="440122"/>
            <a:ext cx="6663559" cy="307777"/>
          </a:xfrm>
          <a:prstGeom prst="rect">
            <a:avLst/>
          </a:prstGeom>
          <a:noFill/>
          <a:ln>
            <a:noFill/>
          </a:ln>
        </p:spPr>
        <p:txBody>
          <a:bodyPr vert="horz" wrap="square" lIns="91440" tIns="45720" rIns="91440" bIns="45720" rtlCol="0" anchor="t">
            <a:spAutoFit/>
          </a:bodyPr>
          <a:lstStyle>
            <a:lvl1pPr algn="l" defTabSz="457200" rtl="0" eaLnBrk="1" latinLnBrk="0" hangingPunct="1">
              <a:spcBef>
                <a:spcPct val="0"/>
              </a:spcBef>
              <a:buNone/>
              <a:defRPr sz="2300" u="none" kern="1200">
                <a:solidFill>
                  <a:schemeClr val="tx2"/>
                </a:solidFill>
                <a:latin typeface="+mj-lt"/>
                <a:ea typeface="+mj-ea"/>
                <a:cs typeface="+mj-cs"/>
              </a:defRPr>
            </a:lvl1pPr>
          </a:lstStyle>
          <a:p>
            <a:r>
              <a:rPr lang="en-GB" sz="1400" dirty="0" smtClean="0">
                <a:solidFill>
                  <a:schemeClr val="accent1"/>
                </a:solidFill>
              </a:rPr>
              <a:t>5. </a:t>
            </a:r>
            <a:r>
              <a:rPr lang="en-US" sz="1400" dirty="0" smtClean="0">
                <a:solidFill>
                  <a:schemeClr val="accent1"/>
                </a:solidFill>
              </a:rPr>
              <a:t>Assessment </a:t>
            </a:r>
            <a:r>
              <a:rPr lang="en-US" sz="1400" dirty="0">
                <a:solidFill>
                  <a:schemeClr val="accent1"/>
                </a:solidFill>
              </a:rPr>
              <a:t>of the intention to hedge the </a:t>
            </a:r>
            <a:r>
              <a:rPr lang="en-US" sz="1400" dirty="0" smtClean="0">
                <a:solidFill>
                  <a:schemeClr val="accent1"/>
                </a:solidFill>
              </a:rPr>
              <a:t>ratio (1)</a:t>
            </a:r>
            <a:endParaRPr lang="en-GB" sz="1400" dirty="0">
              <a:solidFill>
                <a:schemeClr val="accent1"/>
              </a:solidFill>
            </a:endParaRPr>
          </a:p>
        </p:txBody>
      </p:sp>
      <p:sp>
        <p:nvSpPr>
          <p:cNvPr id="8" name="TextBox 7"/>
          <p:cNvSpPr txBox="1"/>
          <p:nvPr/>
        </p:nvSpPr>
        <p:spPr>
          <a:xfrm>
            <a:off x="457200" y="832420"/>
            <a:ext cx="8062486" cy="4031873"/>
          </a:xfrm>
          <a:prstGeom prst="rect">
            <a:avLst/>
          </a:prstGeom>
          <a:noFill/>
        </p:spPr>
        <p:txBody>
          <a:bodyPr wrap="square" rtlCol="0">
            <a:spAutoFit/>
          </a:bodyPr>
          <a:lstStyle/>
          <a:p>
            <a:pPr algn="just"/>
            <a:r>
              <a:rPr lang="en-GB" sz="1400" dirty="0">
                <a:solidFill>
                  <a:schemeClr val="tx1">
                    <a:lumMod val="65000"/>
                    <a:lumOff val="35000"/>
                  </a:schemeClr>
                </a:solidFill>
              </a:rPr>
              <a:t>The guidelines identify several qualitative requirements aiming at assessing the intention of the institution </a:t>
            </a:r>
            <a:r>
              <a:rPr lang="en-GB" sz="1400" dirty="0" smtClean="0">
                <a:solidFill>
                  <a:schemeClr val="tx1">
                    <a:lumMod val="65000"/>
                    <a:lumOff val="35000"/>
                  </a:schemeClr>
                </a:solidFill>
              </a:rPr>
              <a:t>to hedge </a:t>
            </a:r>
            <a:r>
              <a:rPr lang="en-GB" sz="1400" dirty="0">
                <a:solidFill>
                  <a:schemeClr val="tx1">
                    <a:lumMod val="65000"/>
                    <a:lumOff val="35000"/>
                  </a:schemeClr>
                </a:solidFill>
              </a:rPr>
              <a:t>the </a:t>
            </a:r>
            <a:r>
              <a:rPr lang="en-GB" sz="1400" dirty="0" smtClean="0">
                <a:solidFill>
                  <a:schemeClr val="tx1">
                    <a:lumMod val="65000"/>
                    <a:lumOff val="35000"/>
                  </a:schemeClr>
                </a:solidFill>
              </a:rPr>
              <a:t>ratio. For example the risk management framework of S-FX positions: </a:t>
            </a:r>
          </a:p>
          <a:p>
            <a:pPr algn="just"/>
            <a:endParaRPr lang="en-GB" dirty="0"/>
          </a:p>
          <a:p>
            <a:pPr marL="400050" indent="-400050" algn="just">
              <a:buAutoNum type="romanLcParenBoth"/>
            </a:pPr>
            <a:r>
              <a:rPr lang="en-US" sz="1400" dirty="0" smtClean="0">
                <a:solidFill>
                  <a:schemeClr val="tx1">
                    <a:lumMod val="65000"/>
                    <a:lumOff val="35000"/>
                  </a:schemeClr>
                </a:solidFill>
              </a:rPr>
              <a:t>Should outline </a:t>
            </a:r>
            <a:r>
              <a:rPr lang="en-US" sz="1400" dirty="0">
                <a:solidFill>
                  <a:schemeClr val="tx1">
                    <a:lumMod val="65000"/>
                    <a:lumOff val="35000"/>
                  </a:schemeClr>
                </a:solidFill>
              </a:rPr>
              <a:t>the definition of the boundaries between positions that the institution categorises as structural and taken with the purpose of hedging the ratio and those that are not, and </a:t>
            </a:r>
            <a:r>
              <a:rPr lang="en-US" sz="1400" dirty="0" smtClean="0">
                <a:solidFill>
                  <a:schemeClr val="tx1">
                    <a:lumMod val="65000"/>
                    <a:lumOff val="35000"/>
                  </a:schemeClr>
                </a:solidFill>
              </a:rPr>
              <a:t>should require </a:t>
            </a:r>
            <a:r>
              <a:rPr lang="en-US" sz="1400" dirty="0">
                <a:solidFill>
                  <a:schemeClr val="tx1">
                    <a:lumMod val="65000"/>
                    <a:lumOff val="35000"/>
                  </a:schemeClr>
                </a:solidFill>
              </a:rPr>
              <a:t>that such boundaries are used by the institution where taking a new position in the relevant currency; </a:t>
            </a:r>
          </a:p>
          <a:p>
            <a:pPr marL="400050" indent="-400050" algn="just">
              <a:buAutoNum type="romanLcParenBoth"/>
            </a:pPr>
            <a:endParaRPr lang="en-US" sz="1400" dirty="0" smtClean="0">
              <a:solidFill>
                <a:schemeClr val="tx1">
                  <a:lumMod val="65000"/>
                  <a:lumOff val="35000"/>
                </a:schemeClr>
              </a:solidFill>
            </a:endParaRPr>
          </a:p>
          <a:p>
            <a:pPr marL="400050" indent="-400050" algn="just">
              <a:buAutoNum type="romanLcParenBoth"/>
            </a:pPr>
            <a:r>
              <a:rPr lang="en-US" sz="1400" dirty="0" smtClean="0">
                <a:solidFill>
                  <a:schemeClr val="tx1">
                    <a:lumMod val="65000"/>
                    <a:lumOff val="35000"/>
                  </a:schemeClr>
                </a:solidFill>
              </a:rPr>
              <a:t>Should </a:t>
            </a:r>
            <a:r>
              <a:rPr lang="en-US" sz="1400" dirty="0">
                <a:solidFill>
                  <a:schemeClr val="tx1">
                    <a:lumMod val="65000"/>
                    <a:lumOff val="35000"/>
                  </a:schemeClr>
                </a:solidFill>
              </a:rPr>
              <a:t>state the positions the institution intends to open or close </a:t>
            </a:r>
            <a:r>
              <a:rPr lang="en-US" sz="1400" dirty="0" smtClean="0">
                <a:solidFill>
                  <a:schemeClr val="tx1">
                    <a:lumMod val="65000"/>
                    <a:lumOff val="35000"/>
                  </a:schemeClr>
                </a:solidFill>
              </a:rPr>
              <a:t>for keeping the sensitivity of the ratio to changes in the exchange rate stable over time; </a:t>
            </a:r>
          </a:p>
          <a:p>
            <a:pPr marL="400050" indent="-400050" algn="just">
              <a:buAutoNum type="romanLcParenBoth"/>
            </a:pPr>
            <a:endParaRPr lang="en-US" sz="1400" dirty="0">
              <a:solidFill>
                <a:schemeClr val="tx1">
                  <a:lumMod val="65000"/>
                  <a:lumOff val="35000"/>
                </a:schemeClr>
              </a:solidFill>
            </a:endParaRPr>
          </a:p>
          <a:p>
            <a:pPr marL="400050" indent="-400050" algn="just">
              <a:buAutoNum type="romanLcParenBoth"/>
            </a:pPr>
            <a:r>
              <a:rPr lang="en-US" sz="1400" dirty="0" smtClean="0">
                <a:solidFill>
                  <a:schemeClr val="tx1">
                    <a:lumMod val="65000"/>
                    <a:lumOff val="35000"/>
                  </a:schemeClr>
                </a:solidFill>
              </a:rPr>
              <a:t>Should be consistent with the overall risk-management of the institution</a:t>
            </a:r>
          </a:p>
          <a:p>
            <a:pPr marL="400050" indent="-400050" algn="just">
              <a:buAutoNum type="romanLcParenBoth"/>
            </a:pPr>
            <a:endParaRPr lang="en-US" sz="1400" dirty="0">
              <a:solidFill>
                <a:schemeClr val="tx1">
                  <a:lumMod val="65000"/>
                  <a:lumOff val="35000"/>
                </a:schemeClr>
              </a:solidFill>
            </a:endParaRPr>
          </a:p>
          <a:p>
            <a:pPr marL="400050" indent="-400050" algn="just">
              <a:buAutoNum type="romanLcParenBoth"/>
            </a:pPr>
            <a:r>
              <a:rPr lang="en-US" sz="1400" dirty="0" smtClean="0">
                <a:solidFill>
                  <a:schemeClr val="tx1">
                    <a:lumMod val="65000"/>
                    <a:lumOff val="35000"/>
                  </a:schemeClr>
                </a:solidFill>
              </a:rPr>
              <a:t>Should be consistent with the risk-management framework of S-FX positions at another level of consolidation (where applicable)</a:t>
            </a:r>
          </a:p>
          <a:p>
            <a:pPr marL="400050" indent="-400050" algn="just">
              <a:buAutoNum type="romanLcParenBoth"/>
            </a:pPr>
            <a:endParaRPr lang="en-US" sz="1400" dirty="0">
              <a:solidFill>
                <a:schemeClr val="tx1">
                  <a:lumMod val="65000"/>
                  <a:lumOff val="35000"/>
                </a:schemeClr>
              </a:solidFill>
            </a:endParaRPr>
          </a:p>
          <a:p>
            <a:pPr marL="400050" indent="-400050" algn="just">
              <a:buAutoNum type="romanLcParenBoth"/>
            </a:pPr>
            <a:r>
              <a:rPr lang="en-US" sz="1400" dirty="0" smtClean="0">
                <a:solidFill>
                  <a:schemeClr val="tx1">
                    <a:lumMod val="65000"/>
                    <a:lumOff val="35000"/>
                  </a:schemeClr>
                </a:solidFill>
              </a:rPr>
              <a:t>Should define a strategy for keeping the sensitivity stable over time that has a time horizon of at least six months </a:t>
            </a:r>
            <a:endParaRPr lang="en-GB" sz="1400" dirty="0" smtClean="0">
              <a:solidFill>
                <a:schemeClr val="tx1">
                  <a:lumMod val="65000"/>
                  <a:lumOff val="35000"/>
                </a:schemeClr>
              </a:solidFill>
            </a:endParaRPr>
          </a:p>
          <a:p>
            <a:pPr algn="just"/>
            <a:endParaRPr lang="en-GB" sz="1400" dirty="0" smtClean="0">
              <a:solidFill>
                <a:schemeClr val="tx1">
                  <a:lumMod val="65000"/>
                  <a:lumOff val="35000"/>
                </a:schemeClr>
              </a:solidFill>
            </a:endParaRPr>
          </a:p>
        </p:txBody>
      </p:sp>
    </p:spTree>
    <p:extLst>
      <p:ext uri="{BB962C8B-B14F-4D97-AF65-F5344CB8AC3E}">
        <p14:creationId xmlns:p14="http://schemas.microsoft.com/office/powerpoint/2010/main" val="423287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6225" y="250670"/>
            <a:ext cx="6663559" cy="416303"/>
          </a:xfrm>
        </p:spPr>
        <p:txBody>
          <a:bodyPr/>
          <a:lstStyle/>
          <a:p>
            <a:r>
              <a:rPr lang="en-US" sz="1400" dirty="0"/>
              <a:t>5. Assessment of the intention to hedge the ratio </a:t>
            </a:r>
            <a:r>
              <a:rPr lang="en-US" sz="1400" dirty="0" smtClean="0"/>
              <a:t>(2)</a:t>
            </a:r>
            <a:endParaRPr lang="en-GB" sz="1400" dirty="0"/>
          </a:p>
        </p:txBody>
      </p:sp>
      <mc:AlternateContent xmlns:mc="http://schemas.openxmlformats.org/markup-compatibility/2006">
        <mc:Choice xmlns:a14="http://schemas.microsoft.com/office/drawing/2010/main" Requires="a14">
          <p:sp>
            <p:nvSpPr>
              <p:cNvPr id="7" name="TextBox 6"/>
              <p:cNvSpPr txBox="1"/>
              <p:nvPr/>
            </p:nvSpPr>
            <p:spPr>
              <a:xfrm>
                <a:off x="406225" y="607930"/>
                <a:ext cx="8062486" cy="276999"/>
              </a:xfrm>
              <a:prstGeom prst="rect">
                <a:avLst/>
              </a:prstGeom>
              <a:noFill/>
            </p:spPr>
            <p:txBody>
              <a:bodyPr wrap="square" rtlCol="0">
                <a:spAutoFit/>
              </a:bodyPr>
              <a:lstStyle/>
              <a:p>
                <a:r>
                  <a:rPr lang="en-GB" sz="1200" dirty="0" smtClean="0">
                    <a:solidFill>
                      <a:schemeClr val="tx1">
                        <a:lumMod val="65000"/>
                        <a:lumOff val="35000"/>
                      </a:schemeClr>
                    </a:solidFill>
                  </a:rPr>
                  <a:t>In terms of quantitative </a:t>
                </a:r>
                <a:r>
                  <a:rPr lang="en-GB" sz="1200" dirty="0" smtClean="0">
                    <a:solidFill>
                      <a:schemeClr val="tx1">
                        <a:lumMod val="65000"/>
                        <a:lumOff val="35000"/>
                      </a:schemeClr>
                    </a:solidFill>
                  </a:rPr>
                  <a:t>requirements, </a:t>
                </a:r>
                <a:r>
                  <a:rPr lang="en-GB" sz="1200" dirty="0" smtClean="0">
                    <a:solidFill>
                      <a:schemeClr val="tx1">
                        <a:lumMod val="65000"/>
                        <a:lumOff val="35000"/>
                      </a:schemeClr>
                    </a:solidFill>
                  </a:rPr>
                  <a:t>institutions are required to keep </a:t>
                </a:r>
                <a14:m>
                  <m:oMath xmlns:m="http://schemas.openxmlformats.org/officeDocument/2006/math">
                    <m:r>
                      <a:rPr lang="en-GB" sz="1200">
                        <a:solidFill>
                          <a:schemeClr val="tx1">
                            <a:lumMod val="65000"/>
                            <a:lumOff val="35000"/>
                          </a:schemeClr>
                        </a:solidFill>
                        <a:latin typeface="Cambria Math" panose="02040503050406030204" pitchFamily="18" charset="0"/>
                      </a:rPr>
                      <m:t>𝑠𝑒𝑛𝑠𝑖𝑡𝑖𝑣𝑖𝑡𝑦</m:t>
                    </m:r>
                  </m:oMath>
                </a14:m>
                <a:r>
                  <a:rPr lang="en-GB" sz="1200" dirty="0" smtClean="0">
                    <a:solidFill>
                      <a:schemeClr val="tx1">
                        <a:lumMod val="65000"/>
                        <a:lumOff val="35000"/>
                      </a:schemeClr>
                    </a:solidFill>
                  </a:rPr>
                  <a:t> within </a:t>
                </a:r>
                <a14:m>
                  <m:oMath xmlns:m="http://schemas.openxmlformats.org/officeDocument/2006/math">
                    <m:r>
                      <a:rPr lang="en-GB" sz="1200">
                        <a:solidFill>
                          <a:schemeClr val="tx1">
                            <a:lumMod val="65000"/>
                            <a:lumOff val="35000"/>
                          </a:schemeClr>
                        </a:solidFill>
                        <a:latin typeface="Cambria Math" panose="02040503050406030204" pitchFamily="18" charset="0"/>
                      </a:rPr>
                      <m:t>𝑟𝑎𝑛𝑔𝑒</m:t>
                    </m:r>
                  </m:oMath>
                </a14:m>
                <a:r>
                  <a:rPr lang="en-GB" sz="1200" dirty="0" smtClean="0">
                    <a:solidFill>
                      <a:schemeClr val="tx1">
                        <a:lumMod val="65000"/>
                        <a:lumOff val="35000"/>
                      </a:schemeClr>
                    </a:solidFill>
                  </a:rPr>
                  <a:t> over </a:t>
                </a:r>
                <a:r>
                  <a:rPr lang="en-GB" sz="1200" dirty="0">
                    <a:solidFill>
                      <a:schemeClr val="tx1">
                        <a:lumMod val="65000"/>
                        <a:lumOff val="35000"/>
                      </a:schemeClr>
                    </a:solidFill>
                  </a:rPr>
                  <a:t>time: </a:t>
                </a:r>
              </a:p>
            </p:txBody>
          </p:sp>
        </mc:Choice>
        <mc:Fallback>
          <p:sp>
            <p:nvSpPr>
              <p:cNvPr id="7" name="TextBox 6"/>
              <p:cNvSpPr txBox="1">
                <a:spLocks noRot="1" noChangeAspect="1" noMove="1" noResize="1" noEditPoints="1" noAdjustHandles="1" noChangeArrowheads="1" noChangeShapeType="1" noTextEdit="1"/>
              </p:cNvSpPr>
              <p:nvPr/>
            </p:nvSpPr>
            <p:spPr>
              <a:xfrm>
                <a:off x="406225" y="607930"/>
                <a:ext cx="8062486" cy="276999"/>
              </a:xfrm>
              <a:prstGeom prst="rect">
                <a:avLst/>
              </a:prstGeom>
              <a:blipFill>
                <a:blip r:embed="rId3"/>
                <a:stretch>
                  <a:fillRect l="-76"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57819" y="1034760"/>
                <a:ext cx="2005934" cy="433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050">
                          <a:solidFill>
                            <a:schemeClr val="tx1">
                              <a:lumMod val="65000"/>
                              <a:lumOff val="35000"/>
                            </a:schemeClr>
                          </a:solidFill>
                          <a:latin typeface="Cambria Math" panose="02040503050406030204" pitchFamily="18" charset="0"/>
                        </a:rPr>
                        <m:t>𝑠𝑒𝑛𝑠𝑖𝑡𝑖𝑣𝑖𝑡𝑦</m:t>
                      </m:r>
                      <m:r>
                        <a:rPr lang="en-GB" sz="1050">
                          <a:solidFill>
                            <a:schemeClr val="tx1">
                              <a:lumMod val="65000"/>
                              <a:lumOff val="35000"/>
                            </a:schemeClr>
                          </a:solidFill>
                          <a:latin typeface="Cambria Math" panose="02040503050406030204" pitchFamily="18" charset="0"/>
                        </a:rPr>
                        <m:t>=</m:t>
                      </m:r>
                      <m:f>
                        <m:fPr>
                          <m:ctrlPr>
                            <a:rPr lang="en-GB" sz="1050" i="1">
                              <a:solidFill>
                                <a:schemeClr val="tx1">
                                  <a:lumMod val="65000"/>
                                  <a:lumOff val="35000"/>
                                </a:schemeClr>
                              </a:solidFill>
                              <a:latin typeface="Cambria Math" panose="02040503050406030204" pitchFamily="18" charset="0"/>
                            </a:rPr>
                          </m:ctrlPr>
                        </m:fPr>
                        <m:num>
                          <m:r>
                            <a:rPr lang="en-GB" sz="1050">
                              <a:solidFill>
                                <a:schemeClr val="tx1">
                                  <a:lumMod val="65000"/>
                                  <a:lumOff val="35000"/>
                                </a:schemeClr>
                              </a:solidFill>
                              <a:latin typeface="Cambria Math" panose="02040503050406030204" pitchFamily="18" charset="0"/>
                            </a:rPr>
                            <m:t>𝑆</m:t>
                          </m:r>
                          <m:r>
                            <m:rPr>
                              <m:lit/>
                            </m:rPr>
                            <a:rPr lang="en-GB" sz="1050">
                              <a:solidFill>
                                <a:schemeClr val="tx1">
                                  <a:lumMod val="65000"/>
                                  <a:lumOff val="35000"/>
                                </a:schemeClr>
                              </a:solidFill>
                              <a:latin typeface="Cambria Math" panose="02040503050406030204" pitchFamily="18" charset="0"/>
                            </a:rPr>
                            <m:t>_</m:t>
                          </m:r>
                          <m:r>
                            <a:rPr lang="en-GB" sz="1050">
                              <a:solidFill>
                                <a:schemeClr val="tx1">
                                  <a:lumMod val="65000"/>
                                  <a:lumOff val="35000"/>
                                </a:schemeClr>
                              </a:solidFill>
                              <a:latin typeface="Cambria Math" panose="02040503050406030204" pitchFamily="18" charset="0"/>
                            </a:rPr>
                            <m:t>𝑂𝑃</m:t>
                          </m:r>
                          <m:r>
                            <a:rPr lang="en-GB" sz="1050">
                              <a:solidFill>
                                <a:schemeClr val="tx1">
                                  <a:lumMod val="65000"/>
                                  <a:lumOff val="35000"/>
                                </a:schemeClr>
                              </a:solidFill>
                              <a:latin typeface="Cambria Math" panose="02040503050406030204" pitchFamily="18" charset="0"/>
                            </a:rPr>
                            <m:t>− </m:t>
                          </m:r>
                          <m:r>
                            <a:rPr lang="en-GB" sz="1050">
                              <a:solidFill>
                                <a:schemeClr val="tx1">
                                  <a:lumMod val="65000"/>
                                  <a:lumOff val="35000"/>
                                </a:schemeClr>
                              </a:solidFill>
                              <a:latin typeface="Cambria Math" panose="02040503050406030204" pitchFamily="18" charset="0"/>
                            </a:rPr>
                            <m:t>𝑀𝑎𝑥𝑂𝑃</m:t>
                          </m:r>
                          <m:r>
                            <a:rPr lang="en-GB" sz="1050">
                              <a:solidFill>
                                <a:schemeClr val="tx1">
                                  <a:lumMod val="65000"/>
                                  <a:lumOff val="35000"/>
                                </a:schemeClr>
                              </a:solidFill>
                              <a:latin typeface="Cambria Math" panose="02040503050406030204" pitchFamily="18" charset="0"/>
                            </a:rPr>
                            <m:t> </m:t>
                          </m:r>
                        </m:num>
                        <m:den>
                          <m:r>
                            <a:rPr lang="en-GB" sz="1050">
                              <a:solidFill>
                                <a:schemeClr val="tx1">
                                  <a:lumMod val="65000"/>
                                  <a:lumOff val="35000"/>
                                </a:schemeClr>
                              </a:solidFill>
                              <a:latin typeface="Cambria Math" panose="02040503050406030204" pitchFamily="18" charset="0"/>
                            </a:rPr>
                            <m:t>𝑅𝑊</m:t>
                          </m:r>
                          <m:sSub>
                            <m:sSubPr>
                              <m:ctrlPr>
                                <a:rPr lang="en-GB" sz="1050" i="1">
                                  <a:solidFill>
                                    <a:schemeClr val="tx1">
                                      <a:lumMod val="65000"/>
                                      <a:lumOff val="35000"/>
                                    </a:schemeClr>
                                  </a:solidFill>
                                  <a:latin typeface="Cambria Math" panose="02040503050406030204" pitchFamily="18" charset="0"/>
                                </a:rPr>
                              </m:ctrlPr>
                            </m:sSubPr>
                            <m:e>
                              <m:r>
                                <a:rPr lang="en-GB" sz="1050">
                                  <a:solidFill>
                                    <a:schemeClr val="tx1">
                                      <a:lumMod val="65000"/>
                                      <a:lumOff val="35000"/>
                                    </a:schemeClr>
                                  </a:solidFill>
                                  <a:latin typeface="Cambria Math" panose="02040503050406030204" pitchFamily="18" charset="0"/>
                                </a:rPr>
                                <m:t>𝐴</m:t>
                              </m:r>
                            </m:e>
                            <m:sub>
                              <m:r>
                                <a:rPr lang="en-GB" sz="1050">
                                  <a:solidFill>
                                    <a:schemeClr val="tx1">
                                      <a:lumMod val="65000"/>
                                      <a:lumOff val="35000"/>
                                    </a:schemeClr>
                                  </a:solidFill>
                                  <a:latin typeface="Cambria Math" panose="02040503050406030204" pitchFamily="18" charset="0"/>
                                </a:rPr>
                                <m:t>𝑁𝑜𝐹𝑋</m:t>
                              </m:r>
                              <m:r>
                                <m:rPr>
                                  <m:lit/>
                                </m:rPr>
                                <a:rPr lang="en-GB" sz="1050">
                                  <a:solidFill>
                                    <a:schemeClr val="tx1">
                                      <a:lumMod val="65000"/>
                                      <a:lumOff val="35000"/>
                                    </a:schemeClr>
                                  </a:solidFill>
                                  <a:latin typeface="Cambria Math" panose="02040503050406030204" pitchFamily="18" charset="0"/>
                                </a:rPr>
                                <m:t>_</m:t>
                              </m:r>
                              <m:r>
                                <a:rPr lang="en-GB" sz="1050">
                                  <a:solidFill>
                                    <a:schemeClr val="tx1">
                                      <a:lumMod val="65000"/>
                                      <a:lumOff val="35000"/>
                                    </a:schemeClr>
                                  </a:solidFill>
                                  <a:latin typeface="Cambria Math" panose="02040503050406030204" pitchFamily="18" charset="0"/>
                                </a:rPr>
                                <m:t>𝐹𝐶</m:t>
                              </m:r>
                            </m:sub>
                          </m:sSub>
                        </m:den>
                      </m:f>
                    </m:oMath>
                  </m:oMathPara>
                </a14:m>
                <a:endParaRPr lang="en-GB" sz="1050" dirty="0">
                  <a:solidFill>
                    <a:schemeClr val="tx1">
                      <a:lumMod val="65000"/>
                      <a:lumOff val="3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257819" y="1034760"/>
                <a:ext cx="2005934" cy="4339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6225" y="2142529"/>
                <a:ext cx="8541758" cy="461665"/>
              </a:xfrm>
              <a:prstGeom prst="rect">
                <a:avLst/>
              </a:prstGeom>
              <a:noFill/>
            </p:spPr>
            <p:txBody>
              <a:bodyPr wrap="square" rtlCol="0">
                <a:spAutoFit/>
              </a:bodyPr>
              <a:lstStyle/>
              <a:p>
                <a14:m>
                  <m:oMath xmlns:m="http://schemas.openxmlformats.org/officeDocument/2006/math">
                    <m:r>
                      <a:rPr lang="en-GB" sz="1200">
                        <a:solidFill>
                          <a:schemeClr val="tx1">
                            <a:lumMod val="65000"/>
                            <a:lumOff val="35000"/>
                          </a:schemeClr>
                        </a:solidFill>
                        <a:latin typeface="Cambria Math" panose="02040503050406030204" pitchFamily="18" charset="0"/>
                      </a:rPr>
                      <m:t>′</m:t>
                    </m:r>
                    <m:r>
                      <a:rPr lang="en-GB" sz="1200">
                        <a:solidFill>
                          <a:schemeClr val="tx1">
                            <a:lumMod val="65000"/>
                            <a:lumOff val="35000"/>
                          </a:schemeClr>
                        </a:solidFill>
                        <a:latin typeface="Cambria Math" panose="02040503050406030204" pitchFamily="18" charset="0"/>
                      </a:rPr>
                      <m:t>𝑠𝑒𝑛𝑠𝑖𝑡𝑖𝑣𝑖𝑡𝑦</m:t>
                    </m:r>
                  </m:oMath>
                </a14:m>
                <a:r>
                  <a:rPr lang="en-GB" sz="1200" dirty="0">
                    <a:solidFill>
                      <a:schemeClr val="tx1">
                        <a:lumMod val="65000"/>
                        <a:lumOff val="35000"/>
                      </a:schemeClr>
                    </a:solidFill>
                  </a:rPr>
                  <a:t>’ has been obtained by first determining an approximation of the sensitivity of the ratio to changes in the exchange rate, and by then removing from the first term in the numerator the effect of positions that cannot be exempted (e.g. TB positions).</a:t>
                </a:r>
              </a:p>
            </p:txBody>
          </p:sp>
        </mc:Choice>
        <mc:Fallback xmlns="">
          <p:sp>
            <p:nvSpPr>
              <p:cNvPr id="9" name="TextBox 8"/>
              <p:cNvSpPr txBox="1">
                <a:spLocks noRot="1" noChangeAspect="1" noMove="1" noResize="1" noEditPoints="1" noAdjustHandles="1" noChangeArrowheads="1" noChangeShapeType="1" noTextEdit="1"/>
              </p:cNvSpPr>
              <p:nvPr/>
            </p:nvSpPr>
            <p:spPr>
              <a:xfrm>
                <a:off x="406225" y="2142529"/>
                <a:ext cx="8541758" cy="461665"/>
              </a:xfrm>
              <a:prstGeom prst="rect">
                <a:avLst/>
              </a:prstGeom>
              <a:blipFill>
                <a:blip r:embed="rId5"/>
                <a:stretch>
                  <a:fillRect l="-71" b="-9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202443" y="1558733"/>
                <a:ext cx="4744622" cy="513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100" smtClean="0">
                          <a:solidFill>
                            <a:schemeClr val="tx1">
                              <a:lumMod val="65000"/>
                              <a:lumOff val="35000"/>
                            </a:schemeClr>
                          </a:solidFill>
                          <a:latin typeface="Cambria Math" panose="02040503050406030204" pitchFamily="18" charset="0"/>
                        </a:rPr>
                        <m:t>𝑟𝑎𝑛𝑔</m:t>
                      </m:r>
                      <m:r>
                        <m:rPr>
                          <m:sty m:val="p"/>
                        </m:rPr>
                        <a:rPr lang="en-GB" sz="1100" b="0" i="0" smtClean="0">
                          <a:solidFill>
                            <a:schemeClr val="tx1">
                              <a:lumMod val="65000"/>
                              <a:lumOff val="35000"/>
                            </a:schemeClr>
                          </a:solidFill>
                          <a:latin typeface="Cambria Math" panose="02040503050406030204" pitchFamily="18" charset="0"/>
                        </a:rPr>
                        <m:t>e</m:t>
                      </m:r>
                      <m:r>
                        <a:rPr lang="en-GB" sz="1100" smtClean="0">
                          <a:solidFill>
                            <a:schemeClr val="tx1">
                              <a:lumMod val="65000"/>
                              <a:lumOff val="35000"/>
                            </a:schemeClr>
                          </a:solidFill>
                          <a:latin typeface="Cambria Math" panose="02040503050406030204" pitchFamily="18" charset="0"/>
                        </a:rPr>
                        <m:t>=[ </m:t>
                      </m:r>
                      <m:r>
                        <a:rPr lang="en-GB" sz="1100" smtClean="0">
                          <a:solidFill>
                            <a:schemeClr val="tx1">
                              <a:lumMod val="65000"/>
                              <a:lumOff val="35000"/>
                            </a:schemeClr>
                          </a:solidFill>
                          <a:latin typeface="Cambria Math" panose="02040503050406030204" pitchFamily="18" charset="0"/>
                        </a:rPr>
                        <m:t>𝑇𝑎𝑟𝑔𝑒𝑡</m:t>
                      </m:r>
                      <m:r>
                        <a:rPr lang="en-GB" sz="1100" smtClean="0">
                          <a:solidFill>
                            <a:schemeClr val="tx1">
                              <a:lumMod val="65000"/>
                              <a:lumOff val="35000"/>
                            </a:schemeClr>
                          </a:solidFill>
                          <a:latin typeface="Cambria Math" panose="02040503050406030204" pitchFamily="18" charset="0"/>
                        </a:rPr>
                        <m:t>−</m:t>
                      </m:r>
                      <m:f>
                        <m:fPr>
                          <m:ctrlPr>
                            <a:rPr lang="en-GB" sz="1100" i="1">
                              <a:solidFill>
                                <a:schemeClr val="tx1">
                                  <a:lumMod val="65000"/>
                                  <a:lumOff val="35000"/>
                                </a:schemeClr>
                              </a:solidFill>
                              <a:latin typeface="Cambria Math" panose="02040503050406030204" pitchFamily="18" charset="0"/>
                            </a:rPr>
                          </m:ctrlPr>
                        </m:fPr>
                        <m:num>
                          <m:r>
                            <a:rPr lang="en-GB" sz="1100">
                              <a:solidFill>
                                <a:schemeClr val="tx1">
                                  <a:lumMod val="65000"/>
                                  <a:lumOff val="35000"/>
                                </a:schemeClr>
                              </a:solidFill>
                              <a:latin typeface="Cambria Math" panose="02040503050406030204" pitchFamily="18" charset="0"/>
                            </a:rPr>
                            <m:t>0.05∙</m:t>
                          </m:r>
                          <m:r>
                            <a:rPr lang="en-GB" sz="1100">
                              <a:solidFill>
                                <a:schemeClr val="tx1">
                                  <a:lumMod val="65000"/>
                                  <a:lumOff val="35000"/>
                                </a:schemeClr>
                              </a:solidFill>
                              <a:latin typeface="Cambria Math" panose="02040503050406030204" pitchFamily="18" charset="0"/>
                            </a:rPr>
                            <m:t>𝑆</m:t>
                          </m:r>
                          <m:r>
                            <m:rPr>
                              <m:lit/>
                            </m:rPr>
                            <a:rPr lang="en-GB" sz="1100">
                              <a:solidFill>
                                <a:schemeClr val="tx1">
                                  <a:lumMod val="65000"/>
                                  <a:lumOff val="35000"/>
                                </a:schemeClr>
                              </a:solidFill>
                              <a:latin typeface="Cambria Math" panose="02040503050406030204" pitchFamily="18" charset="0"/>
                            </a:rPr>
                            <m:t>_</m:t>
                          </m:r>
                          <m:r>
                            <a:rPr lang="en-GB" sz="1100">
                              <a:solidFill>
                                <a:schemeClr val="tx1">
                                  <a:lumMod val="65000"/>
                                  <a:lumOff val="35000"/>
                                </a:schemeClr>
                              </a:solidFill>
                              <a:latin typeface="Cambria Math" panose="02040503050406030204" pitchFamily="18" charset="0"/>
                            </a:rPr>
                            <m:t>𝑂</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𝑃</m:t>
                              </m:r>
                            </m:e>
                            <m:sub>
                              <m:r>
                                <a:rPr lang="en-GB" sz="1100">
                                  <a:solidFill>
                                    <a:schemeClr val="tx1">
                                      <a:lumMod val="65000"/>
                                      <a:lumOff val="35000"/>
                                    </a:schemeClr>
                                  </a:solidFill>
                                  <a:latin typeface="Cambria Math" panose="02040503050406030204" pitchFamily="18" charset="0"/>
                                </a:rPr>
                                <m:t>𝑖𝑛𝑐𝑒𝑝𝑡𝑖𝑜𝑛</m:t>
                              </m:r>
                            </m:sub>
                          </m:sSub>
                        </m:num>
                        <m:den>
                          <m:r>
                            <a:rPr lang="en-GB" sz="1100">
                              <a:solidFill>
                                <a:schemeClr val="tx1">
                                  <a:lumMod val="65000"/>
                                  <a:lumOff val="35000"/>
                                </a:schemeClr>
                              </a:solidFill>
                              <a:latin typeface="Cambria Math" panose="02040503050406030204" pitchFamily="18" charset="0"/>
                            </a:rPr>
                            <m:t> </m:t>
                          </m:r>
                          <m:r>
                            <a:rPr lang="en-GB" sz="1100">
                              <a:solidFill>
                                <a:schemeClr val="tx1">
                                  <a:lumMod val="65000"/>
                                  <a:lumOff val="35000"/>
                                </a:schemeClr>
                              </a:solidFill>
                              <a:latin typeface="Cambria Math" panose="02040503050406030204" pitchFamily="18" charset="0"/>
                            </a:rPr>
                            <m:t>𝑅𝑊</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𝐴</m:t>
                              </m:r>
                            </m:e>
                            <m:sub>
                              <m:r>
                                <a:rPr lang="en-GB" sz="1100">
                                  <a:solidFill>
                                    <a:schemeClr val="tx1">
                                      <a:lumMod val="65000"/>
                                      <a:lumOff val="35000"/>
                                    </a:schemeClr>
                                  </a:solidFill>
                                  <a:latin typeface="Cambria Math" panose="02040503050406030204" pitchFamily="18" charset="0"/>
                                </a:rPr>
                                <m:t>𝑁𝑜𝐹</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𝑋</m:t>
                                  </m:r>
                                </m:e>
                                <m:sub>
                                  <m:r>
                                    <a:rPr lang="en-GB" sz="1100">
                                      <a:solidFill>
                                        <a:schemeClr val="tx1">
                                          <a:lumMod val="65000"/>
                                          <a:lumOff val="35000"/>
                                        </a:schemeClr>
                                      </a:solidFill>
                                      <a:latin typeface="Cambria Math" panose="02040503050406030204" pitchFamily="18" charset="0"/>
                                    </a:rPr>
                                    <m:t>𝐹</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𝐶</m:t>
                                      </m:r>
                                    </m:e>
                                    <m:sub>
                                      <m:r>
                                        <a:rPr lang="en-GB" sz="1100">
                                          <a:solidFill>
                                            <a:schemeClr val="tx1">
                                              <a:lumMod val="65000"/>
                                              <a:lumOff val="35000"/>
                                            </a:schemeClr>
                                          </a:solidFill>
                                          <a:latin typeface="Cambria Math" panose="02040503050406030204" pitchFamily="18" charset="0"/>
                                        </a:rPr>
                                        <m:t>𝑖𝑛𝑐𝑒𝑝𝑡𝑖𝑜𝑛</m:t>
                                      </m:r>
                                    </m:sub>
                                  </m:sSub>
                                </m:sub>
                              </m:sSub>
                            </m:sub>
                          </m:sSub>
                        </m:den>
                      </m:f>
                      <m:r>
                        <a:rPr lang="en-GB" sz="1100">
                          <a:solidFill>
                            <a:schemeClr val="tx1">
                              <a:lumMod val="65000"/>
                              <a:lumOff val="35000"/>
                            </a:schemeClr>
                          </a:solidFill>
                          <a:latin typeface="Cambria Math" panose="02040503050406030204" pitchFamily="18" charset="0"/>
                        </a:rPr>
                        <m:t> ; </m:t>
                      </m:r>
                      <m:r>
                        <a:rPr lang="en-GB" sz="1100">
                          <a:solidFill>
                            <a:schemeClr val="tx1">
                              <a:lumMod val="65000"/>
                              <a:lumOff val="35000"/>
                            </a:schemeClr>
                          </a:solidFill>
                          <a:latin typeface="Cambria Math" panose="02040503050406030204" pitchFamily="18" charset="0"/>
                        </a:rPr>
                        <m:t>𝑇𝑎𝑟𝑔𝑒𝑡</m:t>
                      </m:r>
                      <m:r>
                        <a:rPr lang="en-GB" sz="1100">
                          <a:solidFill>
                            <a:schemeClr val="tx1">
                              <a:lumMod val="65000"/>
                              <a:lumOff val="35000"/>
                            </a:schemeClr>
                          </a:solidFill>
                          <a:latin typeface="Cambria Math" panose="02040503050406030204" pitchFamily="18" charset="0"/>
                        </a:rPr>
                        <m:t>+</m:t>
                      </m:r>
                      <m:f>
                        <m:fPr>
                          <m:ctrlPr>
                            <a:rPr lang="en-GB" sz="1100" i="1">
                              <a:solidFill>
                                <a:schemeClr val="tx1">
                                  <a:lumMod val="65000"/>
                                  <a:lumOff val="35000"/>
                                </a:schemeClr>
                              </a:solidFill>
                              <a:latin typeface="Cambria Math" panose="02040503050406030204" pitchFamily="18" charset="0"/>
                            </a:rPr>
                          </m:ctrlPr>
                        </m:fPr>
                        <m:num>
                          <m:r>
                            <a:rPr lang="en-GB" sz="1100">
                              <a:solidFill>
                                <a:schemeClr val="tx1">
                                  <a:lumMod val="65000"/>
                                  <a:lumOff val="35000"/>
                                </a:schemeClr>
                              </a:solidFill>
                              <a:latin typeface="Cambria Math" panose="02040503050406030204" pitchFamily="18" charset="0"/>
                            </a:rPr>
                            <m:t>0.05∙</m:t>
                          </m:r>
                          <m:r>
                            <a:rPr lang="en-GB" sz="1100">
                              <a:solidFill>
                                <a:schemeClr val="tx1">
                                  <a:lumMod val="65000"/>
                                  <a:lumOff val="35000"/>
                                </a:schemeClr>
                              </a:solidFill>
                              <a:latin typeface="Cambria Math" panose="02040503050406030204" pitchFamily="18" charset="0"/>
                            </a:rPr>
                            <m:t>𝑆</m:t>
                          </m:r>
                          <m:r>
                            <m:rPr>
                              <m:lit/>
                            </m:rPr>
                            <a:rPr lang="en-GB" sz="1100">
                              <a:solidFill>
                                <a:schemeClr val="tx1">
                                  <a:lumMod val="65000"/>
                                  <a:lumOff val="35000"/>
                                </a:schemeClr>
                              </a:solidFill>
                              <a:latin typeface="Cambria Math" panose="02040503050406030204" pitchFamily="18" charset="0"/>
                            </a:rPr>
                            <m:t>_</m:t>
                          </m:r>
                          <m:r>
                            <a:rPr lang="en-GB" sz="1100">
                              <a:solidFill>
                                <a:schemeClr val="tx1">
                                  <a:lumMod val="65000"/>
                                  <a:lumOff val="35000"/>
                                </a:schemeClr>
                              </a:solidFill>
                              <a:latin typeface="Cambria Math" panose="02040503050406030204" pitchFamily="18" charset="0"/>
                            </a:rPr>
                            <m:t>𝑂</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𝑃</m:t>
                              </m:r>
                            </m:e>
                            <m:sub>
                              <m:r>
                                <a:rPr lang="en-GB" sz="1100">
                                  <a:solidFill>
                                    <a:schemeClr val="tx1">
                                      <a:lumMod val="65000"/>
                                      <a:lumOff val="35000"/>
                                    </a:schemeClr>
                                  </a:solidFill>
                                  <a:latin typeface="Cambria Math" panose="02040503050406030204" pitchFamily="18" charset="0"/>
                                </a:rPr>
                                <m:t>𝑖𝑛𝑐𝑒𝑝𝑡𝑖𝑜𝑛</m:t>
                              </m:r>
                            </m:sub>
                          </m:sSub>
                        </m:num>
                        <m:den>
                          <m:r>
                            <a:rPr lang="en-GB" sz="1100">
                              <a:solidFill>
                                <a:schemeClr val="tx1">
                                  <a:lumMod val="65000"/>
                                  <a:lumOff val="35000"/>
                                </a:schemeClr>
                              </a:solidFill>
                              <a:latin typeface="Cambria Math" panose="02040503050406030204" pitchFamily="18" charset="0"/>
                            </a:rPr>
                            <m:t> </m:t>
                          </m:r>
                          <m:r>
                            <a:rPr lang="en-GB" sz="1100">
                              <a:solidFill>
                                <a:schemeClr val="tx1">
                                  <a:lumMod val="65000"/>
                                  <a:lumOff val="35000"/>
                                </a:schemeClr>
                              </a:solidFill>
                              <a:latin typeface="Cambria Math" panose="02040503050406030204" pitchFamily="18" charset="0"/>
                            </a:rPr>
                            <m:t>𝑅𝑊</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𝐴</m:t>
                              </m:r>
                            </m:e>
                            <m:sub>
                              <m:r>
                                <a:rPr lang="en-GB" sz="1100">
                                  <a:solidFill>
                                    <a:schemeClr val="tx1">
                                      <a:lumMod val="65000"/>
                                      <a:lumOff val="35000"/>
                                    </a:schemeClr>
                                  </a:solidFill>
                                  <a:latin typeface="Cambria Math" panose="02040503050406030204" pitchFamily="18" charset="0"/>
                                </a:rPr>
                                <m:t>𝑁𝑜𝐹</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𝑋</m:t>
                                  </m:r>
                                </m:e>
                                <m:sub>
                                  <m:r>
                                    <a:rPr lang="en-GB" sz="1100">
                                      <a:solidFill>
                                        <a:schemeClr val="tx1">
                                          <a:lumMod val="65000"/>
                                          <a:lumOff val="35000"/>
                                        </a:schemeClr>
                                      </a:solidFill>
                                      <a:latin typeface="Cambria Math" panose="02040503050406030204" pitchFamily="18" charset="0"/>
                                    </a:rPr>
                                    <m:t>𝐹</m:t>
                                  </m:r>
                                  <m:sSub>
                                    <m:sSubPr>
                                      <m:ctrlPr>
                                        <a:rPr lang="en-GB" sz="1100" i="1">
                                          <a:solidFill>
                                            <a:schemeClr val="tx1">
                                              <a:lumMod val="65000"/>
                                              <a:lumOff val="35000"/>
                                            </a:schemeClr>
                                          </a:solidFill>
                                          <a:latin typeface="Cambria Math" panose="02040503050406030204" pitchFamily="18" charset="0"/>
                                        </a:rPr>
                                      </m:ctrlPr>
                                    </m:sSubPr>
                                    <m:e>
                                      <m:r>
                                        <a:rPr lang="en-GB" sz="1100">
                                          <a:solidFill>
                                            <a:schemeClr val="tx1">
                                              <a:lumMod val="65000"/>
                                              <a:lumOff val="35000"/>
                                            </a:schemeClr>
                                          </a:solidFill>
                                          <a:latin typeface="Cambria Math" panose="02040503050406030204" pitchFamily="18" charset="0"/>
                                        </a:rPr>
                                        <m:t>𝐶</m:t>
                                      </m:r>
                                    </m:e>
                                    <m:sub>
                                      <m:r>
                                        <a:rPr lang="en-GB" sz="1100">
                                          <a:solidFill>
                                            <a:schemeClr val="tx1">
                                              <a:lumMod val="65000"/>
                                              <a:lumOff val="35000"/>
                                            </a:schemeClr>
                                          </a:solidFill>
                                          <a:latin typeface="Cambria Math" panose="02040503050406030204" pitchFamily="18" charset="0"/>
                                        </a:rPr>
                                        <m:t>𝑖𝑛𝑐𝑒𝑝𝑡𝑖𝑜𝑛</m:t>
                                      </m:r>
                                    </m:sub>
                                  </m:sSub>
                                </m:sub>
                              </m:sSub>
                            </m:sub>
                          </m:sSub>
                        </m:den>
                      </m:f>
                      <m:r>
                        <a:rPr lang="en-GB" sz="1100">
                          <a:solidFill>
                            <a:schemeClr val="tx1">
                              <a:lumMod val="65000"/>
                              <a:lumOff val="35000"/>
                            </a:schemeClr>
                          </a:solidFill>
                          <a:latin typeface="Cambria Math" panose="02040503050406030204" pitchFamily="18" charset="0"/>
                        </a:rPr>
                        <m:t> </m:t>
                      </m:r>
                      <m:r>
                        <a:rPr lang="en-GB" sz="1100" b="0" i="0" smtClean="0">
                          <a:solidFill>
                            <a:schemeClr val="tx1">
                              <a:lumMod val="65000"/>
                              <a:lumOff val="35000"/>
                            </a:schemeClr>
                          </a:solidFill>
                          <a:latin typeface="Cambria Math" panose="02040503050406030204" pitchFamily="18" charset="0"/>
                        </a:rPr>
                        <m:t>]</m:t>
                      </m:r>
                    </m:oMath>
                  </m:oMathPara>
                </a14:m>
                <a:endParaRPr lang="en-GB" sz="1100" dirty="0">
                  <a:solidFill>
                    <a:schemeClr val="tx1">
                      <a:lumMod val="65000"/>
                      <a:lumOff val="35000"/>
                    </a:schemeClr>
                  </a:solidFill>
                </a:endParaRPr>
              </a:p>
            </p:txBody>
          </p:sp>
        </mc:Choice>
        <mc:Fallback>
          <p:sp>
            <p:nvSpPr>
              <p:cNvPr id="10" name="Rectangle 9"/>
              <p:cNvSpPr>
                <a:spLocks noRot="1" noChangeAspect="1" noMove="1" noResize="1" noEditPoints="1" noAdjustHandles="1" noChangeArrowheads="1" noChangeShapeType="1" noTextEdit="1"/>
              </p:cNvSpPr>
              <p:nvPr/>
            </p:nvSpPr>
            <p:spPr>
              <a:xfrm>
                <a:off x="2202443" y="1558733"/>
                <a:ext cx="4744622" cy="513089"/>
              </a:xfrm>
              <a:prstGeom prst="rect">
                <a:avLst/>
              </a:prstGeom>
              <a:blipFill>
                <a:blip r:embed="rId6"/>
                <a:stretch>
                  <a:fillRect/>
                </a:stretch>
              </a:blipFill>
            </p:spPr>
            <p:txBody>
              <a:bodyPr/>
              <a:lstStyle/>
              <a:p>
                <a:r>
                  <a:rPr lang="en-GB">
                    <a:noFill/>
                  </a:rPr>
                  <a:t> </a:t>
                </a:r>
              </a:p>
            </p:txBody>
          </p:sp>
        </mc:Fallback>
      </mc:AlternateContent>
      <p:sp>
        <p:nvSpPr>
          <p:cNvPr id="12" name="Rectangle 11"/>
          <p:cNvSpPr/>
          <p:nvPr/>
        </p:nvSpPr>
        <p:spPr>
          <a:xfrm>
            <a:off x="406225" y="2800852"/>
            <a:ext cx="8327872"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GB" sz="1200" dirty="0">
                <a:solidFill>
                  <a:schemeClr val="tx1">
                    <a:lumMod val="65000"/>
                    <a:lumOff val="35000"/>
                  </a:schemeClr>
                </a:solidFill>
              </a:rPr>
              <a:t>Q8. Do you agree with the exclusion of positions that are not eligible to be structural from the sensitivity that is used for assessing the intention of the institution to hedge the ratio, or would you prefer to have those positions included although they cannot be exempted? Please elaborate. </a:t>
            </a:r>
          </a:p>
          <a:p>
            <a:pPr algn="just"/>
            <a:endParaRPr lang="en-GB" sz="1200" dirty="0">
              <a:solidFill>
                <a:schemeClr val="tx1">
                  <a:lumMod val="65000"/>
                  <a:lumOff val="35000"/>
                </a:schemeClr>
              </a:solidFill>
            </a:endParaRPr>
          </a:p>
          <a:p>
            <a:pPr algn="just"/>
            <a:r>
              <a:rPr lang="en-US" sz="1200" dirty="0">
                <a:solidFill>
                  <a:schemeClr val="tx1">
                    <a:lumMod val="65000"/>
                    <a:lumOff val="35000"/>
                  </a:schemeClr>
                </a:solidFill>
              </a:rPr>
              <a:t>Q10. Do you think that by excluding positions that are non-eligible to be exempted, it will be easier for institutions to meet the requirement of keeping the sensitivity stable over time? Please elaborate.</a:t>
            </a:r>
          </a:p>
          <a:p>
            <a:pPr algn="just"/>
            <a:endParaRPr lang="en-US" sz="1200" dirty="0">
              <a:solidFill>
                <a:schemeClr val="tx1">
                  <a:lumMod val="65000"/>
                  <a:lumOff val="35000"/>
                </a:schemeClr>
              </a:solidFill>
            </a:endParaRPr>
          </a:p>
          <a:p>
            <a:pPr algn="just"/>
            <a:r>
              <a:rPr lang="en-US" sz="1200" dirty="0">
                <a:solidFill>
                  <a:schemeClr val="tx1">
                    <a:lumMod val="65000"/>
                    <a:lumOff val="35000"/>
                  </a:schemeClr>
                </a:solidFill>
              </a:rPr>
              <a:t>Q12. Do you agree with the definition of the range? Do you think that 0.05 is an appropriate value</a:t>
            </a:r>
            <a:r>
              <a:rPr lang="en-US" sz="1200" dirty="0" smtClean="0">
                <a:solidFill>
                  <a:schemeClr val="tx1">
                    <a:lumMod val="65000"/>
                    <a:lumOff val="35000"/>
                  </a:schemeClr>
                </a:solidFill>
              </a:rPr>
              <a:t>?</a:t>
            </a:r>
          </a:p>
          <a:p>
            <a:pPr algn="just"/>
            <a:endParaRPr lang="en-US" sz="1200" dirty="0" smtClean="0">
              <a:solidFill>
                <a:schemeClr val="tx1">
                  <a:lumMod val="65000"/>
                  <a:lumOff val="35000"/>
                </a:schemeClr>
              </a:solidFill>
            </a:endParaRPr>
          </a:p>
          <a:p>
            <a:pPr algn="just"/>
            <a:r>
              <a:rPr lang="en-US" sz="1200" dirty="0">
                <a:solidFill>
                  <a:schemeClr val="tx1">
                    <a:lumMod val="65000"/>
                    <a:lumOff val="35000"/>
                  </a:schemeClr>
                </a:solidFill>
              </a:rPr>
              <a:t>Q9. Are there currently FX-risk positions that you kept open in the trading book for the purpose of hedging the ratio? Why did you not include such positions as part of the banking book since the main purpose of those positions is to hedge the ratio</a:t>
            </a:r>
            <a:r>
              <a:rPr lang="en-US" sz="1200" dirty="0" smtClean="0">
                <a:solidFill>
                  <a:schemeClr val="tx1">
                    <a:lumMod val="65000"/>
                    <a:lumOff val="35000"/>
                  </a:schemeClr>
                </a:solidFill>
              </a:rPr>
              <a:t>?</a:t>
            </a:r>
          </a:p>
        </p:txBody>
      </p:sp>
    </p:spTree>
    <p:extLst>
      <p:ext uri="{BB962C8B-B14F-4D97-AF65-F5344CB8AC3E}">
        <p14:creationId xmlns:p14="http://schemas.microsoft.com/office/powerpoint/2010/main" val="1329755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35" y="438015"/>
            <a:ext cx="6663559" cy="416303"/>
          </a:xfrm>
          <a:ln>
            <a:noFill/>
          </a:ln>
        </p:spPr>
        <p:txBody>
          <a:bodyPr vert="horz" lIns="91440" tIns="45720" rIns="91440" bIns="45720" rtlCol="0" anchor="t">
            <a:noAutofit/>
          </a:bodyPr>
          <a:lstStyle/>
          <a:p>
            <a:r>
              <a:rPr lang="en-GB" sz="1400" dirty="0" smtClean="0"/>
              <a:t>6. Size of the open position to be excluded </a:t>
            </a:r>
            <a:r>
              <a:rPr lang="en-GB" sz="1400" dirty="0"/>
              <a:t>and on-going monitoring</a:t>
            </a:r>
            <a:r>
              <a:rPr lang="en-GB" sz="1400" dirty="0" smtClean="0"/>
              <a:t> (1) </a:t>
            </a:r>
            <a:endParaRPr lang="en-GB" sz="1400" dirty="0"/>
          </a:p>
        </p:txBody>
      </p:sp>
      <mc:AlternateContent xmlns:mc="http://schemas.openxmlformats.org/markup-compatibility/2006" xmlns:a14="http://schemas.microsoft.com/office/drawing/2010/main">
        <mc:Choice Requires="a14">
          <p:sp>
            <p:nvSpPr>
              <p:cNvPr id="7" name="Rectangle 6"/>
              <p:cNvSpPr/>
              <p:nvPr/>
            </p:nvSpPr>
            <p:spPr>
              <a:xfrm>
                <a:off x="2241856" y="1547552"/>
                <a:ext cx="4572000" cy="6033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sz="1100" i="1">
                          <a:latin typeface="Cambria Math" panose="02040503050406030204" pitchFamily="18" charset="0"/>
                        </a:rPr>
                        <m:t>𝑀𝑎𝑥𝑂𝑃</m:t>
                      </m:r>
                      <m:r>
                        <a:rPr lang="en-GB" sz="1100" i="0">
                          <a:latin typeface="Cambria Math" panose="02040503050406030204" pitchFamily="18" charset="0"/>
                        </a:rPr>
                        <m:t>= </m:t>
                      </m:r>
                      <m:r>
                        <a:rPr lang="en-GB" sz="1100" i="1">
                          <a:latin typeface="Cambria Math" panose="02040503050406030204" pitchFamily="18" charset="0"/>
                        </a:rPr>
                        <m:t>𝐶𝐸𝑇</m:t>
                      </m:r>
                      <m:r>
                        <a:rPr lang="en-GB" sz="1100" i="0">
                          <a:latin typeface="Cambria Math" panose="02040503050406030204" pitchFamily="18" charset="0"/>
                        </a:rPr>
                        <m:t>1∙</m:t>
                      </m:r>
                      <m:f>
                        <m:fPr>
                          <m:ctrlPr>
                            <a:rPr lang="en-GB" sz="1100" i="1">
                              <a:latin typeface="Cambria Math" panose="02040503050406030204" pitchFamily="18" charset="0"/>
                            </a:rPr>
                          </m:ctrlPr>
                        </m:fPr>
                        <m:num>
                          <m:r>
                            <a:rPr lang="en-GB" sz="1100" i="0">
                              <a:latin typeface="Cambria Math" panose="02040503050406030204" pitchFamily="18" charset="0"/>
                            </a:rPr>
                            <m:t> </m:t>
                          </m:r>
                          <m:f>
                            <m:fPr>
                              <m:ctrlPr>
                                <a:rPr lang="en-GB" sz="1100" i="1">
                                  <a:latin typeface="Cambria Math" panose="02040503050406030204" pitchFamily="18" charset="0"/>
                                </a:rPr>
                              </m:ctrlPr>
                            </m:fPr>
                            <m:num>
                              <m:r>
                                <a:rPr lang="en-GB" sz="1100" i="1">
                                  <a:latin typeface="Cambria Math" panose="02040503050406030204" pitchFamily="18" charset="0"/>
                                </a:rPr>
                                <m:t>𝑅𝑊</m:t>
                              </m:r>
                              <m:sSub>
                                <m:sSubPr>
                                  <m:ctrlPr>
                                    <a:rPr lang="en-GB" sz="1100" i="1">
                                      <a:latin typeface="Cambria Math" panose="02040503050406030204" pitchFamily="18" charset="0"/>
                                    </a:rPr>
                                  </m:ctrlPr>
                                </m:sSubPr>
                                <m:e>
                                  <m:r>
                                    <a:rPr lang="en-GB" sz="1100" i="1">
                                      <a:latin typeface="Cambria Math" panose="02040503050406030204" pitchFamily="18" charset="0"/>
                                    </a:rPr>
                                    <m:t>𝐴</m:t>
                                  </m:r>
                                </m:e>
                                <m:sub>
                                  <m:r>
                                    <a:rPr lang="en-GB" sz="1100" i="1">
                                      <a:latin typeface="Cambria Math" panose="02040503050406030204" pitchFamily="18" charset="0"/>
                                    </a:rPr>
                                    <m:t>𝑁𝑜𝐹</m:t>
                                  </m:r>
                                  <m:sSub>
                                    <m:sSubPr>
                                      <m:ctrlPr>
                                        <a:rPr lang="en-GB" sz="1100" i="1">
                                          <a:latin typeface="Cambria Math" panose="02040503050406030204" pitchFamily="18" charset="0"/>
                                        </a:rPr>
                                      </m:ctrlPr>
                                    </m:sSubPr>
                                    <m:e>
                                      <m:r>
                                        <a:rPr lang="en-GB" sz="1100" i="1">
                                          <a:latin typeface="Cambria Math" panose="02040503050406030204" pitchFamily="18" charset="0"/>
                                        </a:rPr>
                                        <m:t>𝑋</m:t>
                                      </m:r>
                                    </m:e>
                                    <m:sub>
                                      <m:r>
                                        <a:rPr lang="en-GB" sz="1100" i="1">
                                          <a:latin typeface="Cambria Math" panose="02040503050406030204" pitchFamily="18" charset="0"/>
                                        </a:rPr>
                                        <m:t>𝐹𝐶</m:t>
                                      </m:r>
                                    </m:sub>
                                  </m:sSub>
                                </m:sub>
                              </m:sSub>
                              <m:d>
                                <m:dPr>
                                  <m:ctrlPr>
                                    <a:rPr lang="en-GB" sz="1100" i="1">
                                      <a:latin typeface="Cambria Math" panose="02040503050406030204" pitchFamily="18" charset="0"/>
                                    </a:rPr>
                                  </m:ctrlPr>
                                </m:dPr>
                                <m:e>
                                  <m:r>
                                    <a:rPr lang="en-GB" sz="1100" i="0">
                                      <a:latin typeface="Cambria Math" panose="02040503050406030204" pitchFamily="18" charset="0"/>
                                    </a:rPr>
                                    <m:t>1.01∙</m:t>
                                  </m:r>
                                  <m:r>
                                    <a:rPr lang="en-GB" sz="1100" i="1">
                                      <a:latin typeface="Cambria Math" panose="02040503050406030204" pitchFamily="18" charset="0"/>
                                    </a:rPr>
                                    <m:t>𝐹𝑋</m:t>
                                  </m:r>
                                </m:e>
                              </m:d>
                              <m:r>
                                <a:rPr lang="en-GB" sz="1100" i="0">
                                  <a:latin typeface="Cambria Math" panose="02040503050406030204" pitchFamily="18" charset="0"/>
                                </a:rPr>
                                <m:t>−</m:t>
                              </m:r>
                              <m:r>
                                <a:rPr lang="en-GB" sz="1100" i="1">
                                  <a:latin typeface="Cambria Math" panose="02040503050406030204" pitchFamily="18" charset="0"/>
                                </a:rPr>
                                <m:t>𝑅𝑊</m:t>
                              </m:r>
                              <m:sSub>
                                <m:sSubPr>
                                  <m:ctrlPr>
                                    <a:rPr lang="en-GB" sz="1100" i="1">
                                      <a:latin typeface="Cambria Math" panose="02040503050406030204" pitchFamily="18" charset="0"/>
                                    </a:rPr>
                                  </m:ctrlPr>
                                </m:sSubPr>
                                <m:e>
                                  <m:r>
                                    <a:rPr lang="en-GB" sz="1100" i="1">
                                      <a:latin typeface="Cambria Math" panose="02040503050406030204" pitchFamily="18" charset="0"/>
                                    </a:rPr>
                                    <m:t>𝐴</m:t>
                                  </m:r>
                                </m:e>
                                <m:sub>
                                  <m:r>
                                    <a:rPr lang="en-GB" sz="1100" i="1">
                                      <a:latin typeface="Cambria Math" panose="02040503050406030204" pitchFamily="18" charset="0"/>
                                    </a:rPr>
                                    <m:t>𝑁𝑜𝐹</m:t>
                                  </m:r>
                                  <m:sSub>
                                    <m:sSubPr>
                                      <m:ctrlPr>
                                        <a:rPr lang="en-GB" sz="1100" i="1">
                                          <a:latin typeface="Cambria Math" panose="02040503050406030204" pitchFamily="18" charset="0"/>
                                        </a:rPr>
                                      </m:ctrlPr>
                                    </m:sSubPr>
                                    <m:e>
                                      <m:r>
                                        <a:rPr lang="en-GB" sz="1100" i="1">
                                          <a:latin typeface="Cambria Math" panose="02040503050406030204" pitchFamily="18" charset="0"/>
                                        </a:rPr>
                                        <m:t>𝑋</m:t>
                                      </m:r>
                                    </m:e>
                                    <m:sub>
                                      <m:r>
                                        <a:rPr lang="en-GB" sz="1100" i="1">
                                          <a:latin typeface="Cambria Math" panose="02040503050406030204" pitchFamily="18" charset="0"/>
                                        </a:rPr>
                                        <m:t>𝐹𝐶</m:t>
                                      </m:r>
                                    </m:sub>
                                  </m:sSub>
                                </m:sub>
                              </m:sSub>
                              <m:d>
                                <m:dPr>
                                  <m:ctrlPr>
                                    <a:rPr lang="en-GB" sz="1100" i="1">
                                      <a:latin typeface="Cambria Math" panose="02040503050406030204" pitchFamily="18" charset="0"/>
                                    </a:rPr>
                                  </m:ctrlPr>
                                </m:dPr>
                                <m:e>
                                  <m:r>
                                    <a:rPr lang="en-GB" sz="1100" i="1">
                                      <a:latin typeface="Cambria Math" panose="02040503050406030204" pitchFamily="18" charset="0"/>
                                    </a:rPr>
                                    <m:t>𝐹𝑋</m:t>
                                  </m:r>
                                </m:e>
                              </m:d>
                            </m:num>
                            <m:den>
                              <m:r>
                                <a:rPr lang="en-GB" sz="1100" i="0">
                                  <a:latin typeface="Cambria Math" panose="02040503050406030204" pitchFamily="18" charset="0"/>
                                </a:rPr>
                                <m:t>0.01∙</m:t>
                              </m:r>
                              <m:r>
                                <a:rPr lang="en-GB" sz="1100" i="1">
                                  <a:latin typeface="Cambria Math" panose="02040503050406030204" pitchFamily="18" charset="0"/>
                                </a:rPr>
                                <m:t>𝐹𝑋</m:t>
                              </m:r>
                            </m:den>
                          </m:f>
                          <m:r>
                            <a:rPr lang="en-GB" sz="1100" i="0">
                              <a:latin typeface="Cambria Math" panose="02040503050406030204" pitchFamily="18" charset="0"/>
                            </a:rPr>
                            <m:t> </m:t>
                          </m:r>
                        </m:num>
                        <m:den>
                          <m:r>
                            <a:rPr lang="en-GB" sz="1100" i="1">
                              <a:latin typeface="Cambria Math" panose="02040503050406030204" pitchFamily="18" charset="0"/>
                            </a:rPr>
                            <m:t>𝑅𝑊</m:t>
                          </m:r>
                          <m:sSub>
                            <m:sSubPr>
                              <m:ctrlPr>
                                <a:rPr lang="en-GB" sz="1100" i="1">
                                  <a:latin typeface="Cambria Math" panose="02040503050406030204" pitchFamily="18" charset="0"/>
                                </a:rPr>
                              </m:ctrlPr>
                            </m:sSubPr>
                            <m:e>
                              <m:r>
                                <a:rPr lang="en-GB" sz="1100" i="1">
                                  <a:latin typeface="Cambria Math" panose="02040503050406030204" pitchFamily="18" charset="0"/>
                                </a:rPr>
                                <m:t>𝐴</m:t>
                              </m:r>
                            </m:e>
                            <m:sub>
                              <m:r>
                                <a:rPr lang="en-GB" sz="1100" i="1">
                                  <a:latin typeface="Cambria Math" panose="02040503050406030204" pitchFamily="18" charset="0"/>
                                </a:rPr>
                                <m:t>𝑁𝑜𝐹</m:t>
                              </m:r>
                              <m:sSub>
                                <m:sSubPr>
                                  <m:ctrlPr>
                                    <a:rPr lang="en-GB" sz="1100" i="1">
                                      <a:latin typeface="Cambria Math" panose="02040503050406030204" pitchFamily="18" charset="0"/>
                                    </a:rPr>
                                  </m:ctrlPr>
                                </m:sSubPr>
                                <m:e>
                                  <m:r>
                                    <a:rPr lang="en-GB" sz="1100" i="1">
                                      <a:latin typeface="Cambria Math" panose="02040503050406030204" pitchFamily="18" charset="0"/>
                                    </a:rPr>
                                    <m:t>𝑋</m:t>
                                  </m:r>
                                </m:e>
                                <m:sub>
                                  <m:r>
                                    <a:rPr lang="en-GB" sz="1100" i="1">
                                      <a:latin typeface="Cambria Math" panose="02040503050406030204" pitchFamily="18" charset="0"/>
                                    </a:rPr>
                                    <m:t>𝐹𝐶</m:t>
                                  </m:r>
                                </m:sub>
                              </m:sSub>
                            </m:sub>
                          </m:sSub>
                          <m:d>
                            <m:dPr>
                              <m:ctrlPr>
                                <a:rPr lang="en-GB" sz="1100" i="1">
                                  <a:latin typeface="Cambria Math" panose="02040503050406030204" pitchFamily="18" charset="0"/>
                                </a:rPr>
                              </m:ctrlPr>
                            </m:dPr>
                            <m:e>
                              <m:r>
                                <a:rPr lang="en-GB" sz="1100" i="1">
                                  <a:latin typeface="Cambria Math" panose="02040503050406030204" pitchFamily="18" charset="0"/>
                                </a:rPr>
                                <m:t>𝐹𝑋</m:t>
                              </m:r>
                            </m:e>
                          </m:d>
                        </m:den>
                      </m:f>
                      <m:r>
                        <a:rPr lang="en-GB" sz="1100" i="0">
                          <a:latin typeface="Cambria Math" panose="02040503050406030204" pitchFamily="18" charset="0"/>
                        </a:rPr>
                        <m:t> </m:t>
                      </m:r>
                    </m:oMath>
                  </m:oMathPara>
                </a14:m>
                <a:endParaRPr lang="en-GB" sz="1100" dirty="0"/>
              </a:p>
            </p:txBody>
          </p:sp>
        </mc:Choice>
        <mc:Fallback xmlns="">
          <p:sp>
            <p:nvSpPr>
              <p:cNvPr id="7" name="Rectangle 6"/>
              <p:cNvSpPr>
                <a:spLocks noRot="1" noChangeAspect="1" noMove="1" noResize="1" noEditPoints="1" noAdjustHandles="1" noChangeArrowheads="1" noChangeShapeType="1" noTextEdit="1"/>
              </p:cNvSpPr>
              <p:nvPr/>
            </p:nvSpPr>
            <p:spPr>
              <a:xfrm>
                <a:off x="2241856" y="1547552"/>
                <a:ext cx="4572000" cy="603307"/>
              </a:xfrm>
              <a:prstGeom prst="rect">
                <a:avLst/>
              </a:prstGeom>
              <a:blipFill>
                <a:blip r:embed="rId2"/>
                <a:stretch>
                  <a:fillRect/>
                </a:stretch>
              </a:blipFill>
            </p:spPr>
            <p:txBody>
              <a:bodyPr/>
              <a:lstStyle/>
              <a:p>
                <a:r>
                  <a:rPr lang="en-GB">
                    <a:noFill/>
                  </a:rPr>
                  <a:t> </a:t>
                </a:r>
              </a:p>
            </p:txBody>
          </p:sp>
        </mc:Fallback>
      </mc:AlternateContent>
      <p:sp>
        <p:nvSpPr>
          <p:cNvPr id="8" name="TextBox 7"/>
          <p:cNvSpPr txBox="1"/>
          <p:nvPr/>
        </p:nvSpPr>
        <p:spPr>
          <a:xfrm>
            <a:off x="340535" y="971156"/>
            <a:ext cx="8689953" cy="461665"/>
          </a:xfrm>
          <a:prstGeom prst="rect">
            <a:avLst/>
          </a:prstGeom>
          <a:noFill/>
        </p:spPr>
        <p:txBody>
          <a:bodyPr wrap="square" rtlCol="0">
            <a:spAutoFit/>
          </a:bodyPr>
          <a:lstStyle/>
          <a:p>
            <a:r>
              <a:rPr lang="en-GB" sz="1200" dirty="0">
                <a:solidFill>
                  <a:schemeClr val="tx1">
                    <a:lumMod val="65000"/>
                    <a:lumOff val="35000"/>
                  </a:schemeClr>
                </a:solidFill>
              </a:rPr>
              <a:t>The guidelines provide the </a:t>
            </a:r>
            <a:r>
              <a:rPr lang="en-GB" sz="1200" dirty="0" smtClean="0">
                <a:solidFill>
                  <a:schemeClr val="tx1">
                    <a:lumMod val="65000"/>
                    <a:lumOff val="35000"/>
                  </a:schemeClr>
                </a:solidFill>
              </a:rPr>
              <a:t>formula that </a:t>
            </a:r>
            <a:r>
              <a:rPr lang="en-GB" sz="1200" dirty="0">
                <a:solidFill>
                  <a:schemeClr val="tx1">
                    <a:lumMod val="65000"/>
                    <a:lumOff val="35000"/>
                  </a:schemeClr>
                </a:solidFill>
              </a:rPr>
              <a:t>institutions should use to determine the maximum </a:t>
            </a:r>
            <a:r>
              <a:rPr lang="en-GB" sz="1200" dirty="0" smtClean="0">
                <a:solidFill>
                  <a:schemeClr val="tx1">
                    <a:lumMod val="65000"/>
                    <a:lumOff val="35000"/>
                  </a:schemeClr>
                </a:solidFill>
              </a:rPr>
              <a:t>size of the open position* </a:t>
            </a:r>
            <a:r>
              <a:rPr lang="en-GB" sz="1200" dirty="0">
                <a:solidFill>
                  <a:schemeClr val="tx1">
                    <a:lumMod val="65000"/>
                    <a:lumOff val="35000"/>
                  </a:schemeClr>
                </a:solidFill>
              </a:rPr>
              <a:t>that can be excluded </a:t>
            </a:r>
            <a:r>
              <a:rPr lang="en-GB" sz="1200" dirty="0" smtClean="0">
                <a:solidFill>
                  <a:schemeClr val="tx1">
                    <a:lumMod val="65000"/>
                    <a:lumOff val="35000"/>
                  </a:schemeClr>
                </a:solidFill>
              </a:rPr>
              <a:t>from the open position in the relevant foreign currency:</a:t>
            </a:r>
            <a:endParaRPr lang="en-GB" sz="1200"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9" name="TextBox 8"/>
              <p:cNvSpPr txBox="1"/>
              <p:nvPr/>
            </p:nvSpPr>
            <p:spPr>
              <a:xfrm>
                <a:off x="431974" y="2384534"/>
                <a:ext cx="8507073" cy="2677656"/>
              </a:xfrm>
              <a:prstGeom prst="rect">
                <a:avLst/>
              </a:prstGeom>
              <a:noFill/>
            </p:spPr>
            <p:txBody>
              <a:bodyPr wrap="square" rtlCol="0">
                <a:spAutoFit/>
              </a:bodyPr>
              <a:lstStyle/>
              <a:p>
                <a:r>
                  <a:rPr lang="en-GB" sz="1200" dirty="0">
                    <a:solidFill>
                      <a:schemeClr val="tx1">
                        <a:lumMod val="65000"/>
                        <a:lumOff val="35000"/>
                      </a:schemeClr>
                    </a:solidFill>
                  </a:rPr>
                  <a:t>Where the size of the open position for which the exemption is </a:t>
                </a:r>
                <a:r>
                  <a:rPr lang="en-GB" sz="1200" dirty="0" smtClean="0">
                    <a:solidFill>
                      <a:schemeClr val="tx1">
                        <a:lumMod val="65000"/>
                        <a:lumOff val="35000"/>
                      </a:schemeClr>
                    </a:solidFill>
                  </a:rPr>
                  <a:t>sought is:</a:t>
                </a:r>
              </a:p>
              <a:p>
                <a:endParaRPr lang="en-GB" sz="1200" dirty="0" smtClean="0">
                  <a:solidFill>
                    <a:schemeClr val="tx1">
                      <a:lumMod val="65000"/>
                      <a:lumOff val="35000"/>
                    </a:schemeClr>
                  </a:solidFill>
                </a:endParaRPr>
              </a:p>
              <a:p>
                <a:pPr marL="228600" indent="-228600">
                  <a:buAutoNum type="alphaLcParenR"/>
                </a:pPr>
                <a:r>
                  <a:rPr lang="en-GB" sz="1200" dirty="0" smtClean="0">
                    <a:solidFill>
                      <a:schemeClr val="tx1">
                        <a:lumMod val="65000"/>
                        <a:lumOff val="35000"/>
                      </a:schemeClr>
                    </a:solidFill>
                  </a:rPr>
                  <a:t>lower </a:t>
                </a:r>
                <a:r>
                  <a:rPr lang="en-GB" sz="1200" dirty="0">
                    <a:solidFill>
                      <a:schemeClr val="tx1">
                        <a:lumMod val="65000"/>
                        <a:lumOff val="35000"/>
                      </a:schemeClr>
                    </a:solidFill>
                  </a:rPr>
                  <a:t>than </a:t>
                </a:r>
                <a14:m>
                  <m:oMath xmlns:m="http://schemas.openxmlformats.org/officeDocument/2006/math">
                    <m:r>
                      <a:rPr lang="en-GB" sz="1200">
                        <a:solidFill>
                          <a:schemeClr val="tx1">
                            <a:lumMod val="65000"/>
                            <a:lumOff val="35000"/>
                          </a:schemeClr>
                        </a:solidFill>
                        <a:latin typeface="Cambria Math" panose="02040503050406030204" pitchFamily="18" charset="0"/>
                      </a:rPr>
                      <m:t>𝑀𝑎𝑥𝑂𝑃</m:t>
                    </m:r>
                  </m:oMath>
                </a14:m>
                <a:r>
                  <a:rPr lang="en-GB" sz="1200" dirty="0" smtClean="0">
                    <a:solidFill>
                      <a:schemeClr val="tx1">
                        <a:lumMod val="65000"/>
                        <a:lumOff val="35000"/>
                      </a:schemeClr>
                    </a:solidFill>
                  </a:rPr>
                  <a:t>, then the whole open position should be excluded</a:t>
                </a:r>
              </a:p>
              <a:p>
                <a:pPr marL="228600" indent="-228600">
                  <a:buAutoNum type="alphaLcParenR"/>
                </a:pPr>
                <a:endParaRPr lang="en-GB" sz="1200" dirty="0">
                  <a:solidFill>
                    <a:schemeClr val="tx1">
                      <a:lumMod val="65000"/>
                      <a:lumOff val="35000"/>
                    </a:schemeClr>
                  </a:solidFill>
                </a:endParaRPr>
              </a:p>
              <a:p>
                <a:pPr marL="228600" indent="-228600">
                  <a:buAutoNum type="alphaLcParenR"/>
                </a:pPr>
                <a:r>
                  <a:rPr lang="en-GB" sz="1200" dirty="0" smtClean="0">
                    <a:solidFill>
                      <a:schemeClr val="tx1">
                        <a:lumMod val="65000"/>
                        <a:lumOff val="35000"/>
                      </a:schemeClr>
                    </a:solidFill>
                  </a:rPr>
                  <a:t>greater </a:t>
                </a:r>
                <a:r>
                  <a:rPr lang="en-GB" sz="1200" dirty="0">
                    <a:solidFill>
                      <a:schemeClr val="tx1">
                        <a:lumMod val="65000"/>
                        <a:lumOff val="35000"/>
                      </a:schemeClr>
                    </a:solidFill>
                  </a:rPr>
                  <a:t>than </a:t>
                </a:r>
                <a14:m>
                  <m:oMath xmlns:m="http://schemas.openxmlformats.org/officeDocument/2006/math">
                    <m:r>
                      <a:rPr lang="en-GB" sz="1200">
                        <a:solidFill>
                          <a:schemeClr val="tx1">
                            <a:lumMod val="65000"/>
                            <a:lumOff val="35000"/>
                          </a:schemeClr>
                        </a:solidFill>
                        <a:latin typeface="Cambria Math" panose="02040503050406030204" pitchFamily="18" charset="0"/>
                      </a:rPr>
                      <m:t>𝑀𝑎𝑥𝑂𝑃</m:t>
                    </m:r>
                  </m:oMath>
                </a14:m>
                <a:r>
                  <a:rPr lang="en-GB" sz="1200" dirty="0">
                    <a:solidFill>
                      <a:schemeClr val="tx1">
                        <a:lumMod val="65000"/>
                        <a:lumOff val="35000"/>
                      </a:schemeClr>
                    </a:solidFill>
                  </a:rPr>
                  <a:t>, then the </a:t>
                </a:r>
                <a:r>
                  <a:rPr lang="en-GB" sz="1200" dirty="0" smtClean="0">
                    <a:solidFill>
                      <a:schemeClr val="tx1">
                        <a:lumMod val="65000"/>
                        <a:lumOff val="35000"/>
                      </a:schemeClr>
                    </a:solidFill>
                  </a:rPr>
                  <a:t>open </a:t>
                </a:r>
                <a:r>
                  <a:rPr lang="en-GB" sz="1200" dirty="0">
                    <a:solidFill>
                      <a:schemeClr val="tx1">
                        <a:lumMod val="65000"/>
                        <a:lumOff val="35000"/>
                      </a:schemeClr>
                    </a:solidFill>
                  </a:rPr>
                  <a:t>position </a:t>
                </a:r>
                <a:r>
                  <a:rPr lang="en-GB" sz="1200" dirty="0" smtClean="0">
                    <a:solidFill>
                      <a:schemeClr val="tx1">
                        <a:lumMod val="65000"/>
                        <a:lumOff val="35000"/>
                      </a:schemeClr>
                    </a:solidFill>
                  </a:rPr>
                  <a:t>in excess should not be waived</a:t>
                </a:r>
              </a:p>
              <a:p>
                <a:pPr marL="228600" indent="-228600">
                  <a:buAutoNum type="alphaLcParenR"/>
                </a:pPr>
                <a:endParaRPr lang="en-GB" sz="1200" dirty="0">
                  <a:solidFill>
                    <a:schemeClr val="tx1">
                      <a:lumMod val="65000"/>
                      <a:lumOff val="35000"/>
                    </a:schemeClr>
                  </a:solidFill>
                </a:endParaRPr>
              </a:p>
              <a:p>
                <a:pPr algn="just"/>
                <a:r>
                  <a:rPr lang="en-GB" sz="1200" dirty="0" smtClean="0">
                    <a:solidFill>
                      <a:schemeClr val="tx1">
                        <a:lumMod val="65000"/>
                        <a:lumOff val="35000"/>
                      </a:schemeClr>
                    </a:solidFill>
                  </a:rPr>
                  <a:t>In addition, the guidelines set that non-monetary items that are at historical cost and items that have been deducted from the capital base but that have been included in the open position are not subject to the cap identified by the formula. </a:t>
                </a:r>
              </a:p>
              <a:p>
                <a:endParaRPr lang="en-GB" sz="1200" dirty="0">
                  <a:solidFill>
                    <a:schemeClr val="tx1">
                      <a:lumMod val="65000"/>
                      <a:lumOff val="35000"/>
                    </a:schemeClr>
                  </a:solidFill>
                </a:endParaRPr>
              </a:p>
              <a:p>
                <a:r>
                  <a:rPr lang="en-GB" sz="1200" dirty="0" smtClean="0">
                    <a:solidFill>
                      <a:schemeClr val="tx1">
                        <a:lumMod val="65000"/>
                        <a:lumOff val="35000"/>
                      </a:schemeClr>
                    </a:solidFill>
                  </a:rPr>
                  <a:t>Institutions using the internal model approach for capitalising the FX-risk are required to clarify how they intend to exclude the relevant open position from their open positions (i.e. how they </a:t>
                </a:r>
                <a:r>
                  <a:rPr lang="en-US" sz="1200" dirty="0">
                    <a:solidFill>
                      <a:schemeClr val="tx1">
                        <a:lumMod val="65000"/>
                        <a:lumOff val="35000"/>
                      </a:schemeClr>
                    </a:solidFill>
                  </a:rPr>
                  <a:t>‘transfer’ the concept of net open position in the context of the internal </a:t>
                </a:r>
                <a:r>
                  <a:rPr lang="en-US" sz="1200" dirty="0" smtClean="0">
                    <a:solidFill>
                      <a:schemeClr val="tx1">
                        <a:lumMod val="65000"/>
                        <a:lumOff val="35000"/>
                      </a:schemeClr>
                    </a:solidFill>
                  </a:rPr>
                  <a:t>model</a:t>
                </a:r>
                <a:r>
                  <a:rPr lang="en-GB" sz="1200" dirty="0" smtClean="0">
                    <a:solidFill>
                      <a:schemeClr val="tx1">
                        <a:lumMod val="65000"/>
                        <a:lumOff val="35000"/>
                      </a:schemeClr>
                    </a:solidFill>
                  </a:rPr>
                  <a:t>). </a:t>
                </a:r>
                <a:endParaRPr lang="en-GB" sz="1200" dirty="0">
                  <a:solidFill>
                    <a:schemeClr val="tx1">
                      <a:lumMod val="65000"/>
                      <a:lumOff val="35000"/>
                    </a:schemeClr>
                  </a:solidFill>
                </a:endParaRPr>
              </a:p>
              <a:p>
                <a:endParaRPr lang="en-GB" sz="1200" dirty="0" smtClean="0">
                  <a:solidFill>
                    <a:schemeClr val="tx1">
                      <a:lumMod val="65000"/>
                      <a:lumOff val="35000"/>
                    </a:schemeClr>
                  </a:solidFill>
                </a:endParaRPr>
              </a:p>
              <a:p>
                <a:endParaRPr lang="en-GB" sz="1200" dirty="0">
                  <a:solidFill>
                    <a:schemeClr val="tx1">
                      <a:lumMod val="65000"/>
                      <a:lumOff val="3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31974" y="2384534"/>
                <a:ext cx="8507073" cy="2677656"/>
              </a:xfrm>
              <a:prstGeom prst="rect">
                <a:avLst/>
              </a:prstGeom>
              <a:blipFill>
                <a:blip r:embed="rId3"/>
                <a:stretch>
                  <a:fillRect l="-72"/>
                </a:stretch>
              </a:blipFill>
            </p:spPr>
            <p:txBody>
              <a:bodyPr/>
              <a:lstStyle/>
              <a:p>
                <a:r>
                  <a:rPr lang="en-GB">
                    <a:noFill/>
                  </a:rPr>
                  <a:t> </a:t>
                </a:r>
              </a:p>
            </p:txBody>
          </p:sp>
        </mc:Fallback>
      </mc:AlternateContent>
      <p:sp>
        <p:nvSpPr>
          <p:cNvPr id="10" name="Rectangle 9"/>
          <p:cNvSpPr/>
          <p:nvPr/>
        </p:nvSpPr>
        <p:spPr>
          <a:xfrm>
            <a:off x="0" y="4896085"/>
            <a:ext cx="8846861" cy="215444"/>
          </a:xfrm>
          <a:prstGeom prst="rect">
            <a:avLst/>
          </a:prstGeom>
        </p:spPr>
        <p:txBody>
          <a:bodyPr wrap="square">
            <a:spAutoFit/>
          </a:bodyPr>
          <a:lstStyle/>
          <a:p>
            <a:r>
              <a:rPr lang="en-GB" sz="800" dirty="0" smtClean="0">
                <a:solidFill>
                  <a:schemeClr val="tx1">
                    <a:lumMod val="65000"/>
                    <a:lumOff val="35000"/>
                  </a:schemeClr>
                </a:solidFill>
              </a:rPr>
              <a:t>* The guidelines on-board the requirement sets out in the FRTB standards that the position that can be waived should be limited by the position making the ratio non-sensitive to changes in the exchange rate </a:t>
            </a:r>
            <a:endParaRPr lang="en-GB" sz="800" dirty="0"/>
          </a:p>
        </p:txBody>
      </p:sp>
    </p:spTree>
    <p:extLst>
      <p:ext uri="{BB962C8B-B14F-4D97-AF65-F5344CB8AC3E}">
        <p14:creationId xmlns:p14="http://schemas.microsoft.com/office/powerpoint/2010/main" val="41994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61" y="323310"/>
            <a:ext cx="6663559" cy="416303"/>
          </a:xfrm>
        </p:spPr>
        <p:txBody>
          <a:bodyPr/>
          <a:lstStyle/>
          <a:p>
            <a:r>
              <a:rPr lang="en-GB" sz="1400" dirty="0" smtClean="0"/>
              <a:t>6. Size </a:t>
            </a:r>
            <a:r>
              <a:rPr lang="en-GB" sz="1400" dirty="0"/>
              <a:t>of the open position to be </a:t>
            </a:r>
            <a:r>
              <a:rPr lang="en-GB" sz="1400" dirty="0" smtClean="0"/>
              <a:t>excluded and on-going monitoring </a:t>
            </a:r>
            <a:r>
              <a:rPr lang="en-GB" sz="1400" dirty="0"/>
              <a:t>(2</a:t>
            </a:r>
            <a:r>
              <a:rPr lang="en-GB" sz="1400" dirty="0" smtClean="0"/>
              <a:t>)</a:t>
            </a:r>
            <a:endParaRPr lang="en-GB" sz="1400" dirty="0"/>
          </a:p>
        </p:txBody>
      </p:sp>
      <p:sp>
        <p:nvSpPr>
          <p:cNvPr id="5" name="Slide Number Placeholder 4"/>
          <p:cNvSpPr>
            <a:spLocks noGrp="1"/>
          </p:cNvSpPr>
          <p:nvPr>
            <p:ph type="sldNum" sz="quarter" idx="12"/>
          </p:nvPr>
        </p:nvSpPr>
        <p:spPr/>
        <p:txBody>
          <a:bodyPr/>
          <a:lstStyle/>
          <a:p>
            <a:fld id="{03930D90-B5AE-694C-AF4D-B5392C99196C}" type="slidenum">
              <a:rPr lang="en-US" smtClean="0"/>
              <a:t>9</a:t>
            </a:fld>
            <a:endParaRPr lang="en-US"/>
          </a:p>
        </p:txBody>
      </p:sp>
      <p:sp>
        <p:nvSpPr>
          <p:cNvPr id="7" name="Rectangle 6"/>
          <p:cNvSpPr/>
          <p:nvPr/>
        </p:nvSpPr>
        <p:spPr>
          <a:xfrm>
            <a:off x="111820" y="2018328"/>
            <a:ext cx="8986345"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a:solidFill>
                  <a:schemeClr val="tx1">
                    <a:lumMod val="65000"/>
                    <a:lumOff val="35000"/>
                  </a:schemeClr>
                </a:solidFill>
              </a:rPr>
              <a:t>Q14. Is it easy for institutions to ‘transfer’ the concept of net open position in the context of the internal model? What are the methodologies that institutions may use for excluding positions </a:t>
            </a:r>
            <a:r>
              <a:rPr lang="en-GB" sz="1200" dirty="0" smtClean="0">
                <a:solidFill>
                  <a:schemeClr val="tx1">
                    <a:lumMod val="65000"/>
                    <a:lumOff val="35000"/>
                  </a:schemeClr>
                </a:solidFill>
              </a:rPr>
              <a:t>from </a:t>
            </a:r>
            <a:r>
              <a:rPr lang="en-GB" sz="1200" dirty="0">
                <a:solidFill>
                  <a:schemeClr val="tx1">
                    <a:lumMod val="65000"/>
                    <a:lumOff val="35000"/>
                  </a:schemeClr>
                </a:solidFill>
              </a:rPr>
              <a:t>their internal models?  </a:t>
            </a:r>
          </a:p>
          <a:p>
            <a:endParaRPr lang="en-GB" sz="1200" dirty="0">
              <a:solidFill>
                <a:schemeClr val="tx1">
                  <a:lumMod val="65000"/>
                  <a:lumOff val="35000"/>
                </a:schemeClr>
              </a:solidFill>
            </a:endParaRPr>
          </a:p>
          <a:p>
            <a:r>
              <a:rPr lang="en-GB" sz="1200" dirty="0">
                <a:solidFill>
                  <a:schemeClr val="tx1">
                    <a:lumMod val="65000"/>
                    <a:lumOff val="35000"/>
                  </a:schemeClr>
                </a:solidFill>
              </a:rPr>
              <a:t>Q15. What is the size of non-monetary items that are held at historical costs with respect to the size of institution’s balance sheet?  </a:t>
            </a:r>
          </a:p>
          <a:p>
            <a:endParaRPr lang="en-GB" sz="1200" dirty="0">
              <a:solidFill>
                <a:schemeClr val="tx1">
                  <a:lumMod val="65000"/>
                  <a:lumOff val="35000"/>
                </a:schemeClr>
              </a:solidFill>
            </a:endParaRPr>
          </a:p>
          <a:p>
            <a:r>
              <a:rPr lang="en-GB" sz="1200" dirty="0">
                <a:solidFill>
                  <a:schemeClr val="tx1">
                    <a:lumMod val="65000"/>
                    <a:lumOff val="35000"/>
                  </a:schemeClr>
                </a:solidFill>
              </a:rPr>
              <a:t>Q16. Do you think that the formulas presented above provide a good estimate of the position that is offsetting the sensitivity of the ratio with respect to changes in the exchange rate? If </a:t>
            </a:r>
            <a:r>
              <a:rPr lang="en-GB" sz="1200" dirty="0" smtClean="0">
                <a:solidFill>
                  <a:schemeClr val="tx1">
                    <a:lumMod val="65000"/>
                    <a:lumOff val="35000"/>
                  </a:schemeClr>
                </a:solidFill>
              </a:rPr>
              <a:t>not, </a:t>
            </a:r>
            <a:r>
              <a:rPr lang="en-GB" sz="1200" dirty="0">
                <a:solidFill>
                  <a:schemeClr val="tx1">
                    <a:lumMod val="65000"/>
                    <a:lumOff val="35000"/>
                  </a:schemeClr>
                </a:solidFill>
              </a:rPr>
              <a:t>why? Are there any adjustments that you would recommend? Please elaborate.  </a:t>
            </a:r>
          </a:p>
          <a:p>
            <a:endParaRPr lang="en-GB" sz="1200" dirty="0">
              <a:solidFill>
                <a:schemeClr val="tx1">
                  <a:lumMod val="65000"/>
                  <a:lumOff val="35000"/>
                </a:schemeClr>
              </a:solidFill>
            </a:endParaRPr>
          </a:p>
          <a:p>
            <a:r>
              <a:rPr lang="en-GB" sz="1200" dirty="0">
                <a:solidFill>
                  <a:schemeClr val="tx1">
                    <a:lumMod val="65000"/>
                    <a:lumOff val="35000"/>
                  </a:schemeClr>
                </a:solidFill>
              </a:rPr>
              <a:t>Q17. Do you think that is operationally feasible to compute the maximum open position and the sensitivity on a monthly basis?  </a:t>
            </a:r>
            <a:endParaRPr lang="en-GB" sz="1200" dirty="0" smtClean="0">
              <a:solidFill>
                <a:schemeClr val="tx1">
                  <a:lumMod val="65000"/>
                  <a:lumOff val="35000"/>
                </a:schemeClr>
              </a:solidFill>
            </a:endParaRPr>
          </a:p>
          <a:p>
            <a:endParaRPr lang="en-GB" sz="1200" dirty="0">
              <a:solidFill>
                <a:schemeClr val="tx1">
                  <a:lumMod val="65000"/>
                  <a:lumOff val="35000"/>
                </a:schemeClr>
              </a:solidFill>
            </a:endParaRPr>
          </a:p>
          <a:p>
            <a:r>
              <a:rPr lang="en-US" sz="1200" dirty="0">
                <a:solidFill>
                  <a:schemeClr val="tx1">
                    <a:lumMod val="65000"/>
                    <a:lumOff val="35000"/>
                  </a:schemeClr>
                </a:solidFill>
              </a:rPr>
              <a:t>Q21. Is there anything in the approach outlined in these guidelines that could create issues of compatibility with the treatment foreseen in any non-EU jurisdictions in which EU institutions operate? If so, please elaborate</a:t>
            </a:r>
            <a:r>
              <a:rPr lang="en-US" sz="1200" dirty="0" smtClean="0">
                <a:solidFill>
                  <a:schemeClr val="tx1">
                    <a:lumMod val="65000"/>
                    <a:lumOff val="35000"/>
                  </a:schemeClr>
                </a:solidFill>
              </a:rPr>
              <a:t>.</a:t>
            </a:r>
          </a:p>
          <a:p>
            <a:endParaRPr lang="en-GB" sz="1200" dirty="0" smtClean="0">
              <a:solidFill>
                <a:schemeClr val="tx1">
                  <a:lumMod val="65000"/>
                  <a:lumOff val="35000"/>
                </a:schemeClr>
              </a:solidFill>
            </a:endParaRPr>
          </a:p>
          <a:p>
            <a:r>
              <a:rPr lang="en-GB" sz="1200" dirty="0" smtClean="0">
                <a:solidFill>
                  <a:schemeClr val="tx1">
                    <a:lumMod val="65000"/>
                    <a:lumOff val="35000"/>
                  </a:schemeClr>
                </a:solidFill>
              </a:rPr>
              <a:t>Q18-Q20</a:t>
            </a:r>
            <a:r>
              <a:rPr lang="en-GB" sz="1200" dirty="0">
                <a:solidFill>
                  <a:schemeClr val="tx1">
                    <a:lumMod val="65000"/>
                    <a:lumOff val="35000"/>
                  </a:schemeClr>
                </a:solidFill>
              </a:rPr>
              <a:t>: Questions on the impact of AT1 and T2 instruments for each institution. </a:t>
            </a:r>
          </a:p>
        </p:txBody>
      </p:sp>
      <p:sp>
        <p:nvSpPr>
          <p:cNvPr id="8" name="TextBox 7"/>
          <p:cNvSpPr txBox="1"/>
          <p:nvPr/>
        </p:nvSpPr>
        <p:spPr>
          <a:xfrm>
            <a:off x="111820" y="917802"/>
            <a:ext cx="8286357" cy="830997"/>
          </a:xfrm>
          <a:prstGeom prst="rect">
            <a:avLst/>
          </a:prstGeom>
          <a:noFill/>
        </p:spPr>
        <p:txBody>
          <a:bodyPr wrap="square" rtlCol="0">
            <a:spAutoFit/>
          </a:bodyPr>
          <a:lstStyle/>
          <a:p>
            <a:pPr algn="just"/>
            <a:r>
              <a:rPr lang="en-GB" sz="1200" dirty="0">
                <a:solidFill>
                  <a:schemeClr val="tx1">
                    <a:lumMod val="65000"/>
                    <a:lumOff val="35000"/>
                  </a:schemeClr>
                </a:solidFill>
              </a:rPr>
              <a:t>Institutions are required to report </a:t>
            </a:r>
            <a:r>
              <a:rPr lang="en-GB" sz="1200" dirty="0" smtClean="0">
                <a:solidFill>
                  <a:schemeClr val="tx1">
                    <a:lumMod val="65000"/>
                    <a:lumOff val="35000"/>
                  </a:schemeClr>
                </a:solidFill>
              </a:rPr>
              <a:t>(on </a:t>
            </a:r>
            <a:r>
              <a:rPr lang="en-GB" sz="1200" dirty="0">
                <a:solidFill>
                  <a:schemeClr val="tx1">
                    <a:lumMod val="65000"/>
                    <a:lumOff val="35000"/>
                  </a:schemeClr>
                </a:solidFill>
              </a:rPr>
              <a:t>a monthly </a:t>
            </a:r>
            <a:r>
              <a:rPr lang="en-GB" sz="1200" dirty="0" smtClean="0">
                <a:solidFill>
                  <a:schemeClr val="tx1">
                    <a:lumMod val="65000"/>
                    <a:lumOff val="35000"/>
                  </a:schemeClr>
                </a:solidFill>
              </a:rPr>
              <a:t>basis) information around S-FX positions (no COREP requirement considering the transition to the FRTB). The reporting will be used by the CA to see whether the terms at the basis of the permission are followed    -&gt; The CA can review the permission e.g. (i) because it assesses that the institution is not putting in place the strategy defined where getting the permission, (ii) because it assesses that some positions are actually not structural.  </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2805265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 theme pp16_9">
  <a:themeElements>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D41A9C5-CF2F-4450-8B6B-DC101C8ABA1B}" vid="{B78955BD-352E-4447-B341-16B9B91C9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1340</TotalTime>
  <Words>1701</Words>
  <Application>Microsoft Office PowerPoint</Application>
  <PresentationFormat>On-screen Show (16:9)</PresentationFormat>
  <Paragraphs>107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Cambria Math</vt:lpstr>
      <vt:lpstr>Times New Roman</vt:lpstr>
      <vt:lpstr>Wingdings</vt:lpstr>
      <vt:lpstr>Wingdings 3</vt:lpstr>
      <vt:lpstr>EBA theme pp16_9</vt:lpstr>
      <vt:lpstr>Guidelines on the treatment of Structural FX </vt:lpstr>
      <vt:lpstr>Introduction </vt:lpstr>
      <vt:lpstr>PowerPoint Presentation</vt:lpstr>
      <vt:lpstr>3. Identification of minimum requirements for a position to be considered for the waiver  </vt:lpstr>
      <vt:lpstr>PowerPoint Presentation</vt:lpstr>
      <vt:lpstr>5. Assessment of the intention to hedge the ratio (1)</vt:lpstr>
      <vt:lpstr>5. Assessment of the intention to hedge the ratio (2)</vt:lpstr>
      <vt:lpstr>6. Size of the open position to be excluded and on-going monitoring (1) </vt:lpstr>
      <vt:lpstr>6. Size of the open position to be excluded and on-going monitoring (2)</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on the treatment of Structural FX</dc:title>
  <dc:creator>Marco Giovanni Crotti</dc:creator>
  <cp:lastModifiedBy>Stephane Boivin</cp:lastModifiedBy>
  <cp:revision>34</cp:revision>
  <dcterms:created xsi:type="dcterms:W3CDTF">2019-11-21T12:41:29Z</dcterms:created>
  <dcterms:modified xsi:type="dcterms:W3CDTF">2019-11-22T11:55:40Z</dcterms:modified>
</cp:coreProperties>
</file>