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24" r:id="rId1"/>
  </p:sldMasterIdLst>
  <p:notesMasterIdLst>
    <p:notesMasterId r:id="rId18"/>
  </p:notesMasterIdLst>
  <p:handoutMasterIdLst>
    <p:handoutMasterId r:id="rId19"/>
  </p:handoutMasterIdLst>
  <p:sldIdLst>
    <p:sldId id="309" r:id="rId2"/>
    <p:sldId id="311" r:id="rId3"/>
    <p:sldId id="324" r:id="rId4"/>
    <p:sldId id="312" r:id="rId5"/>
    <p:sldId id="313" r:id="rId6"/>
    <p:sldId id="326" r:id="rId7"/>
    <p:sldId id="325" r:id="rId8"/>
    <p:sldId id="314" r:id="rId9"/>
    <p:sldId id="315" r:id="rId10"/>
    <p:sldId id="328" r:id="rId11"/>
    <p:sldId id="329" r:id="rId12"/>
    <p:sldId id="330" r:id="rId13"/>
    <p:sldId id="318" r:id="rId14"/>
    <p:sldId id="332" r:id="rId15"/>
    <p:sldId id="319" r:id="rId16"/>
    <p:sldId id="322"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799">
          <p15:clr>
            <a:srgbClr val="A4A3A4"/>
          </p15:clr>
        </p15:guide>
        <p15:guide id="2" orient="horz" pos="1298">
          <p15:clr>
            <a:srgbClr val="A4A3A4"/>
          </p15:clr>
        </p15:guide>
        <p15:guide id="3" orient="horz" pos="3884">
          <p15:clr>
            <a:srgbClr val="A4A3A4"/>
          </p15:clr>
        </p15:guide>
        <p15:guide id="4" pos="2880">
          <p15:clr>
            <a:srgbClr val="A4A3A4"/>
          </p15:clr>
        </p15:guide>
        <p15:guide id="5" pos="20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fano Callari" initials="SC" lastIdx="3" clrIdx="0">
    <p:extLst>
      <p:ext uri="{19B8F6BF-5375-455C-9EA6-DF929625EA0E}">
        <p15:presenceInfo xmlns:p15="http://schemas.microsoft.com/office/powerpoint/2012/main" userId="Stefano Callari" providerId="None"/>
      </p:ext>
    </p:extLst>
  </p:cmAuthor>
  <p:cmAuthor id="2" name="Alex Moore" initials="AM" lastIdx="3" clrIdx="1">
    <p:extLst>
      <p:ext uri="{19B8F6BF-5375-455C-9EA6-DF929625EA0E}">
        <p15:presenceInfo xmlns:p15="http://schemas.microsoft.com/office/powerpoint/2012/main" userId="Alex Moore" providerId="None"/>
      </p:ext>
    </p:extLst>
  </p:cmAuthor>
  <p:cmAuthor id="3" name="Laura Rovegno" initials="LR" lastIdx="13" clrIdx="2">
    <p:extLst>
      <p:ext uri="{19B8F6BF-5375-455C-9EA6-DF929625EA0E}">
        <p15:presenceInfo xmlns:p15="http://schemas.microsoft.com/office/powerpoint/2012/main" userId="Laura Rovegn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83379"/>
    <a:srgbClr val="A78723"/>
    <a:srgbClr val="00106E"/>
    <a:srgbClr val="0025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645" autoAdjust="0"/>
    <p:restoredTop sz="96586" autoAdjust="0"/>
  </p:normalViewPr>
  <p:slideViewPr>
    <p:cSldViewPr showGuides="1">
      <p:cViewPr varScale="1">
        <p:scale>
          <a:sx n="117" d="100"/>
          <a:sy n="117" d="100"/>
        </p:scale>
        <p:origin x="1206" y="114"/>
      </p:cViewPr>
      <p:guideLst>
        <p:guide orient="horz" pos="799"/>
        <p:guide orient="horz" pos="1298"/>
        <p:guide orient="horz" pos="3884"/>
        <p:guide pos="2880"/>
        <p:guide pos="20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Chart%20in%20Microsoft%20PowerPoint"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086771290963917"/>
          <c:y val="5.4404184585353954E-2"/>
          <c:w val="0.84150382067671869"/>
          <c:h val="0.82702182316555439"/>
        </c:manualLayout>
      </c:layout>
      <c:barChart>
        <c:barDir val="col"/>
        <c:grouping val="clustered"/>
        <c:varyColors val="0"/>
        <c:ser>
          <c:idx val="0"/>
          <c:order val="0"/>
          <c:spPr>
            <a:solidFill>
              <a:schemeClr val="accent1">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Sheet1!$B$10:$B$11</c:f>
              <c:strCache>
                <c:ptCount val="2"/>
                <c:pt idx="0">
                  <c:v>Of those that search:                       % who switch</c:v>
                </c:pt>
                <c:pt idx="1">
                  <c:v>Of those that switch:                       % who search</c:v>
                </c:pt>
              </c:strCache>
            </c:strRef>
          </c:cat>
          <c:val>
            <c:numRef>
              <c:f>Sheet1!$C$10:$C$11</c:f>
              <c:numCache>
                <c:formatCode>0%</c:formatCode>
                <c:ptCount val="2"/>
                <c:pt idx="0">
                  <c:v>0.14000000000000001</c:v>
                </c:pt>
                <c:pt idx="1">
                  <c:v>0.75</c:v>
                </c:pt>
              </c:numCache>
            </c:numRef>
          </c:val>
        </c:ser>
        <c:dLbls>
          <c:showLegendKey val="0"/>
          <c:showVal val="0"/>
          <c:showCatName val="0"/>
          <c:showSerName val="0"/>
          <c:showPercent val="0"/>
          <c:showBubbleSize val="0"/>
        </c:dLbls>
        <c:gapWidth val="219"/>
        <c:overlap val="-27"/>
        <c:axId val="141784952"/>
        <c:axId val="142468088"/>
      </c:barChart>
      <c:catAx>
        <c:axId val="141784952"/>
        <c:scaling>
          <c:orientation val="minMax"/>
        </c:scaling>
        <c:delete val="0"/>
        <c:axPos val="b"/>
        <c:numFmt formatCode="General" sourceLinked="1"/>
        <c:majorTickMark val="none"/>
        <c:minorTickMark val="none"/>
        <c:tickLblPos val="nextTo"/>
        <c:spPr>
          <a:noFill/>
          <a:ln w="19050" cap="flat" cmpd="sng" algn="ctr">
            <a:solidFill>
              <a:schemeClr val="tx1"/>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42468088"/>
        <c:crosses val="autoZero"/>
        <c:auto val="1"/>
        <c:lblAlgn val="ctr"/>
        <c:lblOffset val="100"/>
        <c:noMultiLvlLbl val="0"/>
      </c:catAx>
      <c:valAx>
        <c:axId val="142468088"/>
        <c:scaling>
          <c:orientation val="minMax"/>
          <c:max val="1"/>
        </c:scaling>
        <c:delete val="0"/>
        <c:axPos val="l"/>
        <c:numFmt formatCode="0%" sourceLinked="1"/>
        <c:majorTickMark val="none"/>
        <c:minorTickMark val="none"/>
        <c:tickLblPos val="nextTo"/>
        <c:spPr>
          <a:noFill/>
          <a:ln w="19050">
            <a:solidFill>
              <a:schemeClr val="tx1"/>
            </a:solid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41784952"/>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200">
          <a:latin typeface="Arial" panose="020B0604020202020204" pitchFamily="34" charset="0"/>
          <a:cs typeface="Arial" panose="020B0604020202020204" pitchFamily="34" charset="0"/>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7.153097488304079E-2"/>
          <c:y val="4.8076032833620247E-2"/>
          <c:w val="0.91342164147675042"/>
          <c:h val="0.83892038604605801"/>
        </c:manualLayout>
      </c:layout>
      <c:barChart>
        <c:barDir val="col"/>
        <c:grouping val="clustered"/>
        <c:varyColors val="0"/>
        <c:ser>
          <c:idx val="0"/>
          <c:order val="0"/>
          <c:spPr>
            <a:solidFill>
              <a:schemeClr val="accent1">
                <a:lumMod val="50000"/>
              </a:schemeClr>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'[Chart in Microsoft PowerPoint]Sheet1'!$B$4:$B$5</c:f>
              <c:strCache>
                <c:ptCount val="2"/>
                <c:pt idx="0">
                  <c:v>% searching</c:v>
                </c:pt>
                <c:pt idx="1">
                  <c:v>% switching</c:v>
                </c:pt>
              </c:strCache>
            </c:strRef>
          </c:cat>
          <c:val>
            <c:numRef>
              <c:f>'[Chart in Microsoft PowerPoint]Sheet1'!$C$4:$C$5</c:f>
              <c:numCache>
                <c:formatCode>0%</c:formatCode>
                <c:ptCount val="2"/>
                <c:pt idx="0">
                  <c:v>0.17</c:v>
                </c:pt>
                <c:pt idx="1">
                  <c:v>0.03</c:v>
                </c:pt>
              </c:numCache>
            </c:numRef>
          </c:val>
        </c:ser>
        <c:dLbls>
          <c:dLblPos val="outEnd"/>
          <c:showLegendKey val="0"/>
          <c:showVal val="1"/>
          <c:showCatName val="0"/>
          <c:showSerName val="0"/>
          <c:showPercent val="0"/>
          <c:showBubbleSize val="0"/>
        </c:dLbls>
        <c:gapWidth val="219"/>
        <c:overlap val="-27"/>
        <c:axId val="142468872"/>
        <c:axId val="142469264"/>
      </c:barChart>
      <c:catAx>
        <c:axId val="142468872"/>
        <c:scaling>
          <c:orientation val="minMax"/>
        </c:scaling>
        <c:delete val="0"/>
        <c:axPos val="b"/>
        <c:numFmt formatCode="General" sourceLinked="1"/>
        <c:majorTickMark val="none"/>
        <c:minorTickMark val="none"/>
        <c:tickLblPos val="nextTo"/>
        <c:spPr>
          <a:noFill/>
          <a:ln w="19050" cap="flat" cmpd="sng" algn="ctr">
            <a:solidFill>
              <a:schemeClr val="tx1"/>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42469264"/>
        <c:crosses val="autoZero"/>
        <c:auto val="1"/>
        <c:lblAlgn val="ctr"/>
        <c:lblOffset val="100"/>
        <c:noMultiLvlLbl val="0"/>
      </c:catAx>
      <c:valAx>
        <c:axId val="142469264"/>
        <c:scaling>
          <c:orientation val="minMax"/>
          <c:max val="1"/>
        </c:scaling>
        <c:delete val="0"/>
        <c:axPos val="l"/>
        <c:numFmt formatCode="0%" sourceLinked="1"/>
        <c:majorTickMark val="none"/>
        <c:minorTickMark val="none"/>
        <c:tickLblPos val="nextTo"/>
        <c:spPr>
          <a:noFill/>
          <a:ln w="19050">
            <a:solidFill>
              <a:schemeClr val="tx1"/>
            </a:solid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42468872"/>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200">
          <a:latin typeface="Arial" panose="020B0604020202020204" pitchFamily="34" charset="0"/>
          <a:cs typeface="Arial" panose="020B0604020202020204" pitchFamily="34" charset="0"/>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4301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4301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4301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7835E0A-035B-4B75-9E58-AF2C6BF497DC}" type="slidenum">
              <a:rPr lang="en-GB"/>
              <a:pPr/>
              <a:t>‹#›</a:t>
            </a:fld>
            <a:endParaRPr lang="en-GB"/>
          </a:p>
        </p:txBody>
      </p:sp>
    </p:spTree>
    <p:extLst>
      <p:ext uri="{BB962C8B-B14F-4D97-AF65-F5344CB8AC3E}">
        <p14:creationId xmlns:p14="http://schemas.microsoft.com/office/powerpoint/2010/main" val="7462622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789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789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789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789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789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54F8B23F-9E98-4308-93CA-D629C8504FDF}" type="slidenum">
              <a:rPr lang="en-US"/>
              <a:pPr/>
              <a:t>‹#›</a:t>
            </a:fld>
            <a:endParaRPr lang="en-US"/>
          </a:p>
        </p:txBody>
      </p:sp>
    </p:spTree>
    <p:extLst>
      <p:ext uri="{BB962C8B-B14F-4D97-AF65-F5344CB8AC3E}">
        <p14:creationId xmlns:p14="http://schemas.microsoft.com/office/powerpoint/2010/main" val="244883979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AE23B24-B3A5-499A-9658-8E05A628EEB6}" type="slidenum">
              <a:rPr lang="en-GB" smtClean="0"/>
              <a:t>1</a:t>
            </a:fld>
            <a:endParaRPr lang="en-GB"/>
          </a:p>
        </p:txBody>
      </p:sp>
    </p:spTree>
    <p:extLst>
      <p:ext uri="{BB962C8B-B14F-4D97-AF65-F5344CB8AC3E}">
        <p14:creationId xmlns:p14="http://schemas.microsoft.com/office/powerpoint/2010/main" val="6279526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AE23B24-B3A5-499A-9658-8E05A628EEB6}" type="slidenum">
              <a:rPr lang="en-GB" smtClean="0"/>
              <a:t>4</a:t>
            </a:fld>
            <a:endParaRPr lang="en-GB"/>
          </a:p>
        </p:txBody>
      </p:sp>
    </p:spTree>
    <p:extLst>
      <p:ext uri="{BB962C8B-B14F-4D97-AF65-F5344CB8AC3E}">
        <p14:creationId xmlns:p14="http://schemas.microsoft.com/office/powerpoint/2010/main" val="37634057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AE23B24-B3A5-499A-9658-8E05A628EEB6}" type="slidenum">
              <a:rPr lang="en-GB" smtClean="0"/>
              <a:t>6</a:t>
            </a:fld>
            <a:endParaRPr lang="en-GB"/>
          </a:p>
        </p:txBody>
      </p:sp>
    </p:spTree>
    <p:extLst>
      <p:ext uri="{BB962C8B-B14F-4D97-AF65-F5344CB8AC3E}">
        <p14:creationId xmlns:p14="http://schemas.microsoft.com/office/powerpoint/2010/main" val="22228913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AE23B24-B3A5-499A-9658-8E05A628EEB6}" type="slidenum">
              <a:rPr lang="en-GB" smtClean="0"/>
              <a:t>7</a:t>
            </a:fld>
            <a:endParaRPr lang="en-GB"/>
          </a:p>
        </p:txBody>
      </p:sp>
    </p:spTree>
    <p:extLst>
      <p:ext uri="{BB962C8B-B14F-4D97-AF65-F5344CB8AC3E}">
        <p14:creationId xmlns:p14="http://schemas.microsoft.com/office/powerpoint/2010/main" val="10964155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AE23B24-B3A5-499A-9658-8E05A628EEB6}" type="slidenum">
              <a:rPr lang="en-GB" smtClean="0"/>
              <a:t>9</a:t>
            </a:fld>
            <a:endParaRPr lang="en-GB"/>
          </a:p>
        </p:txBody>
      </p:sp>
    </p:spTree>
    <p:extLst>
      <p:ext uri="{BB962C8B-B14F-4D97-AF65-F5344CB8AC3E}">
        <p14:creationId xmlns:p14="http://schemas.microsoft.com/office/powerpoint/2010/main" val="27690545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AE23B24-B3A5-499A-9658-8E05A628EEB6}" type="slidenum">
              <a:rPr lang="en-GB" smtClean="0"/>
              <a:t>13</a:t>
            </a:fld>
            <a:endParaRPr lang="en-GB"/>
          </a:p>
        </p:txBody>
      </p:sp>
    </p:spTree>
    <p:extLst>
      <p:ext uri="{BB962C8B-B14F-4D97-AF65-F5344CB8AC3E}">
        <p14:creationId xmlns:p14="http://schemas.microsoft.com/office/powerpoint/2010/main" val="12072877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AE23B24-B3A5-499A-9658-8E05A628EEB6}" type="slidenum">
              <a:rPr lang="en-GB" smtClean="0"/>
              <a:t>14</a:t>
            </a:fld>
            <a:endParaRPr lang="en-GB"/>
          </a:p>
        </p:txBody>
      </p:sp>
    </p:spTree>
    <p:extLst>
      <p:ext uri="{BB962C8B-B14F-4D97-AF65-F5344CB8AC3E}">
        <p14:creationId xmlns:p14="http://schemas.microsoft.com/office/powerpoint/2010/main" val="24070313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4F8B23F-9E98-4308-93CA-D629C8504FDF}" type="slidenum">
              <a:rPr lang="en-US" smtClean="0"/>
              <a:pPr/>
              <a:t>16</a:t>
            </a:fld>
            <a:endParaRPr lang="en-US"/>
          </a:p>
        </p:txBody>
      </p:sp>
    </p:spTree>
    <p:extLst>
      <p:ext uri="{BB962C8B-B14F-4D97-AF65-F5344CB8AC3E}">
        <p14:creationId xmlns:p14="http://schemas.microsoft.com/office/powerpoint/2010/main" val="24580437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973137" y="1916832"/>
            <a:ext cx="7197725" cy="1470025"/>
          </a:xfrm>
        </p:spPr>
        <p:txBody>
          <a:bodyPr/>
          <a:lstStyle>
            <a:lvl1pPr>
              <a:defRPr sz="4000">
                <a:solidFill>
                  <a:schemeClr val="tx1"/>
                </a:solidFill>
                <a:latin typeface="Arial" pitchFamily="34" charset="0"/>
                <a:cs typeface="Arial" pitchFamily="34" charset="0"/>
              </a:defRPr>
            </a:lvl1pPr>
          </a:lstStyle>
          <a:p>
            <a:r>
              <a:rPr lang="en-US" dirty="0" smtClean="0"/>
              <a:t>Click to edit Master title style</a:t>
            </a:r>
            <a:endParaRPr lang="en-US" dirty="0"/>
          </a:p>
        </p:txBody>
      </p:sp>
      <p:sp>
        <p:nvSpPr>
          <p:cNvPr id="3075" name="Rectangle 3"/>
          <p:cNvSpPr>
            <a:spLocks noGrp="1" noChangeArrowheads="1"/>
          </p:cNvSpPr>
          <p:nvPr>
            <p:ph type="subTitle" idx="1"/>
          </p:nvPr>
        </p:nvSpPr>
        <p:spPr>
          <a:xfrm>
            <a:off x="973137" y="3860800"/>
            <a:ext cx="7197725" cy="2305050"/>
          </a:xfrm>
        </p:spPr>
        <p:txBody>
          <a:bodyPr/>
          <a:lstStyle>
            <a:lvl1pPr marL="0" indent="0">
              <a:buFont typeface="Univers" pitchFamily="34" charset="0"/>
              <a:buNone/>
              <a:defRPr sz="3200">
                <a:solidFill>
                  <a:schemeClr val="tx1"/>
                </a:solidFill>
                <a:latin typeface="Arial" pitchFamily="34" charset="0"/>
                <a:cs typeface="Arial" pitchFamily="34" charset="0"/>
              </a:defRPr>
            </a:lvl1pPr>
          </a:lstStyle>
          <a:p>
            <a:r>
              <a:rPr lang="en-US" dirty="0" smtClean="0"/>
              <a:t>Click to edit Master subtitle style</a:t>
            </a:r>
            <a:endParaRPr lang="en-US" dirty="0"/>
          </a:p>
        </p:txBody>
      </p:sp>
      <p:sp>
        <p:nvSpPr>
          <p:cNvPr id="3076" name="Rectangle 4"/>
          <p:cNvSpPr>
            <a:spLocks noGrp="1" noChangeArrowheads="1"/>
          </p:cNvSpPr>
          <p:nvPr>
            <p:ph type="dt" sz="half" idx="2"/>
          </p:nvPr>
        </p:nvSpPr>
        <p:spPr/>
        <p:txBody>
          <a:bodyPr/>
          <a:lstStyle>
            <a:lvl1pPr>
              <a:defRPr/>
            </a:lvl1pPr>
          </a:lstStyle>
          <a:p>
            <a:endParaRPr lang="en-US"/>
          </a:p>
        </p:txBody>
      </p:sp>
      <p:sp>
        <p:nvSpPr>
          <p:cNvPr id="3077" name="Rectangle 5"/>
          <p:cNvSpPr>
            <a:spLocks noGrp="1" noChangeArrowheads="1"/>
          </p:cNvSpPr>
          <p:nvPr>
            <p:ph type="ftr" sz="quarter" idx="3"/>
          </p:nvPr>
        </p:nvSpPr>
        <p:spPr/>
        <p:txBody>
          <a:bodyPr/>
          <a:lstStyle>
            <a:lvl1pPr>
              <a:defRPr/>
            </a:lvl1pPr>
          </a:lstStyle>
          <a:p>
            <a:endParaRPr lang="en-US"/>
          </a:p>
        </p:txBody>
      </p:sp>
      <p:sp>
        <p:nvSpPr>
          <p:cNvPr id="3084" name="Rectangle 12"/>
          <p:cNvSpPr>
            <a:spLocks noGrp="1" noChangeArrowheads="1"/>
          </p:cNvSpPr>
          <p:nvPr>
            <p:ph type="sldNum" sz="quarter" idx="4"/>
          </p:nvPr>
        </p:nvSpPr>
        <p:spPr/>
        <p:txBody>
          <a:bodyPr/>
          <a:lstStyle>
            <a:lvl1pPr>
              <a:defRPr/>
            </a:lvl1pPr>
          </a:lstStyle>
          <a:p>
            <a:fld id="{168D4237-9FE8-4F3F-83E6-FFB678965339}" type="slidenum">
              <a:rPr lang="en-US" smtClean="0"/>
              <a:pPr/>
              <a:t>‹#›</a:t>
            </a:fld>
            <a:endParaRPr lang="en-US"/>
          </a:p>
        </p:txBody>
      </p:sp>
      <p:pic>
        <p:nvPicPr>
          <p:cNvPr id="9" name="Picture 8" descr="CMA_CMYK_AW.jpg"/>
          <p:cNvPicPr>
            <a:picLocks noChangeAspect="1"/>
          </p:cNvPicPr>
          <p:nvPr/>
        </p:nvPicPr>
        <p:blipFill>
          <a:blip r:embed="rId2" cstate="print"/>
          <a:stretch>
            <a:fillRect/>
          </a:stretch>
        </p:blipFill>
        <p:spPr>
          <a:xfrm>
            <a:off x="7164288" y="44624"/>
            <a:ext cx="1800200" cy="930612"/>
          </a:xfrm>
          <a:prstGeom prst="rect">
            <a:avLst/>
          </a:prstGeom>
        </p:spPr>
      </p:pic>
      <p:cxnSp>
        <p:nvCxnSpPr>
          <p:cNvPr id="11" name="Straight Connector 10"/>
          <p:cNvCxnSpPr/>
          <p:nvPr/>
        </p:nvCxnSpPr>
        <p:spPr>
          <a:xfrm>
            <a:off x="0" y="1052736"/>
            <a:ext cx="9144000" cy="0"/>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23850" y="1268413"/>
            <a:ext cx="8424863" cy="792162"/>
          </a:xfrm>
        </p:spPr>
        <p:txBody>
          <a:bodyPr/>
          <a:lstStyle/>
          <a:p>
            <a:r>
              <a:rPr lang="en-US" smtClean="0"/>
              <a:t>Click to edit Master title style</a:t>
            </a:r>
            <a:endParaRPr lang="en-GB"/>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A38F323-03CD-4FC3-8621-87B38A7E6C01}"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579AFBD-594C-486B-9ADC-944B1414A645}"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buSzPct val="100000"/>
              <a:defRPr sz="2400"/>
            </a:lvl2pPr>
            <a:lvl3pPr>
              <a:buFont typeface="Wingdings" pitchFamily="2" charset="2"/>
              <a:buChar char="§"/>
              <a:defRPr sz="2400">
                <a:latin typeface="Arial" pitchFamily="34" charset="0"/>
                <a:cs typeface="Arial" pitchFamily="34" charset="0"/>
              </a:defRPr>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BAEBBA3-A39F-4CAF-BC84-3EE90E5EEF74}"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EEFCFBA-50A6-4552-BE93-7384490AB2D0}"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8D1ABA0-92B1-44B9-B206-5198C0ECE113}"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CC4E507-1FA9-46DF-BF9F-41A582E5C22D}" type="slidenum">
              <a:rPr lang="en-US" smtClean="0"/>
              <a:pPr/>
              <a:t>‹#›</a:t>
            </a:fld>
            <a:endParaRPr lang="en-US"/>
          </a:p>
        </p:txBody>
      </p:sp>
      <p:pic>
        <p:nvPicPr>
          <p:cNvPr id="9" name="Picture 8" descr="CMA_CMYK_AW.jpg"/>
          <p:cNvPicPr>
            <a:picLocks noChangeAspect="1"/>
          </p:cNvPicPr>
          <p:nvPr userDrawn="1"/>
        </p:nvPicPr>
        <p:blipFill>
          <a:blip r:embed="rId2" cstate="print"/>
          <a:stretch>
            <a:fillRect/>
          </a:stretch>
        </p:blipFill>
        <p:spPr>
          <a:xfrm>
            <a:off x="7164288" y="44624"/>
            <a:ext cx="1800200" cy="930612"/>
          </a:xfrm>
          <a:prstGeom prst="rect">
            <a:avLst/>
          </a:prstGeom>
        </p:spPr>
      </p:pic>
      <p:cxnSp>
        <p:nvCxnSpPr>
          <p:cNvPr id="10" name="Straight Connector 9"/>
          <p:cNvCxnSpPr/>
          <p:nvPr userDrawn="1"/>
        </p:nvCxnSpPr>
        <p:spPr>
          <a:xfrm>
            <a:off x="0" y="1052736"/>
            <a:ext cx="9144000" cy="0"/>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41EE2A7-E064-485A-9230-BC7ED5354A86}"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23850" y="2060575"/>
            <a:ext cx="4135438" cy="4065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11688" y="2060575"/>
            <a:ext cx="4137025" cy="4065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372148D-84DD-488F-8ACA-9B4AA438A4A8}"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531812" y="14208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buSzPct val="100000"/>
              <a:defRPr sz="2400"/>
            </a:lvl2pPr>
            <a:lvl3pPr>
              <a:buFont typeface="Wingdings" pitchFamily="2" charset="2"/>
              <a:buChar char="§"/>
              <a:defRPr sz="2400">
                <a:latin typeface="Arial" pitchFamily="34" charset="0"/>
                <a:cs typeface="Arial" pitchFamily="34" charset="0"/>
              </a:defRPr>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5" name="Text Placeholder 4"/>
          <p:cNvSpPr>
            <a:spLocks noGrp="1"/>
          </p:cNvSpPr>
          <p:nvPr>
            <p:ph type="body" sz="quarter" idx="3"/>
          </p:nvPr>
        </p:nvSpPr>
        <p:spPr>
          <a:xfrm>
            <a:off x="4572000" y="14208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buSzPct val="100000"/>
              <a:defRPr sz="2400"/>
            </a:lvl2pPr>
            <a:lvl3pPr>
              <a:buFont typeface="Wingdings" pitchFamily="2" charset="2"/>
              <a:buChar char="§"/>
              <a:defRPr sz="24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FF97FEB3-4081-441D-89C0-BF511C7F615C}"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D917B27-2544-4974-A661-7232627E981E}"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2EDEA28F-1CCC-463E-B471-C27271CBA558}"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1268413"/>
            <a:ext cx="5111750" cy="4857750"/>
          </a:xfrm>
        </p:spPr>
        <p:txBody>
          <a:bodyPr/>
          <a:lstStyle>
            <a:lvl1pPr>
              <a:defRPr sz="3200"/>
            </a:lvl1pPr>
            <a:lvl2pPr>
              <a:buSzPct val="100000"/>
              <a:defRPr sz="2400"/>
            </a:lvl2pPr>
            <a:lvl3pPr>
              <a:buFont typeface="Wingdings" pitchFamily="2" charset="2"/>
              <a:buChar char="§"/>
              <a:defRPr sz="2400">
                <a:latin typeface="Arial" pitchFamily="34" charset="0"/>
                <a:cs typeface="Arial" pitchFamily="34" charset="0"/>
              </a:defRPr>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D14D6C3-A1EB-43E2-974C-67F515D19E27}"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D0C3BF6-6F0E-4D01-A171-AC7B1EB7D9F1}" type="slidenum">
              <a:rPr lang="en-US" smtClean="0"/>
              <a:pPr/>
              <a:t>‹#›</a:t>
            </a:fld>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n-US"/>
          </a:p>
        </p:txBody>
      </p:sp>
      <p:sp>
        <p:nvSpPr>
          <p:cNvPr id="1034" name="Rectangle 10"/>
          <p:cNvSpPr>
            <a:spLocks noGrp="1" noChangeArrowheads="1"/>
          </p:cNvSpPr>
          <p:nvPr>
            <p:ph type="title"/>
          </p:nvPr>
        </p:nvSpPr>
        <p:spPr bwMode="auto">
          <a:xfrm>
            <a:off x="323850" y="917575"/>
            <a:ext cx="8424863"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35" name="Rectangle 11"/>
          <p:cNvSpPr>
            <a:spLocks noGrp="1" noChangeArrowheads="1"/>
          </p:cNvSpPr>
          <p:nvPr>
            <p:ph type="body" idx="1"/>
          </p:nvPr>
        </p:nvSpPr>
        <p:spPr bwMode="auto">
          <a:xfrm>
            <a:off x="323850" y="2060575"/>
            <a:ext cx="8424863" cy="40655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p:txBody>
      </p:sp>
      <p:sp>
        <p:nvSpPr>
          <p:cNvPr id="1040" name="Rectangle 1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BC6D48A6-E9BF-4D93-B037-D602465166D5}" type="slidenum">
              <a:rPr lang="en-US" smtClean="0"/>
              <a:pPr/>
              <a:t>‹#›</a:t>
            </a:fld>
            <a:endParaRPr lang="en-US"/>
          </a:p>
        </p:txBody>
      </p:sp>
      <p:pic>
        <p:nvPicPr>
          <p:cNvPr id="13" name="Picture 12" descr="CMA_CMYK_AW.jpg"/>
          <p:cNvPicPr>
            <a:picLocks noChangeAspect="1"/>
          </p:cNvPicPr>
          <p:nvPr userDrawn="1"/>
        </p:nvPicPr>
        <p:blipFill>
          <a:blip r:embed="rId16" cstate="print"/>
          <a:stretch>
            <a:fillRect/>
          </a:stretch>
        </p:blipFill>
        <p:spPr>
          <a:xfrm>
            <a:off x="7164288" y="44624"/>
            <a:ext cx="1800200" cy="930612"/>
          </a:xfrm>
          <a:prstGeom prst="rect">
            <a:avLst/>
          </a:prstGeom>
        </p:spPr>
      </p:pic>
      <p:cxnSp>
        <p:nvCxnSpPr>
          <p:cNvPr id="14" name="Straight Connector 13"/>
          <p:cNvCxnSpPr/>
          <p:nvPr userDrawn="1"/>
        </p:nvCxnSpPr>
        <p:spPr>
          <a:xfrm>
            <a:off x="0" y="1052736"/>
            <a:ext cx="9144000" cy="0"/>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 id="2147483659" r:id="rId12"/>
    <p:sldLayoutId id="2147483664" r:id="rId13"/>
    <p:sldLayoutId id="2147483665" r:id="rId14"/>
  </p:sldLayoutIdLst>
  <p:timing>
    <p:tnLst>
      <p:par>
        <p:cTn id="1" dur="indefinite" restart="never" nodeType="tmRoot"/>
      </p:par>
    </p:tnLst>
  </p:timing>
  <p:hf hdr="0" ftr="0" dt="0"/>
  <p:txStyles>
    <p:titleStyle>
      <a:lvl1pPr algn="l" rtl="0" eaLnBrk="1" fontAlgn="base" hangingPunct="1">
        <a:spcBef>
          <a:spcPct val="0"/>
        </a:spcBef>
        <a:spcAft>
          <a:spcPct val="0"/>
        </a:spcAft>
        <a:defRPr sz="3600" b="1">
          <a:solidFill>
            <a:schemeClr val="tx1"/>
          </a:solidFill>
          <a:latin typeface="Arial" pitchFamily="34" charset="0"/>
          <a:ea typeface="+mj-ea"/>
          <a:cs typeface="Arial" pitchFamily="34" charset="0"/>
        </a:defRPr>
      </a:lvl1pPr>
      <a:lvl2pPr algn="l" rtl="0" eaLnBrk="1" fontAlgn="base" hangingPunct="1">
        <a:spcBef>
          <a:spcPct val="0"/>
        </a:spcBef>
        <a:spcAft>
          <a:spcPct val="0"/>
        </a:spcAft>
        <a:defRPr sz="3600" b="1">
          <a:solidFill>
            <a:schemeClr val="bg2"/>
          </a:solidFill>
          <a:latin typeface="Univers" pitchFamily="34" charset="0"/>
        </a:defRPr>
      </a:lvl2pPr>
      <a:lvl3pPr algn="l" rtl="0" eaLnBrk="1" fontAlgn="base" hangingPunct="1">
        <a:spcBef>
          <a:spcPct val="0"/>
        </a:spcBef>
        <a:spcAft>
          <a:spcPct val="0"/>
        </a:spcAft>
        <a:defRPr sz="3600" b="1">
          <a:solidFill>
            <a:schemeClr val="bg2"/>
          </a:solidFill>
          <a:latin typeface="Univers" pitchFamily="34" charset="0"/>
        </a:defRPr>
      </a:lvl3pPr>
      <a:lvl4pPr algn="l" rtl="0" eaLnBrk="1" fontAlgn="base" hangingPunct="1">
        <a:spcBef>
          <a:spcPct val="0"/>
        </a:spcBef>
        <a:spcAft>
          <a:spcPct val="0"/>
        </a:spcAft>
        <a:defRPr sz="3600" b="1">
          <a:solidFill>
            <a:schemeClr val="bg2"/>
          </a:solidFill>
          <a:latin typeface="Univers" pitchFamily="34" charset="0"/>
        </a:defRPr>
      </a:lvl4pPr>
      <a:lvl5pPr algn="l" rtl="0" eaLnBrk="1" fontAlgn="base" hangingPunct="1">
        <a:spcBef>
          <a:spcPct val="0"/>
        </a:spcBef>
        <a:spcAft>
          <a:spcPct val="0"/>
        </a:spcAft>
        <a:defRPr sz="3600" b="1">
          <a:solidFill>
            <a:schemeClr val="bg2"/>
          </a:solidFill>
          <a:latin typeface="Univers" pitchFamily="34" charset="0"/>
        </a:defRPr>
      </a:lvl5pPr>
      <a:lvl6pPr marL="457200" algn="l" rtl="0" eaLnBrk="1" fontAlgn="base" hangingPunct="1">
        <a:spcBef>
          <a:spcPct val="0"/>
        </a:spcBef>
        <a:spcAft>
          <a:spcPct val="0"/>
        </a:spcAft>
        <a:defRPr sz="3600" b="1">
          <a:solidFill>
            <a:schemeClr val="bg2"/>
          </a:solidFill>
          <a:latin typeface="Univers" pitchFamily="34" charset="0"/>
        </a:defRPr>
      </a:lvl6pPr>
      <a:lvl7pPr marL="914400" algn="l" rtl="0" eaLnBrk="1" fontAlgn="base" hangingPunct="1">
        <a:spcBef>
          <a:spcPct val="0"/>
        </a:spcBef>
        <a:spcAft>
          <a:spcPct val="0"/>
        </a:spcAft>
        <a:defRPr sz="3600" b="1">
          <a:solidFill>
            <a:schemeClr val="bg2"/>
          </a:solidFill>
          <a:latin typeface="Univers" pitchFamily="34" charset="0"/>
        </a:defRPr>
      </a:lvl7pPr>
      <a:lvl8pPr marL="1371600" algn="l" rtl="0" eaLnBrk="1" fontAlgn="base" hangingPunct="1">
        <a:spcBef>
          <a:spcPct val="0"/>
        </a:spcBef>
        <a:spcAft>
          <a:spcPct val="0"/>
        </a:spcAft>
        <a:defRPr sz="3600" b="1">
          <a:solidFill>
            <a:schemeClr val="bg2"/>
          </a:solidFill>
          <a:latin typeface="Univers" pitchFamily="34" charset="0"/>
        </a:defRPr>
      </a:lvl8pPr>
      <a:lvl9pPr marL="1828800" algn="l" rtl="0" eaLnBrk="1" fontAlgn="base" hangingPunct="1">
        <a:spcBef>
          <a:spcPct val="0"/>
        </a:spcBef>
        <a:spcAft>
          <a:spcPct val="0"/>
        </a:spcAft>
        <a:defRPr sz="3600" b="1">
          <a:solidFill>
            <a:schemeClr val="bg2"/>
          </a:solidFill>
          <a:latin typeface="Univers" pitchFamily="34" charset="0"/>
        </a:defRPr>
      </a:lvl9pPr>
    </p:titleStyle>
    <p:bodyStyle>
      <a:lvl1pPr marL="358775" indent="-358775" algn="l" rtl="0" eaLnBrk="1" fontAlgn="base" hangingPunct="1">
        <a:spcBef>
          <a:spcPct val="20000"/>
        </a:spcBef>
        <a:spcAft>
          <a:spcPct val="20000"/>
        </a:spcAft>
        <a:buClr>
          <a:schemeClr val="bg2"/>
        </a:buClr>
        <a:buSzPct val="115000"/>
        <a:buFont typeface="Univers" pitchFamily="34" charset="0"/>
        <a:buChar char="●"/>
        <a:defRPr sz="2800" b="1">
          <a:solidFill>
            <a:schemeClr val="tx1"/>
          </a:solidFill>
          <a:latin typeface="Arial" pitchFamily="34" charset="0"/>
          <a:ea typeface="+mn-ea"/>
          <a:cs typeface="Arial" pitchFamily="34" charset="0"/>
        </a:defRPr>
      </a:lvl1pPr>
      <a:lvl2pPr marL="892175" indent="-354013" algn="l" rtl="0" eaLnBrk="1" fontAlgn="base" hangingPunct="1">
        <a:spcBef>
          <a:spcPct val="20000"/>
        </a:spcBef>
        <a:spcAft>
          <a:spcPct val="20000"/>
        </a:spcAft>
        <a:buSzPct val="200000"/>
        <a:buFont typeface="Univers" pitchFamily="34" charset="0"/>
        <a:buChar char="-"/>
        <a:defRPr sz="2400">
          <a:solidFill>
            <a:schemeClr val="tx1"/>
          </a:solidFill>
          <a:latin typeface="Arial" pitchFamily="34" charset="0"/>
          <a:cs typeface="Arial" pitchFamily="34" charset="0"/>
        </a:defRPr>
      </a:lvl2pPr>
      <a:lvl3pPr marL="1438275" indent="-366713" algn="l" rtl="0" eaLnBrk="1" fontAlgn="base" hangingPunct="1">
        <a:spcBef>
          <a:spcPct val="20000"/>
        </a:spcBef>
        <a:spcAft>
          <a:spcPct val="20000"/>
        </a:spcAft>
        <a:buChar char="•"/>
        <a:defRPr sz="2000">
          <a:solidFill>
            <a:schemeClr val="tx1"/>
          </a:solidFill>
          <a:latin typeface="+mn-lt"/>
        </a:defRPr>
      </a:lvl3pPr>
      <a:lvl4pPr marL="2071688" indent="-228600" algn="l" rtl="0" eaLnBrk="1" fontAlgn="base" hangingPunct="1">
        <a:spcBef>
          <a:spcPct val="20000"/>
        </a:spcBef>
        <a:spcAft>
          <a:spcPct val="0"/>
        </a:spcAft>
        <a:buChar char="–"/>
        <a:defRPr sz="2000">
          <a:solidFill>
            <a:schemeClr val="tx1"/>
          </a:solidFill>
          <a:latin typeface="Arial" charset="0"/>
        </a:defRPr>
      </a:lvl4pPr>
      <a:lvl5pPr marL="2479675" indent="-228600" algn="l" rtl="0" eaLnBrk="1" fontAlgn="base" hangingPunct="1">
        <a:spcBef>
          <a:spcPct val="20000"/>
        </a:spcBef>
        <a:spcAft>
          <a:spcPct val="0"/>
        </a:spcAft>
        <a:buChar char="»"/>
        <a:defRPr sz="2000">
          <a:solidFill>
            <a:schemeClr val="tx1"/>
          </a:solidFill>
          <a:latin typeface="Arial" charset="0"/>
        </a:defRPr>
      </a:lvl5pPr>
      <a:lvl6pPr marL="2936875" indent="-228600" algn="l" rtl="0" eaLnBrk="1" fontAlgn="base" hangingPunct="1">
        <a:spcBef>
          <a:spcPct val="20000"/>
        </a:spcBef>
        <a:spcAft>
          <a:spcPct val="0"/>
        </a:spcAft>
        <a:buChar char="»"/>
        <a:defRPr sz="2000">
          <a:solidFill>
            <a:schemeClr val="tx1"/>
          </a:solidFill>
          <a:latin typeface="Arial" charset="0"/>
        </a:defRPr>
      </a:lvl6pPr>
      <a:lvl7pPr marL="3394075" indent="-228600" algn="l" rtl="0" eaLnBrk="1" fontAlgn="base" hangingPunct="1">
        <a:spcBef>
          <a:spcPct val="20000"/>
        </a:spcBef>
        <a:spcAft>
          <a:spcPct val="0"/>
        </a:spcAft>
        <a:buChar char="»"/>
        <a:defRPr sz="2000">
          <a:solidFill>
            <a:schemeClr val="tx1"/>
          </a:solidFill>
          <a:latin typeface="Arial" charset="0"/>
        </a:defRPr>
      </a:lvl7pPr>
      <a:lvl8pPr marL="3851275" indent="-228600" algn="l" rtl="0" eaLnBrk="1" fontAlgn="base" hangingPunct="1">
        <a:spcBef>
          <a:spcPct val="20000"/>
        </a:spcBef>
        <a:spcAft>
          <a:spcPct val="0"/>
        </a:spcAft>
        <a:buChar char="»"/>
        <a:defRPr sz="2000">
          <a:solidFill>
            <a:schemeClr val="tx1"/>
          </a:solidFill>
          <a:latin typeface="Arial" charset="0"/>
        </a:defRPr>
      </a:lvl8pPr>
      <a:lvl9pPr marL="4308475"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chart" Target="../charts/char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592" y="1494998"/>
            <a:ext cx="7197725" cy="1470025"/>
          </a:xfrm>
        </p:spPr>
        <p:txBody>
          <a:bodyPr/>
          <a:lstStyle/>
          <a:p>
            <a:r>
              <a:rPr lang="en-GB" dirty="0" smtClean="0"/>
              <a:t>Searching </a:t>
            </a:r>
            <a:r>
              <a:rPr lang="en-GB" dirty="0"/>
              <a:t>and switching in retail </a:t>
            </a:r>
            <a:r>
              <a:rPr lang="en-GB" dirty="0" smtClean="0"/>
              <a:t>banking</a:t>
            </a:r>
            <a:endParaRPr lang="en-GB" b="0" dirty="0"/>
          </a:p>
        </p:txBody>
      </p:sp>
      <p:sp>
        <p:nvSpPr>
          <p:cNvPr id="3" name="Subtitle 2"/>
          <p:cNvSpPr>
            <a:spLocks noGrp="1"/>
          </p:cNvSpPr>
          <p:nvPr>
            <p:ph type="subTitle" idx="1"/>
          </p:nvPr>
        </p:nvSpPr>
        <p:spPr>
          <a:xfrm>
            <a:off x="973135" y="3258434"/>
            <a:ext cx="7197725" cy="2305050"/>
          </a:xfrm>
        </p:spPr>
        <p:txBody>
          <a:bodyPr/>
          <a:lstStyle/>
          <a:p>
            <a:r>
              <a:rPr lang="it-IT" sz="1800" b="0" dirty="0"/>
              <a:t>Stefano Callari, Alexander Moore, Laura </a:t>
            </a:r>
            <a:r>
              <a:rPr lang="it-IT" sz="1800" b="0" dirty="0" smtClean="0"/>
              <a:t>Rovegno </a:t>
            </a:r>
            <a:endParaRPr lang="it-IT" sz="1800" b="0" dirty="0"/>
          </a:p>
          <a:p>
            <a:r>
              <a:rPr lang="en-GB" sz="1800" b="0" i="1" dirty="0"/>
              <a:t>Competition and Markets Authority</a:t>
            </a:r>
            <a:r>
              <a:rPr lang="en-GB" sz="1800" b="0" i="1" baseline="30000" dirty="0"/>
              <a:t>†</a:t>
            </a:r>
            <a:r>
              <a:rPr lang="en-GB" sz="1800" b="0" i="1" dirty="0"/>
              <a:t> </a:t>
            </a:r>
            <a:endParaRPr lang="en-GB" sz="1800" b="0" dirty="0"/>
          </a:p>
          <a:p>
            <a:endParaRPr lang="en-GB" sz="1800" b="0" dirty="0" smtClean="0"/>
          </a:p>
          <a:p>
            <a:r>
              <a:rPr lang="en-GB" sz="1800" b="0" dirty="0" smtClean="0"/>
              <a:t>Pasquale </a:t>
            </a:r>
            <a:r>
              <a:rPr lang="en-GB" sz="1800" b="0" dirty="0" err="1"/>
              <a:t>Schiraldi</a:t>
            </a:r>
            <a:r>
              <a:rPr lang="en-GB" sz="1800" b="0" dirty="0"/>
              <a:t> </a:t>
            </a:r>
          </a:p>
          <a:p>
            <a:r>
              <a:rPr lang="en-GB" sz="1800" b="0" i="1" dirty="0"/>
              <a:t>London School of Economics</a:t>
            </a:r>
            <a:endParaRPr lang="en-GB" sz="1800" b="0" dirty="0"/>
          </a:p>
        </p:txBody>
      </p:sp>
      <p:sp>
        <p:nvSpPr>
          <p:cNvPr id="4" name="Slide Number Placeholder 3"/>
          <p:cNvSpPr>
            <a:spLocks noGrp="1"/>
          </p:cNvSpPr>
          <p:nvPr>
            <p:ph type="sldNum" sz="quarter" idx="4"/>
          </p:nvPr>
        </p:nvSpPr>
        <p:spPr/>
        <p:txBody>
          <a:bodyPr/>
          <a:lstStyle/>
          <a:p>
            <a:fld id="{A2AEC43B-10E0-415E-A332-B63CB4F7D755}" type="slidenum">
              <a:rPr lang="en-US" smtClean="0">
                <a:solidFill>
                  <a:srgbClr val="0068AE"/>
                </a:solidFill>
              </a:rPr>
              <a:pPr/>
              <a:t>1</a:t>
            </a:fld>
            <a:endParaRPr lang="en-US" dirty="0">
              <a:solidFill>
                <a:srgbClr val="0068AE"/>
              </a:solidFill>
            </a:endParaRPr>
          </a:p>
        </p:txBody>
      </p:sp>
      <p:sp>
        <p:nvSpPr>
          <p:cNvPr id="5" name="Rectangle 4"/>
          <p:cNvSpPr/>
          <p:nvPr/>
        </p:nvSpPr>
        <p:spPr>
          <a:xfrm>
            <a:off x="373221" y="5563484"/>
            <a:ext cx="8397551" cy="830997"/>
          </a:xfrm>
          <a:prstGeom prst="rect">
            <a:avLst/>
          </a:prstGeom>
        </p:spPr>
        <p:txBody>
          <a:bodyPr wrap="square">
            <a:spAutoFit/>
          </a:bodyPr>
          <a:lstStyle/>
          <a:p>
            <a:endParaRPr lang="en-GB" sz="1200" dirty="0">
              <a:solidFill>
                <a:srgbClr val="000000"/>
              </a:solidFill>
              <a:latin typeface="Arial" panose="020B0604020202020204" pitchFamily="34" charset="0"/>
              <a:cs typeface="Arial" panose="020B0604020202020204" pitchFamily="34" charset="0"/>
            </a:endParaRPr>
          </a:p>
          <a:p>
            <a:r>
              <a:rPr lang="en-GB" sz="1200" i="1" baseline="30000" dirty="0">
                <a:latin typeface="Arial" panose="020B0604020202020204" pitchFamily="34" charset="0"/>
                <a:cs typeface="Arial" panose="020B0604020202020204" pitchFamily="34" charset="0"/>
              </a:rPr>
              <a:t>†</a:t>
            </a:r>
            <a:r>
              <a:rPr lang="en-GB" sz="1200" i="1" dirty="0">
                <a:latin typeface="Arial" panose="020B0604020202020204" pitchFamily="34" charset="0"/>
                <a:cs typeface="Arial" panose="020B0604020202020204" pitchFamily="34" charset="0"/>
              </a:rPr>
              <a:t> </a:t>
            </a:r>
            <a:r>
              <a:rPr lang="en-GB" sz="1200" dirty="0">
                <a:latin typeface="Arial" pitchFamily="34" charset="0"/>
                <a:cs typeface="Arial" pitchFamily="34" charset="0"/>
              </a:rPr>
              <a:t>Although the authors worked on certain aspects of the retail banking market investigation at the UK Competition and Markets Authority (CMA), the views and opinions expressed in this paper are the sole responsibility of the authors and do not necessarily reflect those of the CMA or the inquiry group. </a:t>
            </a:r>
          </a:p>
        </p:txBody>
      </p:sp>
    </p:spTree>
    <p:extLst>
      <p:ext uri="{BB962C8B-B14F-4D97-AF65-F5344CB8AC3E}">
        <p14:creationId xmlns:p14="http://schemas.microsoft.com/office/powerpoint/2010/main" val="12126834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p:txBody>
          <a:bodyPr/>
          <a:lstStyle/>
          <a:p>
            <a:r>
              <a:rPr lang="en-GB" dirty="0" smtClean="0"/>
              <a:t>Marginal Effects</a:t>
            </a:r>
            <a:endParaRPr lang="en-GB" dirty="0"/>
          </a:p>
        </p:txBody>
      </p:sp>
      <mc:AlternateContent xmlns:mc="http://schemas.openxmlformats.org/markup-compatibility/2006">
        <mc:Choice xmlns:a14="http://schemas.microsoft.com/office/drawing/2010/main" Requires="a14">
          <p:sp>
            <p:nvSpPr>
              <p:cNvPr id="11" name="Content Placeholder 10"/>
              <p:cNvSpPr>
                <a:spLocks noGrp="1"/>
              </p:cNvSpPr>
              <p:nvPr>
                <p:ph idx="1"/>
              </p:nvPr>
            </p:nvSpPr>
            <p:spPr/>
            <p:txBody>
              <a:bodyPr/>
              <a:lstStyle/>
              <a:p>
                <a:r>
                  <a:rPr lang="en-GB" sz="1800" dirty="0" smtClean="0"/>
                  <a:t>Given that the model is non-linear, we need to compute marginal effects. Which required to estimate the following four joint probabilities:</a:t>
                </a:r>
              </a:p>
              <a:p>
                <a:pPr marL="0" indent="0">
                  <a:buNone/>
                </a:pPr>
                <a:endParaRPr lang="en-GB" sz="1800" dirty="0"/>
              </a:p>
              <a:p>
                <a:pPr marL="0" indent="0">
                  <a:lnSpc>
                    <a:spcPct val="150000"/>
                  </a:lnSpc>
                  <a:buNone/>
                </a:pPr>
                <a14:m>
                  <m:oMathPara xmlns:m="http://schemas.openxmlformats.org/officeDocument/2006/math">
                    <m:oMathParaPr>
                      <m:jc m:val="centerGroup"/>
                    </m:oMathParaPr>
                    <m:oMath xmlns:m="http://schemas.openxmlformats.org/officeDocument/2006/math">
                      <m:func>
                        <m:funcPr>
                          <m:ctrlPr>
                            <a:rPr lang="en-GB" sz="1800" b="0" i="1" dirty="0" smtClean="0">
                              <a:latin typeface="Cambria Math" panose="02040503050406030204" pitchFamily="18" charset="0"/>
                            </a:rPr>
                          </m:ctrlPr>
                        </m:funcPr>
                        <m:fName>
                          <m:r>
                            <a:rPr lang="en-GB" sz="1800" b="0" i="1" dirty="0" smtClean="0">
                              <a:latin typeface="Cambria Math" panose="02040503050406030204" pitchFamily="18" charset="0"/>
                            </a:rPr>
                            <m:t>  </m:t>
                          </m:r>
                          <m:r>
                            <a:rPr lang="en-GB" sz="1800" b="0" i="1" dirty="0" smtClean="0">
                              <a:latin typeface="Cambria Math" panose="02040503050406030204" pitchFamily="18" charset="0"/>
                            </a:rPr>
                            <m:t>𝑃𝑟</m:t>
                          </m:r>
                        </m:fName>
                        <m:e>
                          <m:d>
                            <m:dPr>
                              <m:ctrlPr>
                                <a:rPr lang="en-GB" sz="1800" b="0" i="1" dirty="0">
                                  <a:latin typeface="Cambria Math" panose="02040503050406030204" pitchFamily="18" charset="0"/>
                                </a:rPr>
                              </m:ctrlPr>
                            </m:dPr>
                            <m:e>
                              <m:sSub>
                                <m:sSubPr>
                                  <m:ctrlPr>
                                    <a:rPr lang="en-GB" sz="1800" b="0" i="1" dirty="0" smtClean="0">
                                      <a:latin typeface="Cambria Math" panose="02040503050406030204" pitchFamily="18" charset="0"/>
                                    </a:rPr>
                                  </m:ctrlPr>
                                </m:sSubPr>
                                <m:e>
                                  <m:r>
                                    <a:rPr lang="en-GB" sz="1800" b="0" i="1" dirty="0">
                                      <a:latin typeface="Cambria Math" panose="02040503050406030204" pitchFamily="18" charset="0"/>
                                    </a:rPr>
                                    <m:t>𝑆𝑤𝑖𝑡</m:t>
                                  </m:r>
                                  <m:r>
                                    <a:rPr lang="en-GB" sz="1800" b="0" i="1" dirty="0">
                                      <a:latin typeface="Cambria Math" panose="02040503050406030204" pitchFamily="18" charset="0"/>
                                    </a:rPr>
                                    <m:t>𝑐h</m:t>
                                  </m:r>
                                </m:e>
                                <m:sub>
                                  <m:r>
                                    <a:rPr lang="en-GB" sz="1800" b="0" i="1" dirty="0" smtClean="0">
                                      <a:latin typeface="Cambria Math" panose="02040503050406030204" pitchFamily="18" charset="0"/>
                                    </a:rPr>
                                    <m:t>𝑖</m:t>
                                  </m:r>
                                </m:sub>
                              </m:sSub>
                              <m:r>
                                <a:rPr lang="en-GB" sz="1800" b="0" i="1" dirty="0">
                                  <a:latin typeface="Cambria Math" panose="02040503050406030204" pitchFamily="18" charset="0"/>
                                </a:rPr>
                                <m:t>=1,</m:t>
                              </m:r>
                              <m:sSub>
                                <m:sSubPr>
                                  <m:ctrlPr>
                                    <a:rPr lang="en-GB" sz="1800" b="0" i="1" dirty="0">
                                      <a:latin typeface="Cambria Math" panose="02040503050406030204" pitchFamily="18" charset="0"/>
                                    </a:rPr>
                                  </m:ctrlPr>
                                </m:sSubPr>
                                <m:e>
                                  <m:r>
                                    <a:rPr lang="en-GB" sz="1800" b="0" i="1" dirty="0">
                                      <a:latin typeface="Cambria Math" panose="02040503050406030204" pitchFamily="18" charset="0"/>
                                    </a:rPr>
                                    <m:t>𝑆𝑒𝑎𝑟𝑐</m:t>
                                  </m:r>
                                  <m:r>
                                    <a:rPr lang="en-GB" sz="1800" b="0" i="1" dirty="0">
                                      <a:latin typeface="Cambria Math" panose="02040503050406030204" pitchFamily="18" charset="0"/>
                                    </a:rPr>
                                    <m:t>h</m:t>
                                  </m:r>
                                </m:e>
                                <m:sub>
                                  <m:r>
                                    <a:rPr lang="en-GB" sz="1800" b="0" i="1" dirty="0">
                                      <a:latin typeface="Cambria Math" panose="02040503050406030204" pitchFamily="18" charset="0"/>
                                    </a:rPr>
                                    <m:t>𝑖</m:t>
                                  </m:r>
                                </m:sub>
                              </m:sSub>
                              <m:r>
                                <a:rPr lang="en-GB" sz="1800" b="0" i="1" dirty="0">
                                  <a:latin typeface="Cambria Math" panose="02040503050406030204" pitchFamily="18" charset="0"/>
                                </a:rPr>
                                <m:t>=1</m:t>
                              </m:r>
                            </m:e>
                          </m:d>
                        </m:e>
                      </m:func>
                      <m:r>
                        <a:rPr lang="en-GB" sz="1800" b="0" i="1" dirty="0">
                          <a:latin typeface="Cambria Math" panose="02040503050406030204" pitchFamily="18" charset="0"/>
                        </a:rPr>
                        <m:t>=</m:t>
                      </m:r>
                      <m:sSub>
                        <m:sSubPr>
                          <m:ctrlPr>
                            <a:rPr lang="en-GB" sz="1800" b="0" i="1" dirty="0" smtClean="0">
                              <a:latin typeface="Cambria Math" panose="02040503050406030204" pitchFamily="18" charset="0"/>
                            </a:rPr>
                          </m:ctrlPr>
                        </m:sSubPr>
                        <m:e>
                          <m:r>
                            <a:rPr lang="el-GR" sz="1800" b="0" i="1" dirty="0">
                              <a:latin typeface="Cambria Math" panose="02040503050406030204" pitchFamily="18" charset="0"/>
                            </a:rPr>
                            <m:t>𝛷</m:t>
                          </m:r>
                        </m:e>
                        <m:sub>
                          <m:r>
                            <a:rPr lang="en-GB" sz="1800" b="0" i="1" dirty="0" smtClean="0">
                              <a:latin typeface="Cambria Math" panose="02040503050406030204" pitchFamily="18" charset="0"/>
                            </a:rPr>
                            <m:t>2</m:t>
                          </m:r>
                        </m:sub>
                      </m:sSub>
                      <m:r>
                        <a:rPr lang="el-GR" sz="1800" b="0" i="1" dirty="0" smtClean="0">
                          <a:latin typeface="Cambria Math" panose="02040503050406030204" pitchFamily="18" charset="0"/>
                        </a:rPr>
                        <m:t> </m:t>
                      </m:r>
                      <m:d>
                        <m:dPr>
                          <m:ctrlPr>
                            <a:rPr lang="el-GR" sz="1800" b="0" i="1" dirty="0">
                              <a:latin typeface="Cambria Math" panose="02040503050406030204" pitchFamily="18" charset="0"/>
                            </a:rPr>
                          </m:ctrlPr>
                        </m:dPr>
                        <m:e>
                          <m:sSup>
                            <m:sSupPr>
                              <m:ctrlPr>
                                <a:rPr lang="el-GR" sz="1800" b="0" i="1" dirty="0">
                                  <a:latin typeface="Cambria Math" panose="02040503050406030204" pitchFamily="18" charset="0"/>
                                </a:rPr>
                              </m:ctrlPr>
                            </m:sSupPr>
                            <m:e>
                              <m:r>
                                <a:rPr lang="el-GR" sz="1800" b="0" i="1" dirty="0">
                                  <a:latin typeface="Cambria Math" panose="02040503050406030204" pitchFamily="18" charset="0"/>
                                </a:rPr>
                                <m:t>𝛽</m:t>
                              </m:r>
                            </m:e>
                            <m:sup>
                              <m:r>
                                <a:rPr lang="el-GR" sz="1800" b="0" i="1" dirty="0">
                                  <a:latin typeface="Cambria Math" panose="02040503050406030204" pitchFamily="18" charset="0"/>
                                </a:rPr>
                                <m:t>′</m:t>
                              </m:r>
                            </m:sup>
                          </m:sSup>
                          <m:sSub>
                            <m:sSubPr>
                              <m:ctrlPr>
                                <a:rPr lang="en-GB" sz="1800" i="1" dirty="0">
                                  <a:latin typeface="Cambria Math" panose="02040503050406030204" pitchFamily="18" charset="0"/>
                                </a:rPr>
                              </m:ctrlPr>
                            </m:sSubPr>
                            <m:e>
                              <m:r>
                                <a:rPr lang="en-GB" sz="1800" i="1" dirty="0">
                                  <a:latin typeface="Cambria Math" panose="02040503050406030204" pitchFamily="18" charset="0"/>
                                </a:rPr>
                                <m:t>𝑿</m:t>
                              </m:r>
                            </m:e>
                            <m:sub>
                              <m:r>
                                <a:rPr lang="en-GB" sz="1800" i="1" dirty="0">
                                  <a:latin typeface="Cambria Math" panose="02040503050406030204" pitchFamily="18" charset="0"/>
                                </a:rPr>
                                <m:t>𝟏</m:t>
                              </m:r>
                              <m:r>
                                <a:rPr lang="en-GB" sz="1800" i="1" dirty="0">
                                  <a:latin typeface="Cambria Math" panose="02040503050406030204" pitchFamily="18" charset="0"/>
                                </a:rPr>
                                <m:t>𝒊</m:t>
                              </m:r>
                            </m:sub>
                          </m:sSub>
                          <m:r>
                            <a:rPr lang="el-GR" sz="1800" b="0" i="1" dirty="0">
                              <a:latin typeface="Cambria Math" panose="02040503050406030204" pitchFamily="18" charset="0"/>
                            </a:rPr>
                            <m:t>+</m:t>
                          </m:r>
                          <m:r>
                            <a:rPr lang="el-GR" sz="1800" b="0" i="1" dirty="0">
                              <a:latin typeface="Cambria Math" panose="02040503050406030204" pitchFamily="18" charset="0"/>
                            </a:rPr>
                            <m:t>𝛾</m:t>
                          </m:r>
                          <m:r>
                            <a:rPr lang="el-GR" sz="1800" b="0" i="1" dirty="0">
                              <a:latin typeface="Cambria Math" panose="02040503050406030204" pitchFamily="18" charset="0"/>
                            </a:rPr>
                            <m:t>,</m:t>
                          </m:r>
                          <m:sSup>
                            <m:sSupPr>
                              <m:ctrlPr>
                                <a:rPr lang="el-GR" sz="1800" b="0" i="1" dirty="0">
                                  <a:latin typeface="Cambria Math" panose="02040503050406030204" pitchFamily="18" charset="0"/>
                                </a:rPr>
                              </m:ctrlPr>
                            </m:sSupPr>
                            <m:e>
                              <m:r>
                                <a:rPr lang="el-GR" sz="1800" b="0" i="1" dirty="0" smtClean="0">
                                  <a:latin typeface="Cambria Math" panose="02040503050406030204" pitchFamily="18" charset="0"/>
                                  <a:ea typeface="Cambria Math" panose="02040503050406030204" pitchFamily="18" charset="0"/>
                                </a:rPr>
                                <m:t>𝛼</m:t>
                              </m:r>
                            </m:e>
                            <m:sup>
                              <m:r>
                                <a:rPr lang="el-GR" sz="1800" b="0" i="1" dirty="0">
                                  <a:latin typeface="Cambria Math" panose="02040503050406030204" pitchFamily="18" charset="0"/>
                                </a:rPr>
                                <m:t>′</m:t>
                              </m:r>
                            </m:sup>
                          </m:sSup>
                          <m:sSub>
                            <m:sSubPr>
                              <m:ctrlPr>
                                <a:rPr lang="en-GB" sz="1800" i="1" dirty="0">
                                  <a:latin typeface="Cambria Math" panose="02040503050406030204" pitchFamily="18" charset="0"/>
                                </a:rPr>
                              </m:ctrlPr>
                            </m:sSubPr>
                            <m:e>
                              <m:r>
                                <a:rPr lang="en-GB" sz="1800" i="1" dirty="0">
                                  <a:latin typeface="Cambria Math" panose="02040503050406030204" pitchFamily="18" charset="0"/>
                                </a:rPr>
                                <m:t>𝑿</m:t>
                              </m:r>
                            </m:e>
                            <m:sub>
                              <m:r>
                                <a:rPr lang="en-GB" sz="1800" b="1" i="1" dirty="0" smtClean="0">
                                  <a:latin typeface="Cambria Math" panose="02040503050406030204" pitchFamily="18" charset="0"/>
                                </a:rPr>
                                <m:t>𝟐</m:t>
                              </m:r>
                              <m:r>
                                <a:rPr lang="en-GB" sz="1800" i="1" dirty="0">
                                  <a:latin typeface="Cambria Math" panose="02040503050406030204" pitchFamily="18" charset="0"/>
                                </a:rPr>
                                <m:t>𝒊</m:t>
                              </m:r>
                            </m:sub>
                          </m:sSub>
                          <m:r>
                            <a:rPr lang="el-GR" sz="1800" b="0" i="1" dirty="0">
                              <a:latin typeface="Cambria Math" panose="02040503050406030204" pitchFamily="18" charset="0"/>
                            </a:rPr>
                            <m:t>,</m:t>
                          </m:r>
                          <m:r>
                            <a:rPr lang="el-GR" sz="1800" b="0" i="1" dirty="0">
                              <a:latin typeface="Cambria Math" panose="02040503050406030204" pitchFamily="18" charset="0"/>
                            </a:rPr>
                            <m:t>𝜌</m:t>
                          </m:r>
                        </m:e>
                      </m:d>
                    </m:oMath>
                  </m:oMathPara>
                </a14:m>
                <a:endParaRPr lang="en-GB" sz="1800" b="0" i="1" dirty="0" smtClean="0">
                  <a:latin typeface="Cambria Math" panose="02040503050406030204" pitchFamily="18" charset="0"/>
                </a:endParaRPr>
              </a:p>
              <a:p>
                <a:pPr marL="0" indent="0">
                  <a:lnSpc>
                    <a:spcPct val="150000"/>
                  </a:lnSpc>
                  <a:buNone/>
                </a:pPr>
                <a14:m>
                  <m:oMathPara xmlns:m="http://schemas.openxmlformats.org/officeDocument/2006/math">
                    <m:oMathParaPr>
                      <m:jc m:val="centerGroup"/>
                    </m:oMathParaPr>
                    <m:oMath xmlns:m="http://schemas.openxmlformats.org/officeDocument/2006/math">
                      <m:func>
                        <m:funcPr>
                          <m:ctrlPr>
                            <a:rPr lang="en-GB" sz="1800" b="0" i="1" dirty="0" err="1">
                              <a:latin typeface="Cambria Math" panose="02040503050406030204" pitchFamily="18" charset="0"/>
                            </a:rPr>
                          </m:ctrlPr>
                        </m:funcPr>
                        <m:fName>
                          <m:r>
                            <a:rPr lang="en-GB" sz="1800" b="0" i="1" dirty="0" smtClean="0">
                              <a:latin typeface="Cambria Math" panose="02040503050406030204" pitchFamily="18" charset="0"/>
                            </a:rPr>
                            <m:t>         </m:t>
                          </m:r>
                          <m:r>
                            <a:rPr lang="en-GB" sz="1800" b="0" i="1" dirty="0" smtClean="0">
                              <a:latin typeface="Cambria Math" panose="02040503050406030204" pitchFamily="18" charset="0"/>
                            </a:rPr>
                            <m:t>𝑃𝑟</m:t>
                          </m:r>
                        </m:fName>
                        <m:e>
                          <m:d>
                            <m:dPr>
                              <m:ctrlPr>
                                <a:rPr lang="en-GB" sz="1800" b="0" i="1" dirty="0">
                                  <a:latin typeface="Cambria Math" panose="02040503050406030204" pitchFamily="18" charset="0"/>
                                </a:rPr>
                              </m:ctrlPr>
                            </m:dPr>
                            <m:e>
                              <m:sSub>
                                <m:sSubPr>
                                  <m:ctrlPr>
                                    <a:rPr lang="en-GB" sz="1800" b="0" i="1" dirty="0">
                                      <a:latin typeface="Cambria Math" panose="02040503050406030204" pitchFamily="18" charset="0"/>
                                    </a:rPr>
                                  </m:ctrlPr>
                                </m:sSubPr>
                                <m:e>
                                  <m:r>
                                    <a:rPr lang="en-GB" sz="1800" b="0" i="1" dirty="0" smtClean="0">
                                      <a:latin typeface="Cambria Math" panose="02040503050406030204" pitchFamily="18" charset="0"/>
                                    </a:rPr>
                                    <m:t>𝑆𝑒𝑎𝑟𝑐</m:t>
                                  </m:r>
                                  <m:r>
                                    <a:rPr lang="en-GB" sz="1800" b="0" i="1" dirty="0">
                                      <a:latin typeface="Cambria Math" panose="02040503050406030204" pitchFamily="18" charset="0"/>
                                    </a:rPr>
                                    <m:t>h</m:t>
                                  </m:r>
                                </m:e>
                                <m:sub>
                                  <m:r>
                                    <a:rPr lang="en-GB" sz="1800" b="0" i="1" dirty="0">
                                      <a:latin typeface="Cambria Math" panose="02040503050406030204" pitchFamily="18" charset="0"/>
                                    </a:rPr>
                                    <m:t>𝑖</m:t>
                                  </m:r>
                                </m:sub>
                              </m:sSub>
                              <m:r>
                                <a:rPr lang="en-GB" sz="1800" b="0" i="1" dirty="0">
                                  <a:latin typeface="Cambria Math" panose="02040503050406030204" pitchFamily="18" charset="0"/>
                                </a:rPr>
                                <m:t>=1,</m:t>
                              </m:r>
                              <m:sSub>
                                <m:sSubPr>
                                  <m:ctrlPr>
                                    <a:rPr lang="en-GB" sz="1800" b="0" i="1" dirty="0">
                                      <a:latin typeface="Cambria Math" panose="02040503050406030204" pitchFamily="18" charset="0"/>
                                    </a:rPr>
                                  </m:ctrlPr>
                                </m:sSubPr>
                                <m:e>
                                  <m:r>
                                    <a:rPr lang="en-GB" sz="1800" b="0" i="1" dirty="0" smtClean="0">
                                      <a:latin typeface="Cambria Math" panose="02040503050406030204" pitchFamily="18" charset="0"/>
                                    </a:rPr>
                                    <m:t>𝑆𝑤𝑖𝑡𝑐</m:t>
                                  </m:r>
                                  <m:r>
                                    <a:rPr lang="en-GB" sz="1800" b="0" i="1" dirty="0">
                                      <a:latin typeface="Cambria Math" panose="02040503050406030204" pitchFamily="18" charset="0"/>
                                    </a:rPr>
                                    <m:t>h</m:t>
                                  </m:r>
                                </m:e>
                                <m:sub>
                                  <m:r>
                                    <a:rPr lang="en-GB" sz="1800" b="0" i="1" dirty="0">
                                      <a:latin typeface="Cambria Math" panose="02040503050406030204" pitchFamily="18" charset="0"/>
                                    </a:rPr>
                                    <m:t>𝑖</m:t>
                                  </m:r>
                                </m:sub>
                              </m:sSub>
                              <m:r>
                                <a:rPr lang="en-GB" sz="1800" b="0" i="1" dirty="0">
                                  <a:latin typeface="Cambria Math" panose="02040503050406030204" pitchFamily="18" charset="0"/>
                                </a:rPr>
                                <m:t>=0</m:t>
                              </m:r>
                            </m:e>
                          </m:d>
                        </m:e>
                      </m:func>
                      <m:sSub>
                        <m:sSubPr>
                          <m:ctrlPr>
                            <a:rPr lang="en-GB" sz="1800" b="0" i="1" dirty="0">
                              <a:latin typeface="Cambria Math" panose="02040503050406030204" pitchFamily="18" charset="0"/>
                            </a:rPr>
                          </m:ctrlPr>
                        </m:sSubPr>
                        <m:e>
                          <m:r>
                            <a:rPr lang="en-GB" sz="1800" b="0" i="1" dirty="0" smtClean="0">
                              <a:latin typeface="Cambria Math" panose="02040503050406030204" pitchFamily="18" charset="0"/>
                            </a:rPr>
                            <m:t>=</m:t>
                          </m:r>
                          <m:r>
                            <a:rPr lang="el-GR" sz="1800" b="0" i="1" dirty="0">
                              <a:latin typeface="Cambria Math" panose="02040503050406030204" pitchFamily="18" charset="0"/>
                            </a:rPr>
                            <m:t>𝛷</m:t>
                          </m:r>
                        </m:e>
                        <m:sub>
                          <m:r>
                            <a:rPr lang="en-GB" sz="1800" b="0" i="1" dirty="0">
                              <a:latin typeface="Cambria Math" panose="02040503050406030204" pitchFamily="18" charset="0"/>
                            </a:rPr>
                            <m:t>2</m:t>
                          </m:r>
                        </m:sub>
                      </m:sSub>
                      <m:d>
                        <m:dPr>
                          <m:ctrlPr>
                            <a:rPr lang="el-GR" sz="1800" b="0" i="1" dirty="0">
                              <a:latin typeface="Cambria Math" panose="02040503050406030204" pitchFamily="18" charset="0"/>
                            </a:rPr>
                          </m:ctrlPr>
                        </m:dPr>
                        <m:e>
                          <m:r>
                            <a:rPr lang="en-GB" sz="1800" b="0" i="1" dirty="0" smtClean="0">
                              <a:latin typeface="Cambria Math" panose="02040503050406030204" pitchFamily="18" charset="0"/>
                            </a:rPr>
                            <m:t>−</m:t>
                          </m:r>
                          <m:sSup>
                            <m:sSupPr>
                              <m:ctrlPr>
                                <a:rPr lang="el-GR" sz="1800" b="0" i="1" dirty="0">
                                  <a:latin typeface="Cambria Math" panose="02040503050406030204" pitchFamily="18" charset="0"/>
                                </a:rPr>
                              </m:ctrlPr>
                            </m:sSupPr>
                            <m:e>
                              <m:r>
                                <a:rPr lang="el-GR" sz="1800" b="0" i="1" dirty="0">
                                  <a:latin typeface="Cambria Math" panose="02040503050406030204" pitchFamily="18" charset="0"/>
                                </a:rPr>
                                <m:t>𝛽</m:t>
                              </m:r>
                            </m:e>
                            <m:sup>
                              <m:r>
                                <a:rPr lang="el-GR" sz="1800" b="0" i="1" dirty="0">
                                  <a:latin typeface="Cambria Math" panose="02040503050406030204" pitchFamily="18" charset="0"/>
                                </a:rPr>
                                <m:t>′</m:t>
                              </m:r>
                            </m:sup>
                          </m:sSup>
                          <m:sSub>
                            <m:sSubPr>
                              <m:ctrlPr>
                                <a:rPr lang="en-GB" sz="1800" i="1" dirty="0">
                                  <a:latin typeface="Cambria Math" panose="02040503050406030204" pitchFamily="18" charset="0"/>
                                </a:rPr>
                              </m:ctrlPr>
                            </m:sSubPr>
                            <m:e>
                              <m:r>
                                <a:rPr lang="en-GB" sz="1800" i="1" dirty="0">
                                  <a:latin typeface="Cambria Math" panose="02040503050406030204" pitchFamily="18" charset="0"/>
                                </a:rPr>
                                <m:t>𝑿</m:t>
                              </m:r>
                            </m:e>
                            <m:sub>
                              <m:r>
                                <a:rPr lang="en-GB" sz="1800" i="1" dirty="0">
                                  <a:latin typeface="Cambria Math" panose="02040503050406030204" pitchFamily="18" charset="0"/>
                                </a:rPr>
                                <m:t>𝟏</m:t>
                              </m:r>
                              <m:r>
                                <a:rPr lang="en-GB" sz="1800" i="1" dirty="0">
                                  <a:latin typeface="Cambria Math" panose="02040503050406030204" pitchFamily="18" charset="0"/>
                                </a:rPr>
                                <m:t>𝒊</m:t>
                              </m:r>
                            </m:sub>
                          </m:sSub>
                          <m:r>
                            <a:rPr lang="el-GR" sz="1800" b="0" i="1" dirty="0">
                              <a:latin typeface="Cambria Math" panose="02040503050406030204" pitchFamily="18" charset="0"/>
                            </a:rPr>
                            <m:t>−</m:t>
                          </m:r>
                          <m:r>
                            <a:rPr lang="el-GR" sz="1800" b="0" i="1" dirty="0">
                              <a:latin typeface="Cambria Math" panose="02040503050406030204" pitchFamily="18" charset="0"/>
                            </a:rPr>
                            <m:t>𝛾</m:t>
                          </m:r>
                          <m:r>
                            <a:rPr lang="el-GR" sz="1800" b="0" i="1" dirty="0">
                              <a:latin typeface="Cambria Math" panose="02040503050406030204" pitchFamily="18" charset="0"/>
                            </a:rPr>
                            <m:t>,</m:t>
                          </m:r>
                          <m:sSup>
                            <m:sSupPr>
                              <m:ctrlPr>
                                <a:rPr lang="el-GR" sz="1800" b="0" i="1" dirty="0">
                                  <a:latin typeface="Cambria Math" panose="02040503050406030204" pitchFamily="18" charset="0"/>
                                </a:rPr>
                              </m:ctrlPr>
                            </m:sSupPr>
                            <m:e>
                              <m:r>
                                <a:rPr lang="el-GR" sz="1800" b="0" i="1" dirty="0">
                                  <a:latin typeface="Cambria Math" panose="02040503050406030204" pitchFamily="18" charset="0"/>
                                  <a:ea typeface="Cambria Math" panose="02040503050406030204" pitchFamily="18" charset="0"/>
                                </a:rPr>
                                <m:t>𝛼</m:t>
                              </m:r>
                            </m:e>
                            <m:sup>
                              <m:r>
                                <a:rPr lang="el-GR" sz="1800" b="0" i="1" dirty="0">
                                  <a:latin typeface="Cambria Math" panose="02040503050406030204" pitchFamily="18" charset="0"/>
                                </a:rPr>
                                <m:t>′</m:t>
                              </m:r>
                            </m:sup>
                          </m:sSup>
                          <m:sSub>
                            <m:sSubPr>
                              <m:ctrlPr>
                                <a:rPr lang="en-GB" sz="1800" i="1" dirty="0">
                                  <a:latin typeface="Cambria Math" panose="02040503050406030204" pitchFamily="18" charset="0"/>
                                </a:rPr>
                              </m:ctrlPr>
                            </m:sSubPr>
                            <m:e>
                              <m:r>
                                <a:rPr lang="en-GB" sz="1800" i="1" dirty="0">
                                  <a:latin typeface="Cambria Math" panose="02040503050406030204" pitchFamily="18" charset="0"/>
                                </a:rPr>
                                <m:t>𝑿</m:t>
                              </m:r>
                            </m:e>
                            <m:sub>
                              <m:r>
                                <a:rPr lang="en-GB" sz="1800" i="1" dirty="0">
                                  <a:latin typeface="Cambria Math" panose="02040503050406030204" pitchFamily="18" charset="0"/>
                                </a:rPr>
                                <m:t>𝟐</m:t>
                              </m:r>
                              <m:r>
                                <a:rPr lang="en-GB" sz="1800" i="1" dirty="0">
                                  <a:latin typeface="Cambria Math" panose="02040503050406030204" pitchFamily="18" charset="0"/>
                                </a:rPr>
                                <m:t>𝒊</m:t>
                              </m:r>
                            </m:sub>
                          </m:sSub>
                          <m:r>
                            <a:rPr lang="el-GR" sz="1800" b="0" i="1" dirty="0">
                              <a:latin typeface="Cambria Math" panose="02040503050406030204" pitchFamily="18" charset="0"/>
                            </a:rPr>
                            <m:t>,−</m:t>
                          </m:r>
                          <m:r>
                            <a:rPr lang="el-GR" sz="1800" b="0" i="1" dirty="0">
                              <a:latin typeface="Cambria Math" panose="02040503050406030204" pitchFamily="18" charset="0"/>
                            </a:rPr>
                            <m:t>𝜌</m:t>
                          </m:r>
                          <m:r>
                            <a:rPr lang="el-GR" sz="1800" b="0" i="1" dirty="0">
                              <a:latin typeface="Cambria Math" panose="02040503050406030204" pitchFamily="18" charset="0"/>
                            </a:rPr>
                            <m:t> </m:t>
                          </m:r>
                        </m:e>
                      </m:d>
                    </m:oMath>
                  </m:oMathPara>
                </a14:m>
                <a:endParaRPr lang="en-GB" sz="1800" b="0" i="1" dirty="0" smtClean="0">
                  <a:latin typeface="Cambria Math" panose="02040503050406030204" pitchFamily="18" charset="0"/>
                </a:endParaRPr>
              </a:p>
              <a:p>
                <a:pPr marL="0" indent="0">
                  <a:lnSpc>
                    <a:spcPct val="150000"/>
                  </a:lnSpc>
                  <a:buNone/>
                </a:pPr>
                <a14:m>
                  <m:oMathPara xmlns:m="http://schemas.openxmlformats.org/officeDocument/2006/math">
                    <m:oMathParaPr>
                      <m:jc m:val="centerGroup"/>
                    </m:oMathParaPr>
                    <m:oMath xmlns:m="http://schemas.openxmlformats.org/officeDocument/2006/math">
                      <m:func>
                        <m:funcPr>
                          <m:ctrlPr>
                            <a:rPr lang="en-GB" sz="1800" b="0" i="1" dirty="0" smtClean="0">
                              <a:latin typeface="Cambria Math" panose="02040503050406030204" pitchFamily="18" charset="0"/>
                            </a:rPr>
                          </m:ctrlPr>
                        </m:funcPr>
                        <m:fName>
                          <m:r>
                            <a:rPr lang="en-GB" sz="1800" b="0" i="1" dirty="0" smtClean="0">
                              <a:latin typeface="Cambria Math" panose="02040503050406030204" pitchFamily="18" charset="0"/>
                            </a:rPr>
                            <m:t>𝑃𝑟</m:t>
                          </m:r>
                        </m:fName>
                        <m:e>
                          <m:d>
                            <m:dPr>
                              <m:ctrlPr>
                                <a:rPr lang="en-GB" sz="1800" b="0" i="1" dirty="0">
                                  <a:latin typeface="Cambria Math" panose="02040503050406030204" pitchFamily="18" charset="0"/>
                                </a:rPr>
                              </m:ctrlPr>
                            </m:dPr>
                            <m:e>
                              <m:sSub>
                                <m:sSubPr>
                                  <m:ctrlPr>
                                    <a:rPr lang="en-GB" sz="1800" b="0" i="1" dirty="0">
                                      <a:latin typeface="Cambria Math" panose="02040503050406030204" pitchFamily="18" charset="0"/>
                                    </a:rPr>
                                  </m:ctrlPr>
                                </m:sSubPr>
                                <m:e>
                                  <m:r>
                                    <a:rPr lang="en-GB" sz="1800" b="0" i="1" dirty="0" smtClean="0">
                                      <a:latin typeface="Cambria Math" panose="02040503050406030204" pitchFamily="18" charset="0"/>
                                    </a:rPr>
                                    <m:t>𝑆𝑒𝑎𝑟𝑐</m:t>
                                  </m:r>
                                  <m:r>
                                    <a:rPr lang="en-GB" sz="1800" b="0" i="1" dirty="0">
                                      <a:latin typeface="Cambria Math" panose="02040503050406030204" pitchFamily="18" charset="0"/>
                                    </a:rPr>
                                    <m:t>h</m:t>
                                  </m:r>
                                </m:e>
                                <m:sub>
                                  <m:r>
                                    <a:rPr lang="en-GB" sz="1800" b="0" i="1" dirty="0">
                                      <a:latin typeface="Cambria Math" panose="02040503050406030204" pitchFamily="18" charset="0"/>
                                    </a:rPr>
                                    <m:t>𝑖</m:t>
                                  </m:r>
                                </m:sub>
                              </m:sSub>
                              <m:r>
                                <a:rPr lang="en-GB" sz="1800" b="0" i="1" dirty="0">
                                  <a:latin typeface="Cambria Math" panose="02040503050406030204" pitchFamily="18" charset="0"/>
                                </a:rPr>
                                <m:t>=0,</m:t>
                              </m:r>
                              <m:sSub>
                                <m:sSubPr>
                                  <m:ctrlPr>
                                    <a:rPr lang="en-GB" sz="1800" b="0" i="1" dirty="0">
                                      <a:latin typeface="Cambria Math" panose="02040503050406030204" pitchFamily="18" charset="0"/>
                                    </a:rPr>
                                  </m:ctrlPr>
                                </m:sSubPr>
                                <m:e>
                                  <m:r>
                                    <a:rPr lang="en-GB" sz="1800" b="0" i="1" dirty="0" smtClean="0">
                                      <a:latin typeface="Cambria Math" panose="02040503050406030204" pitchFamily="18" charset="0"/>
                                    </a:rPr>
                                    <m:t>𝑆𝑤𝑖𝑡𝑐</m:t>
                                  </m:r>
                                  <m:r>
                                    <a:rPr lang="en-GB" sz="1800" b="0" i="1" dirty="0">
                                      <a:latin typeface="Cambria Math" panose="02040503050406030204" pitchFamily="18" charset="0"/>
                                    </a:rPr>
                                    <m:t>h</m:t>
                                  </m:r>
                                </m:e>
                                <m:sub>
                                  <m:r>
                                    <a:rPr lang="en-GB" sz="1800" b="0" i="1" dirty="0">
                                      <a:latin typeface="Cambria Math" panose="02040503050406030204" pitchFamily="18" charset="0"/>
                                    </a:rPr>
                                    <m:t>𝑖</m:t>
                                  </m:r>
                                </m:sub>
                              </m:sSub>
                              <m:r>
                                <a:rPr lang="en-GB" sz="1800" b="0" i="1" dirty="0">
                                  <a:latin typeface="Cambria Math" panose="02040503050406030204" pitchFamily="18" charset="0"/>
                                </a:rPr>
                                <m:t>=1</m:t>
                              </m:r>
                            </m:e>
                          </m:d>
                        </m:e>
                      </m:func>
                      <m:r>
                        <a:rPr lang="en-GB" sz="1800" b="0" i="1" dirty="0">
                          <a:latin typeface="Cambria Math" panose="02040503050406030204" pitchFamily="18" charset="0"/>
                        </a:rPr>
                        <m:t>=</m:t>
                      </m:r>
                      <m:sSub>
                        <m:sSubPr>
                          <m:ctrlPr>
                            <a:rPr lang="en-GB" sz="1800" b="0" i="1" dirty="0">
                              <a:latin typeface="Cambria Math" panose="02040503050406030204" pitchFamily="18" charset="0"/>
                            </a:rPr>
                          </m:ctrlPr>
                        </m:sSubPr>
                        <m:e>
                          <m:r>
                            <a:rPr lang="el-GR" sz="1800" b="0" i="1" dirty="0">
                              <a:latin typeface="Cambria Math" panose="02040503050406030204" pitchFamily="18" charset="0"/>
                            </a:rPr>
                            <m:t>𝛷</m:t>
                          </m:r>
                        </m:e>
                        <m:sub>
                          <m:r>
                            <a:rPr lang="en-GB" sz="1800" b="0" i="1" dirty="0">
                              <a:latin typeface="Cambria Math" panose="02040503050406030204" pitchFamily="18" charset="0"/>
                            </a:rPr>
                            <m:t>2</m:t>
                          </m:r>
                        </m:sub>
                      </m:sSub>
                      <m:d>
                        <m:dPr>
                          <m:ctrlPr>
                            <a:rPr lang="el-GR" sz="1800" b="0" i="1" dirty="0">
                              <a:latin typeface="Cambria Math" panose="02040503050406030204" pitchFamily="18" charset="0"/>
                            </a:rPr>
                          </m:ctrlPr>
                        </m:dPr>
                        <m:e>
                          <m:sSup>
                            <m:sSupPr>
                              <m:ctrlPr>
                                <a:rPr lang="el-GR" sz="1800" b="0" i="1" dirty="0">
                                  <a:latin typeface="Cambria Math" panose="02040503050406030204" pitchFamily="18" charset="0"/>
                                </a:rPr>
                              </m:ctrlPr>
                            </m:sSupPr>
                            <m:e>
                              <m:r>
                                <a:rPr lang="el-GR" sz="1800" b="0" i="1" dirty="0">
                                  <a:latin typeface="Cambria Math" panose="02040503050406030204" pitchFamily="18" charset="0"/>
                                </a:rPr>
                                <m:t>𝛽</m:t>
                              </m:r>
                            </m:e>
                            <m:sup>
                              <m:r>
                                <a:rPr lang="el-GR" sz="1800" b="0" i="1" dirty="0">
                                  <a:latin typeface="Cambria Math" panose="02040503050406030204" pitchFamily="18" charset="0"/>
                                </a:rPr>
                                <m:t>′</m:t>
                              </m:r>
                            </m:sup>
                          </m:sSup>
                          <m:sSub>
                            <m:sSubPr>
                              <m:ctrlPr>
                                <a:rPr lang="en-GB" sz="1800" i="1" dirty="0">
                                  <a:latin typeface="Cambria Math" panose="02040503050406030204" pitchFamily="18" charset="0"/>
                                </a:rPr>
                              </m:ctrlPr>
                            </m:sSubPr>
                            <m:e>
                              <m:r>
                                <a:rPr lang="en-GB" sz="1800" i="1" dirty="0">
                                  <a:latin typeface="Cambria Math" panose="02040503050406030204" pitchFamily="18" charset="0"/>
                                </a:rPr>
                                <m:t>𝑿</m:t>
                              </m:r>
                            </m:e>
                            <m:sub>
                              <m:r>
                                <a:rPr lang="en-GB" sz="1800" i="1" dirty="0">
                                  <a:latin typeface="Cambria Math" panose="02040503050406030204" pitchFamily="18" charset="0"/>
                                </a:rPr>
                                <m:t>𝟏</m:t>
                              </m:r>
                              <m:r>
                                <a:rPr lang="en-GB" sz="1800" i="1" dirty="0">
                                  <a:latin typeface="Cambria Math" panose="02040503050406030204" pitchFamily="18" charset="0"/>
                                </a:rPr>
                                <m:t>𝒊</m:t>
                              </m:r>
                            </m:sub>
                          </m:sSub>
                          <m:r>
                            <a:rPr lang="el-GR" sz="1800" b="0" i="1" dirty="0">
                              <a:latin typeface="Cambria Math" panose="02040503050406030204" pitchFamily="18" charset="0"/>
                            </a:rPr>
                            <m:t>,</m:t>
                          </m:r>
                          <m:r>
                            <a:rPr lang="en-GB" sz="1800" b="0" i="1" dirty="0" smtClean="0">
                              <a:latin typeface="Cambria Math" panose="02040503050406030204" pitchFamily="18" charset="0"/>
                            </a:rPr>
                            <m:t>−</m:t>
                          </m:r>
                          <m:sSup>
                            <m:sSupPr>
                              <m:ctrlPr>
                                <a:rPr lang="el-GR" sz="1800" b="0" i="1" dirty="0">
                                  <a:latin typeface="Cambria Math" panose="02040503050406030204" pitchFamily="18" charset="0"/>
                                </a:rPr>
                              </m:ctrlPr>
                            </m:sSupPr>
                            <m:e>
                              <m:r>
                                <a:rPr lang="el-GR" sz="1800" b="0" i="1" dirty="0">
                                  <a:latin typeface="Cambria Math" panose="02040503050406030204" pitchFamily="18" charset="0"/>
                                  <a:ea typeface="Cambria Math" panose="02040503050406030204" pitchFamily="18" charset="0"/>
                                </a:rPr>
                                <m:t>𝛼</m:t>
                              </m:r>
                            </m:e>
                            <m:sup>
                              <m:r>
                                <a:rPr lang="el-GR" sz="1800" b="0" i="1" dirty="0">
                                  <a:latin typeface="Cambria Math" panose="02040503050406030204" pitchFamily="18" charset="0"/>
                                </a:rPr>
                                <m:t>′</m:t>
                              </m:r>
                            </m:sup>
                          </m:sSup>
                          <m:sSub>
                            <m:sSubPr>
                              <m:ctrlPr>
                                <a:rPr lang="en-GB" sz="1800" i="1" dirty="0">
                                  <a:latin typeface="Cambria Math" panose="02040503050406030204" pitchFamily="18" charset="0"/>
                                </a:rPr>
                              </m:ctrlPr>
                            </m:sSubPr>
                            <m:e>
                              <m:r>
                                <a:rPr lang="en-GB" sz="1800" i="1" dirty="0">
                                  <a:latin typeface="Cambria Math" panose="02040503050406030204" pitchFamily="18" charset="0"/>
                                </a:rPr>
                                <m:t>𝑿</m:t>
                              </m:r>
                            </m:e>
                            <m:sub>
                              <m:r>
                                <a:rPr lang="en-GB" sz="1800" i="1" dirty="0">
                                  <a:latin typeface="Cambria Math" panose="02040503050406030204" pitchFamily="18" charset="0"/>
                                </a:rPr>
                                <m:t>𝟐</m:t>
                              </m:r>
                              <m:r>
                                <a:rPr lang="en-GB" sz="1800" i="1" dirty="0">
                                  <a:latin typeface="Cambria Math" panose="02040503050406030204" pitchFamily="18" charset="0"/>
                                </a:rPr>
                                <m:t>𝒊</m:t>
                              </m:r>
                            </m:sub>
                          </m:sSub>
                          <m:r>
                            <a:rPr lang="el-GR" sz="1800" b="0" i="1" dirty="0">
                              <a:latin typeface="Cambria Math" panose="02040503050406030204" pitchFamily="18" charset="0"/>
                            </a:rPr>
                            <m:t>,−</m:t>
                          </m:r>
                          <m:r>
                            <a:rPr lang="el-GR" sz="1800" b="0" i="1" dirty="0">
                              <a:latin typeface="Cambria Math" panose="02040503050406030204" pitchFamily="18" charset="0"/>
                            </a:rPr>
                            <m:t>𝜌</m:t>
                          </m:r>
                          <m:r>
                            <a:rPr lang="el-GR" sz="1800" b="0" i="1" dirty="0">
                              <a:latin typeface="Cambria Math" panose="02040503050406030204" pitchFamily="18" charset="0"/>
                            </a:rPr>
                            <m:t> </m:t>
                          </m:r>
                        </m:e>
                      </m:d>
                    </m:oMath>
                  </m:oMathPara>
                </a14:m>
                <a:endParaRPr lang="en-GB" sz="1800" b="0" i="1" dirty="0" smtClean="0">
                  <a:latin typeface="Cambria Math" panose="02040503050406030204" pitchFamily="18" charset="0"/>
                </a:endParaRPr>
              </a:p>
              <a:p>
                <a:pPr marL="0" indent="0" algn="ctr">
                  <a:lnSpc>
                    <a:spcPct val="150000"/>
                  </a:lnSpc>
                  <a:buNone/>
                </a:pPr>
                <a14:m>
                  <m:oMath xmlns:m="http://schemas.openxmlformats.org/officeDocument/2006/math">
                    <m:r>
                      <a:rPr lang="en-GB" sz="1800" b="0" i="1" dirty="0" smtClean="0">
                        <a:latin typeface="Cambria Math" panose="02040503050406030204" pitchFamily="18" charset="0"/>
                      </a:rPr>
                      <m:t>                   </m:t>
                    </m:r>
                    <m:r>
                      <a:rPr lang="en-GB" sz="1800" b="0" i="1" dirty="0">
                        <a:latin typeface="Cambria Math" panose="02040503050406030204" pitchFamily="18" charset="0"/>
                      </a:rPr>
                      <m:t>𝑃𝑟</m:t>
                    </m:r>
                    <m:r>
                      <a:rPr lang="en-GB" sz="1800" b="0" i="1" dirty="0" err="1">
                        <a:latin typeface="Cambria Math" panose="02040503050406030204" pitchFamily="18" charset="0"/>
                      </a:rPr>
                      <m:t>⁡</m:t>
                    </m:r>
                    <m:r>
                      <a:rPr lang="en-GB" sz="1800" b="0" i="1" dirty="0">
                        <a:latin typeface="Cambria Math" panose="02040503050406030204" pitchFamily="18" charset="0"/>
                      </a:rPr>
                      <m:t>(</m:t>
                    </m:r>
                    <m:sSub>
                      <m:sSubPr>
                        <m:ctrlPr>
                          <a:rPr lang="en-GB" sz="1800" b="0" i="1" dirty="0">
                            <a:latin typeface="Cambria Math" panose="02040503050406030204" pitchFamily="18" charset="0"/>
                          </a:rPr>
                        </m:ctrlPr>
                      </m:sSubPr>
                      <m:e>
                        <m:r>
                          <a:rPr lang="en-GB" sz="1800" b="0" i="1" dirty="0">
                            <a:latin typeface="Cambria Math" panose="02040503050406030204" pitchFamily="18" charset="0"/>
                          </a:rPr>
                          <m:t>𝑆𝑤𝑖𝑡𝑐</m:t>
                        </m:r>
                        <m:r>
                          <a:rPr lang="en-GB" sz="1800" b="0" i="1" dirty="0">
                            <a:latin typeface="Cambria Math" panose="02040503050406030204" pitchFamily="18" charset="0"/>
                          </a:rPr>
                          <m:t>h</m:t>
                        </m:r>
                      </m:e>
                      <m:sub>
                        <m:r>
                          <a:rPr lang="en-GB" sz="1800" b="0" i="1" dirty="0">
                            <a:latin typeface="Cambria Math" panose="02040503050406030204" pitchFamily="18" charset="0"/>
                          </a:rPr>
                          <m:t>𝑖</m:t>
                        </m:r>
                      </m:sub>
                    </m:sSub>
                    <m:r>
                      <a:rPr lang="en-GB" sz="1800" b="0" i="1" dirty="0">
                        <a:latin typeface="Cambria Math" panose="02040503050406030204" pitchFamily="18" charset="0"/>
                      </a:rPr>
                      <m:t>=0,</m:t>
                    </m:r>
                    <m:sSub>
                      <m:sSubPr>
                        <m:ctrlPr>
                          <a:rPr lang="en-GB" sz="1800" b="0" i="1" dirty="0">
                            <a:latin typeface="Cambria Math" panose="02040503050406030204" pitchFamily="18" charset="0"/>
                          </a:rPr>
                        </m:ctrlPr>
                      </m:sSubPr>
                      <m:e>
                        <m:r>
                          <a:rPr lang="en-GB" sz="1800" b="0" i="1" dirty="0">
                            <a:latin typeface="Cambria Math" panose="02040503050406030204" pitchFamily="18" charset="0"/>
                          </a:rPr>
                          <m:t>𝑆𝑒𝑎𝑟𝑐</m:t>
                        </m:r>
                        <m:r>
                          <a:rPr lang="en-GB" sz="1800" b="0" i="1" dirty="0">
                            <a:latin typeface="Cambria Math" panose="02040503050406030204" pitchFamily="18" charset="0"/>
                          </a:rPr>
                          <m:t>h</m:t>
                        </m:r>
                      </m:e>
                      <m:sub>
                        <m:r>
                          <a:rPr lang="en-GB" sz="1800" b="0" i="1" dirty="0">
                            <a:latin typeface="Cambria Math" panose="02040503050406030204" pitchFamily="18" charset="0"/>
                          </a:rPr>
                          <m:t>𝑖</m:t>
                        </m:r>
                      </m:sub>
                    </m:sSub>
                    <m:r>
                      <a:rPr lang="en-GB" sz="1800" b="0" i="1" dirty="0">
                        <a:latin typeface="Cambria Math" panose="02040503050406030204" pitchFamily="18" charset="0"/>
                      </a:rPr>
                      <m:t>=0)=</m:t>
                    </m:r>
                    <m:sSub>
                      <m:sSubPr>
                        <m:ctrlPr>
                          <a:rPr lang="en-GB" sz="1800" b="0" i="1" dirty="0">
                            <a:latin typeface="Cambria Math" panose="02040503050406030204" pitchFamily="18" charset="0"/>
                          </a:rPr>
                        </m:ctrlPr>
                      </m:sSubPr>
                      <m:e>
                        <m:r>
                          <a:rPr lang="el-GR" sz="1800" b="0" i="1" dirty="0">
                            <a:latin typeface="Cambria Math" panose="02040503050406030204" pitchFamily="18" charset="0"/>
                          </a:rPr>
                          <m:t>𝛷</m:t>
                        </m:r>
                      </m:e>
                      <m:sub>
                        <m:r>
                          <a:rPr lang="en-GB" sz="1800" b="0" i="1" dirty="0">
                            <a:latin typeface="Cambria Math" panose="02040503050406030204" pitchFamily="18" charset="0"/>
                          </a:rPr>
                          <m:t>2</m:t>
                        </m:r>
                      </m:sub>
                    </m:sSub>
                    <m:r>
                      <a:rPr lang="el-GR" sz="1800" b="0" i="1" dirty="0">
                        <a:latin typeface="Cambria Math" panose="02040503050406030204" pitchFamily="18" charset="0"/>
                      </a:rPr>
                      <m:t>(−</m:t>
                    </m:r>
                    <m:r>
                      <a:rPr lang="el-GR" sz="1800" b="0" i="1" dirty="0">
                        <a:latin typeface="Cambria Math" panose="02040503050406030204" pitchFamily="18" charset="0"/>
                      </a:rPr>
                      <m:t>𝛽</m:t>
                    </m:r>
                    <m:r>
                      <a:rPr lang="el-GR" sz="1800" b="0" i="1" dirty="0">
                        <a:latin typeface="Cambria Math" panose="02040503050406030204" pitchFamily="18" charset="0"/>
                      </a:rPr>
                      <m:t>′</m:t>
                    </m:r>
                    <m:sSub>
                      <m:sSubPr>
                        <m:ctrlPr>
                          <a:rPr lang="en-GB" sz="1800" i="1" dirty="0">
                            <a:latin typeface="Cambria Math" panose="02040503050406030204" pitchFamily="18" charset="0"/>
                          </a:rPr>
                        </m:ctrlPr>
                      </m:sSubPr>
                      <m:e>
                        <m:r>
                          <a:rPr lang="en-GB" sz="1800" i="1" dirty="0">
                            <a:latin typeface="Cambria Math" panose="02040503050406030204" pitchFamily="18" charset="0"/>
                          </a:rPr>
                          <m:t>𝑿</m:t>
                        </m:r>
                      </m:e>
                      <m:sub>
                        <m:r>
                          <a:rPr lang="en-GB" sz="1800" i="1" dirty="0">
                            <a:latin typeface="Cambria Math" panose="02040503050406030204" pitchFamily="18" charset="0"/>
                          </a:rPr>
                          <m:t>𝟏</m:t>
                        </m:r>
                        <m:r>
                          <a:rPr lang="en-GB" sz="1800" i="1" dirty="0">
                            <a:latin typeface="Cambria Math" panose="02040503050406030204" pitchFamily="18" charset="0"/>
                          </a:rPr>
                          <m:t>𝒊</m:t>
                        </m:r>
                      </m:sub>
                    </m:sSub>
                    <m:r>
                      <a:rPr lang="el-GR" sz="1800" b="0" i="1" dirty="0">
                        <a:latin typeface="Cambria Math" panose="02040503050406030204" pitchFamily="18" charset="0"/>
                      </a:rPr>
                      <m:t>,−</m:t>
                    </m:r>
                    <m:r>
                      <a:rPr lang="el-GR" sz="1800" b="0" i="1" dirty="0">
                        <a:latin typeface="Cambria Math" panose="02040503050406030204" pitchFamily="18" charset="0"/>
                        <a:ea typeface="Cambria Math" panose="02040503050406030204" pitchFamily="18" charset="0"/>
                      </a:rPr>
                      <m:t>𝛼</m:t>
                    </m:r>
                    <m:r>
                      <a:rPr lang="el-GR" sz="1800" b="0" i="1" dirty="0">
                        <a:latin typeface="Cambria Math" panose="02040503050406030204" pitchFamily="18" charset="0"/>
                      </a:rPr>
                      <m:t>′</m:t>
                    </m:r>
                    <m:sSub>
                      <m:sSubPr>
                        <m:ctrlPr>
                          <a:rPr lang="en-GB" sz="1800" i="1" dirty="0">
                            <a:latin typeface="Cambria Math" panose="02040503050406030204" pitchFamily="18" charset="0"/>
                          </a:rPr>
                        </m:ctrlPr>
                      </m:sSubPr>
                      <m:e>
                        <m:r>
                          <a:rPr lang="en-GB" sz="1800" i="1" dirty="0">
                            <a:latin typeface="Cambria Math" panose="02040503050406030204" pitchFamily="18" charset="0"/>
                          </a:rPr>
                          <m:t>𝑿</m:t>
                        </m:r>
                      </m:e>
                      <m:sub>
                        <m:r>
                          <a:rPr lang="en-GB" sz="1800" i="1" dirty="0">
                            <a:latin typeface="Cambria Math" panose="02040503050406030204" pitchFamily="18" charset="0"/>
                          </a:rPr>
                          <m:t>𝟐</m:t>
                        </m:r>
                        <m:r>
                          <a:rPr lang="en-GB" sz="1800" i="1" dirty="0">
                            <a:latin typeface="Cambria Math" panose="02040503050406030204" pitchFamily="18" charset="0"/>
                          </a:rPr>
                          <m:t>𝒊</m:t>
                        </m:r>
                      </m:sub>
                    </m:sSub>
                    <m:r>
                      <a:rPr lang="el-GR" sz="1800" b="0" i="1" dirty="0">
                        <a:latin typeface="Cambria Math" panose="02040503050406030204" pitchFamily="18" charset="0"/>
                      </a:rPr>
                      <m:t>,</m:t>
                    </m:r>
                    <m:r>
                      <a:rPr lang="el-GR" sz="1800" b="0" i="1" dirty="0">
                        <a:latin typeface="Cambria Math" panose="02040503050406030204" pitchFamily="18" charset="0"/>
                      </a:rPr>
                      <m:t>𝜌</m:t>
                    </m:r>
                    <m:r>
                      <a:rPr lang="el-GR" sz="1800" b="0" i="1" dirty="0">
                        <a:latin typeface="Cambria Math" panose="02040503050406030204" pitchFamily="18" charset="0"/>
                      </a:rPr>
                      <m:t> ) </m:t>
                    </m:r>
                  </m:oMath>
                </a14:m>
                <a:r>
                  <a:rPr lang="el-GR" sz="1800" b="0" i="1" dirty="0">
                    <a:solidFill>
                      <a:srgbClr val="000000"/>
                    </a:solidFill>
                    <a:latin typeface="Cambria Math" panose="02040503050406030204" pitchFamily="18" charset="0"/>
                  </a:rPr>
                  <a:t>	</a:t>
                </a:r>
              </a:p>
              <a:p>
                <a:endParaRPr lang="en-GB" sz="1800" b="0" i="1" dirty="0" smtClean="0"/>
              </a:p>
              <a:p>
                <a:r>
                  <a:rPr lang="en-GB" sz="1800" dirty="0" smtClean="0"/>
                  <a:t>Standard </a:t>
                </a:r>
                <a:r>
                  <a:rPr lang="en-GB" sz="1800" dirty="0"/>
                  <a:t>errors </a:t>
                </a:r>
                <a:r>
                  <a:rPr lang="en-GB" sz="1800" dirty="0" smtClean="0"/>
                  <a:t>for marginal effects were computed </a:t>
                </a:r>
                <a:r>
                  <a:rPr lang="en-GB" sz="1800" dirty="0"/>
                  <a:t>using bootstrapping and accounting for the survey </a:t>
                </a:r>
                <a:r>
                  <a:rPr lang="en-GB" sz="1800" dirty="0" smtClean="0"/>
                  <a:t>structure</a:t>
                </a:r>
                <a:r>
                  <a:rPr lang="en-GB" sz="1800" dirty="0"/>
                  <a:t> </a:t>
                </a:r>
                <a:r>
                  <a:rPr lang="en-GB" sz="1800" dirty="0" smtClean="0"/>
                  <a:t>(Rao et al. 1992).</a:t>
                </a:r>
                <a:endParaRPr lang="en-GB" sz="1800" dirty="0"/>
              </a:p>
              <a:p>
                <a:endParaRPr lang="en-GB" sz="1800" dirty="0"/>
              </a:p>
            </p:txBody>
          </p:sp>
        </mc:Choice>
        <mc:Fallback>
          <p:sp>
            <p:nvSpPr>
              <p:cNvPr id="11" name="Content Placeholder 10"/>
              <p:cNvSpPr>
                <a:spLocks noGrp="1" noRot="1" noChangeAspect="1" noMove="1" noResize="1" noEditPoints="1" noAdjustHandles="1" noChangeArrowheads="1" noChangeShapeType="1" noTextEdit="1"/>
              </p:cNvSpPr>
              <p:nvPr>
                <p:ph idx="1"/>
              </p:nvPr>
            </p:nvSpPr>
            <p:spPr>
              <a:blipFill rotWithShape="0">
                <a:blip r:embed="rId2"/>
                <a:stretch>
                  <a:fillRect l="-651" t="-1199" r="-145" b="-450"/>
                </a:stretch>
              </a:blipFill>
            </p:spPr>
            <p:txBody>
              <a:bodyPr/>
              <a:lstStyle/>
              <a:p>
                <a:r>
                  <a:rPr lang="en-GB">
                    <a:noFill/>
                  </a:rPr>
                  <a:t> </a:t>
                </a:r>
              </a:p>
            </p:txBody>
          </p:sp>
        </mc:Fallback>
      </mc:AlternateContent>
      <p:sp>
        <p:nvSpPr>
          <p:cNvPr id="4" name="Slide Number Placeholder 3"/>
          <p:cNvSpPr>
            <a:spLocks noGrp="1"/>
          </p:cNvSpPr>
          <p:nvPr>
            <p:ph type="sldNum" sz="quarter" idx="12"/>
          </p:nvPr>
        </p:nvSpPr>
        <p:spPr/>
        <p:txBody>
          <a:bodyPr/>
          <a:lstStyle/>
          <a:p>
            <a:fld id="{B9D8A533-569E-4A16-BA21-350C88889103}" type="slidenum">
              <a:rPr lang="en-US" smtClean="0"/>
              <a:pPr/>
              <a:t>10</a:t>
            </a:fld>
            <a:endParaRPr lang="en-US" dirty="0"/>
          </a:p>
        </p:txBody>
      </p:sp>
    </p:spTree>
    <p:extLst>
      <p:ext uri="{BB962C8B-B14F-4D97-AF65-F5344CB8AC3E}">
        <p14:creationId xmlns:p14="http://schemas.microsoft.com/office/powerpoint/2010/main" val="9178974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GB" sz="2400" dirty="0" smtClean="0"/>
              <a:t>Marginal Effects (Discrete variables)</a:t>
            </a:r>
            <a:endParaRPr lang="en-GB" sz="2400" dirty="0"/>
          </a:p>
        </p:txBody>
      </p:sp>
      <p:sp>
        <p:nvSpPr>
          <p:cNvPr id="3" name="Content Placeholder 2"/>
          <p:cNvSpPr>
            <a:spLocks noGrp="1"/>
          </p:cNvSpPr>
          <p:nvPr>
            <p:ph idx="1"/>
          </p:nvPr>
        </p:nvSpPr>
        <p:spPr/>
        <p:txBody>
          <a:bodyPr/>
          <a:lstStyle/>
          <a:p>
            <a:endParaRPr lang="en-GB" dirty="0" smtClean="0"/>
          </a:p>
          <a:p>
            <a:endParaRPr lang="en-GB" dirty="0" smtClean="0"/>
          </a:p>
          <a:p>
            <a:endParaRPr lang="en-GB" dirty="0" smtClean="0"/>
          </a:p>
          <a:p>
            <a:endParaRPr lang="en-GB" dirty="0"/>
          </a:p>
        </p:txBody>
      </p:sp>
      <p:sp>
        <p:nvSpPr>
          <p:cNvPr id="4" name="Slide Number Placeholder 3"/>
          <p:cNvSpPr>
            <a:spLocks noGrp="1"/>
          </p:cNvSpPr>
          <p:nvPr>
            <p:ph type="sldNum" sz="quarter" idx="12"/>
          </p:nvPr>
        </p:nvSpPr>
        <p:spPr/>
        <p:txBody>
          <a:bodyPr/>
          <a:lstStyle/>
          <a:p>
            <a:fld id="{B9D8A533-569E-4A16-BA21-350C88889103}" type="slidenum">
              <a:rPr lang="en-US" smtClean="0"/>
              <a:pPr/>
              <a:t>11</a:t>
            </a:fld>
            <a:endParaRPr lang="en-US" dirty="0"/>
          </a:p>
        </p:txBody>
      </p:sp>
      <p:pic>
        <p:nvPicPr>
          <p:cNvPr id="5" name="Picture 4"/>
          <p:cNvPicPr>
            <a:picLocks noChangeAspect="1"/>
          </p:cNvPicPr>
          <p:nvPr/>
        </p:nvPicPr>
        <p:blipFill>
          <a:blip r:embed="rId2"/>
          <a:stretch>
            <a:fillRect/>
          </a:stretch>
        </p:blipFill>
        <p:spPr>
          <a:xfrm>
            <a:off x="1128713" y="1913929"/>
            <a:ext cx="6886575" cy="3243263"/>
          </a:xfrm>
          <a:prstGeom prst="rect">
            <a:avLst/>
          </a:prstGeom>
        </p:spPr>
      </p:pic>
    </p:spTree>
    <p:extLst>
      <p:ext uri="{BB962C8B-B14F-4D97-AF65-F5344CB8AC3E}">
        <p14:creationId xmlns:p14="http://schemas.microsoft.com/office/powerpoint/2010/main" val="13276635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p:txBody>
          <a:bodyPr/>
          <a:lstStyle/>
          <a:p>
            <a:r>
              <a:rPr lang="en-GB" sz="2400" dirty="0" smtClean="0"/>
              <a:t>Marginal </a:t>
            </a:r>
            <a:r>
              <a:rPr lang="en-GB" sz="2400" dirty="0"/>
              <a:t>Effects </a:t>
            </a:r>
            <a:r>
              <a:rPr lang="en-GB" sz="2400" dirty="0" smtClean="0"/>
              <a:t>(Continuous variables)</a:t>
            </a:r>
            <a:endParaRPr lang="en-GB" sz="2400" dirty="0"/>
          </a:p>
        </p:txBody>
      </p:sp>
      <p:sp>
        <p:nvSpPr>
          <p:cNvPr id="4" name="Slide Number Placeholder 3"/>
          <p:cNvSpPr>
            <a:spLocks noGrp="1"/>
          </p:cNvSpPr>
          <p:nvPr>
            <p:ph type="sldNum" sz="quarter" idx="12"/>
          </p:nvPr>
        </p:nvSpPr>
        <p:spPr/>
        <p:txBody>
          <a:bodyPr/>
          <a:lstStyle/>
          <a:p>
            <a:fld id="{B9D8A533-569E-4A16-BA21-350C88889103}" type="slidenum">
              <a:rPr lang="en-US" smtClean="0"/>
              <a:pPr/>
              <a:t>12</a:t>
            </a:fld>
            <a:endParaRPr lang="en-US" dirty="0"/>
          </a:p>
        </p:txBody>
      </p:sp>
      <p:pic>
        <p:nvPicPr>
          <p:cNvPr id="2" name="Picture 1"/>
          <p:cNvPicPr>
            <a:picLocks noChangeAspect="1"/>
          </p:cNvPicPr>
          <p:nvPr/>
        </p:nvPicPr>
        <p:blipFill>
          <a:blip r:embed="rId2"/>
          <a:stretch>
            <a:fillRect/>
          </a:stretch>
        </p:blipFill>
        <p:spPr>
          <a:xfrm>
            <a:off x="503635" y="1988224"/>
            <a:ext cx="8136731" cy="3168968"/>
          </a:xfrm>
          <a:prstGeom prst="rect">
            <a:avLst/>
          </a:prstGeom>
        </p:spPr>
      </p:pic>
    </p:spTree>
    <p:extLst>
      <p:ext uri="{BB962C8B-B14F-4D97-AF65-F5344CB8AC3E}">
        <p14:creationId xmlns:p14="http://schemas.microsoft.com/office/powerpoint/2010/main" val="37037756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897543291"/>
              </p:ext>
            </p:extLst>
          </p:nvPr>
        </p:nvGraphicFramePr>
        <p:xfrm>
          <a:off x="1872000" y="1118723"/>
          <a:ext cx="5400000" cy="5040000"/>
        </p:xfrm>
        <a:graphic>
          <a:graphicData uri="http://schemas.openxmlformats.org/drawingml/2006/table">
            <a:tbl>
              <a:tblPr firstRow="1" bandRow="1">
                <a:tableStyleId>{93296810-A885-4BE3-A3E7-6D5BEEA58F35}</a:tableStyleId>
              </a:tblPr>
              <a:tblGrid>
                <a:gridCol w="1350000"/>
                <a:gridCol w="1350000"/>
                <a:gridCol w="1350000"/>
                <a:gridCol w="1350000"/>
              </a:tblGrid>
              <a:tr h="360000">
                <a:tc>
                  <a:txBody>
                    <a:bodyPr/>
                    <a:lstStyle/>
                    <a:p>
                      <a:pPr algn="l"/>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tc>
                <a:tc>
                  <a:txBody>
                    <a:bodyPr/>
                    <a:lstStyle/>
                    <a:p>
                      <a:pPr algn="l"/>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tc>
                <a:tc>
                  <a:txBody>
                    <a:bodyPr/>
                    <a:lstStyle/>
                    <a:p>
                      <a:pPr marL="0" marR="0" lvl="0" indent="0" algn="ctr" defTabSz="914433" rtl="0" eaLnBrk="1" fontAlgn="auto" latinLnBrk="0" hangingPunct="1">
                        <a:lnSpc>
                          <a:spcPct val="100000"/>
                        </a:lnSpc>
                        <a:spcBef>
                          <a:spcPts val="0"/>
                        </a:spcBef>
                        <a:spcAft>
                          <a:spcPts val="0"/>
                        </a:spcAft>
                        <a:buClrTx/>
                        <a:buSzTx/>
                        <a:buFontTx/>
                        <a:buNone/>
                        <a:tabLst/>
                        <a:defRPr/>
                      </a:pPr>
                      <a:r>
                        <a:rPr kumimoji="0" lang="en-GB" sz="900" b="1"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Coefficients</a:t>
                      </a:r>
                      <a:endParaRPr lang="en-GB" sz="900" b="1" kern="1200" noProof="0" dirty="0" smtClean="0">
                        <a:solidFill>
                          <a:schemeClr val="tx1"/>
                        </a:solidFill>
                        <a:latin typeface="Arial" panose="020B0604020202020204" pitchFamily="34" charset="0"/>
                        <a:cs typeface="Arial" panose="020B0604020202020204" pitchFamily="34" charset="0"/>
                      </a:endParaRPr>
                    </a:p>
                  </a:txBody>
                  <a:tcPr marL="68580" marR="68580" marT="34290" marB="34290" anchor="ctr">
                    <a:lnB w="12700" cap="flat" cmpd="sng" algn="ctr">
                      <a:noFill/>
                      <a:prstDash val="solid"/>
                      <a:round/>
                      <a:headEnd type="none" w="med" len="med"/>
                      <a:tailEnd type="none" w="med" len="med"/>
                    </a:lnB>
                  </a:tcPr>
                </a:tc>
                <a:tc>
                  <a:txBody>
                    <a:bodyPr/>
                    <a:lstStyle/>
                    <a:p>
                      <a:pPr marL="0" marR="0" lvl="0" indent="0" algn="ctr" defTabSz="914433" rtl="0" eaLnBrk="1" fontAlgn="auto" latinLnBrk="0" hangingPunct="1">
                        <a:lnSpc>
                          <a:spcPct val="100000"/>
                        </a:lnSpc>
                        <a:spcBef>
                          <a:spcPts val="0"/>
                        </a:spcBef>
                        <a:spcAft>
                          <a:spcPts val="0"/>
                        </a:spcAft>
                        <a:buClrTx/>
                        <a:buSzTx/>
                        <a:buFontTx/>
                        <a:buNone/>
                        <a:tabLst/>
                        <a:defRPr/>
                      </a:pPr>
                      <a:r>
                        <a:rPr kumimoji="0" lang="en-GB" sz="900" b="1"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Marginal effects</a:t>
                      </a:r>
                      <a:endParaRPr lang="en-GB" sz="900" b="1" kern="1200" noProof="0" dirty="0" smtClean="0">
                        <a:solidFill>
                          <a:schemeClr val="tx1"/>
                        </a:solidFill>
                        <a:latin typeface="Arial" panose="020B0604020202020204" pitchFamily="34" charset="0"/>
                        <a:cs typeface="Arial" panose="020B0604020202020204" pitchFamily="34" charset="0"/>
                      </a:endParaRPr>
                    </a:p>
                  </a:txBody>
                  <a:tcPr marL="68580" marR="68580" marT="34290" marB="34290" anchor="ctr">
                    <a:lnR w="12700" cap="flat" cmpd="sng" algn="ctr">
                      <a:noFill/>
                      <a:prstDash val="solid"/>
                      <a:round/>
                      <a:headEnd type="none" w="med" len="med"/>
                      <a:tailEnd type="none" w="med" len="med"/>
                    </a:lnR>
                    <a:lnB w="12700" cap="flat" cmpd="sng" algn="ctr">
                      <a:noFill/>
                      <a:prstDash val="solid"/>
                      <a:round/>
                      <a:headEnd type="none" w="med" len="med"/>
                      <a:tailEnd type="none" w="med" len="med"/>
                    </a:lnB>
                  </a:tcPr>
                </a:tc>
              </a:tr>
              <a:tr h="360000">
                <a:tc rowSpan="3">
                  <a:txBody>
                    <a:bodyPr/>
                    <a:lstStyle/>
                    <a:p>
                      <a:pPr marL="0" marR="0" lvl="0" indent="0" algn="l" defTabSz="914433" rtl="0" eaLnBrk="1" fontAlgn="auto" latinLnBrk="0" hangingPunct="1">
                        <a:lnSpc>
                          <a:spcPct val="100000"/>
                        </a:lnSpc>
                        <a:spcBef>
                          <a:spcPts val="0"/>
                        </a:spcBef>
                        <a:spcAft>
                          <a:spcPts val="0"/>
                        </a:spcAft>
                        <a:buClrTx/>
                        <a:buSzTx/>
                        <a:buFontTx/>
                        <a:buNone/>
                        <a:tabLst/>
                        <a:defRPr/>
                      </a:pPr>
                      <a:r>
                        <a:rPr lang="en-GB" sz="900" b="1" kern="1200" dirty="0" smtClean="0">
                          <a:solidFill>
                            <a:schemeClr val="tx1"/>
                          </a:solidFill>
                          <a:latin typeface="Arial" panose="020B0604020202020204" pitchFamily="34" charset="0"/>
                          <a:cs typeface="Arial" panose="020B0604020202020204" pitchFamily="34" charset="0"/>
                        </a:rPr>
                        <a:t>Customer demographics</a:t>
                      </a:r>
                    </a:p>
                  </a:txBody>
                  <a:tcPr marL="68580" marR="68580" marT="34290" marB="34290">
                    <a:lnB w="12700" cap="flat" cmpd="sng" algn="ctr">
                      <a:solidFill>
                        <a:schemeClr val="tx1"/>
                      </a:solidFill>
                      <a:prstDash val="solid"/>
                      <a:round/>
                      <a:headEnd type="none" w="med" len="med"/>
                      <a:tailEnd type="none" w="med" len="med"/>
                    </a:lnB>
                  </a:tcPr>
                </a:tc>
                <a:tc>
                  <a:txBody>
                    <a:bodyPr/>
                    <a:lstStyle/>
                    <a:p>
                      <a:pPr algn="l"/>
                      <a:r>
                        <a:rPr lang="en-GB" sz="900" b="1" kern="1200" dirty="0" smtClean="0">
                          <a:solidFill>
                            <a:schemeClr val="tx1"/>
                          </a:solidFill>
                          <a:latin typeface="Arial" panose="020B0604020202020204" pitchFamily="34" charset="0"/>
                          <a:cs typeface="Arial" panose="020B0604020202020204" pitchFamily="34" charset="0"/>
                        </a:rPr>
                        <a:t>Income below 24,000£</a:t>
                      </a:r>
                      <a:endParaRPr lang="en-GB" sz="900" b="1" kern="120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tc>
                <a:tc>
                  <a:txBody>
                    <a:bodyPr/>
                    <a:lstStyle/>
                    <a:p>
                      <a:pPr algn="ctr"/>
                      <a:r>
                        <a:rPr lang="en-GB" sz="900" b="1" kern="1200" dirty="0" smtClean="0">
                          <a:solidFill>
                            <a:schemeClr val="tx1"/>
                          </a:solidFill>
                          <a:latin typeface="Arial" panose="020B0604020202020204" pitchFamily="34" charset="0"/>
                          <a:cs typeface="Arial" panose="020B0604020202020204" pitchFamily="34" charset="0"/>
                        </a:rPr>
                        <a:t>-0.157**</a:t>
                      </a:r>
                    </a:p>
                    <a:p>
                      <a:pPr algn="ctr"/>
                      <a:r>
                        <a:rPr lang="en-GB" sz="900" b="1" kern="1200" dirty="0" smtClean="0">
                          <a:solidFill>
                            <a:schemeClr val="tx1"/>
                          </a:solidFill>
                          <a:latin typeface="Arial" panose="020B0604020202020204" pitchFamily="34" charset="0"/>
                          <a:cs typeface="Arial" panose="020B0604020202020204" pitchFamily="34" charset="0"/>
                        </a:rPr>
                        <a:t>(0.0732)</a:t>
                      </a:r>
                      <a:endParaRPr lang="en-GB" sz="900" b="1" kern="120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T w="12700" cap="flat" cmpd="sng" algn="ctr">
                      <a:noFill/>
                      <a:prstDash val="solid"/>
                      <a:round/>
                      <a:headEnd type="none" w="med" len="med"/>
                      <a:tailEnd type="none" w="med" len="med"/>
                    </a:lnT>
                  </a:tcPr>
                </a:tc>
                <a:tc>
                  <a:txBody>
                    <a:bodyPr/>
                    <a:lstStyle/>
                    <a:p>
                      <a:pPr algn="ctr"/>
                      <a:r>
                        <a:rPr lang="en-GB" sz="900" b="1" kern="1200" dirty="0" smtClean="0">
                          <a:solidFill>
                            <a:schemeClr val="tx1"/>
                          </a:solidFill>
                          <a:latin typeface="Arial" panose="020B0604020202020204" pitchFamily="34" charset="0"/>
                          <a:cs typeface="Arial" panose="020B0604020202020204" pitchFamily="34" charset="0"/>
                        </a:rPr>
                        <a:t>-0.041**</a:t>
                      </a:r>
                    </a:p>
                    <a:p>
                      <a:pPr algn="ctr"/>
                      <a:r>
                        <a:rPr lang="en-GB" sz="900" b="1" kern="1200" dirty="0" smtClean="0">
                          <a:solidFill>
                            <a:schemeClr val="tx1"/>
                          </a:solidFill>
                          <a:latin typeface="Arial" panose="020B0604020202020204" pitchFamily="34" charset="0"/>
                          <a:cs typeface="Arial" panose="020B0604020202020204" pitchFamily="34" charset="0"/>
                        </a:rPr>
                        <a:t>(0.194)</a:t>
                      </a:r>
                      <a:endParaRPr lang="en-GB" sz="900" b="1" kern="120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R w="12700" cap="flat" cmpd="sng" algn="ctr">
                      <a:noFill/>
                      <a:prstDash val="solid"/>
                      <a:round/>
                      <a:headEnd type="none" w="med" len="med"/>
                      <a:tailEnd type="none" w="med" len="med"/>
                    </a:lnR>
                    <a:lnT w="12700" cap="flat" cmpd="sng" algn="ctr">
                      <a:noFill/>
                      <a:prstDash val="solid"/>
                      <a:round/>
                      <a:headEnd type="none" w="med" len="med"/>
                      <a:tailEnd type="none" w="med" len="med"/>
                    </a:lnT>
                  </a:tcPr>
                </a:tc>
              </a:tr>
              <a:tr h="360000">
                <a:tc vMerge="1">
                  <a:txBody>
                    <a:bodyPr/>
                    <a:lstStyle/>
                    <a:p>
                      <a:pPr algn="l"/>
                      <a:endParaRPr lang="en-GB" sz="900" b="1" kern="120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tc>
                <a:tc>
                  <a:txBody>
                    <a:bodyPr/>
                    <a:lstStyle/>
                    <a:p>
                      <a:pPr algn="l"/>
                      <a:r>
                        <a:rPr lang="en-GB" sz="900" b="1" kern="1200" dirty="0" smtClean="0">
                          <a:solidFill>
                            <a:schemeClr val="tx1"/>
                          </a:solidFill>
                          <a:latin typeface="Arial" panose="020B0604020202020204" pitchFamily="34" charset="0"/>
                          <a:cs typeface="Arial" panose="020B0604020202020204" pitchFamily="34" charset="0"/>
                        </a:rPr>
                        <a:t>Degree</a:t>
                      </a:r>
                      <a:endParaRPr lang="en-GB" sz="900" b="1" kern="120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tc>
                <a:tc>
                  <a:txBody>
                    <a:bodyPr/>
                    <a:lstStyle/>
                    <a:p>
                      <a:pPr algn="ctr"/>
                      <a:r>
                        <a:rPr lang="en-GB" sz="900" b="1" kern="1200" dirty="0" smtClean="0">
                          <a:solidFill>
                            <a:schemeClr val="tx1"/>
                          </a:solidFill>
                          <a:latin typeface="Arial" panose="020B0604020202020204" pitchFamily="34" charset="0"/>
                          <a:cs typeface="Arial" panose="020B0604020202020204" pitchFamily="34" charset="0"/>
                        </a:rPr>
                        <a:t>0.114*</a:t>
                      </a:r>
                    </a:p>
                    <a:p>
                      <a:pPr algn="ctr"/>
                      <a:r>
                        <a:rPr lang="en-GB" sz="900" b="1" kern="1200" dirty="0" smtClean="0">
                          <a:solidFill>
                            <a:schemeClr val="tx1"/>
                          </a:solidFill>
                          <a:latin typeface="Arial" panose="020B0604020202020204" pitchFamily="34" charset="0"/>
                          <a:cs typeface="Arial" panose="020B0604020202020204" pitchFamily="34" charset="0"/>
                        </a:rPr>
                        <a:t>(0.066)</a:t>
                      </a:r>
                      <a:endParaRPr lang="en-GB" sz="900" b="1" kern="120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nchor="ctr"/>
                </a:tc>
                <a:tc>
                  <a:txBody>
                    <a:bodyPr/>
                    <a:lstStyle/>
                    <a:p>
                      <a:pPr algn="ctr"/>
                      <a:r>
                        <a:rPr lang="en-GB" sz="900" b="1" kern="1200" dirty="0" smtClean="0">
                          <a:solidFill>
                            <a:schemeClr val="tx1"/>
                          </a:solidFill>
                          <a:latin typeface="Arial" panose="020B0604020202020204" pitchFamily="34" charset="0"/>
                          <a:cs typeface="Arial" panose="020B0604020202020204" pitchFamily="34" charset="0"/>
                        </a:rPr>
                        <a:t>0.030*</a:t>
                      </a:r>
                    </a:p>
                    <a:p>
                      <a:pPr algn="ctr"/>
                      <a:r>
                        <a:rPr lang="en-GB" sz="900" b="1" kern="1200" dirty="0" smtClean="0">
                          <a:solidFill>
                            <a:schemeClr val="tx1"/>
                          </a:solidFill>
                          <a:latin typeface="Arial" panose="020B0604020202020204" pitchFamily="34" charset="0"/>
                          <a:cs typeface="Arial" panose="020B0604020202020204" pitchFamily="34" charset="0"/>
                        </a:rPr>
                        <a:t>(0.017)</a:t>
                      </a:r>
                      <a:endParaRPr lang="en-GB" sz="900" b="1" kern="120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R w="12700" cap="flat" cmpd="sng" algn="ctr">
                      <a:noFill/>
                      <a:prstDash val="solid"/>
                      <a:round/>
                      <a:headEnd type="none" w="med" len="med"/>
                      <a:tailEnd type="none" w="med" len="med"/>
                    </a:lnR>
                  </a:tcPr>
                </a:tc>
              </a:tr>
              <a:tr h="360000">
                <a:tc vMerge="1">
                  <a:txBody>
                    <a:bodyPr/>
                    <a:lstStyle/>
                    <a:p>
                      <a:pPr algn="l"/>
                      <a:endParaRPr lang="en-GB" sz="900" b="1" kern="120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lnB w="12700" cap="flat" cmpd="sng" algn="ctr">
                      <a:solidFill>
                        <a:schemeClr val="tx1"/>
                      </a:solidFill>
                      <a:prstDash val="solid"/>
                      <a:round/>
                      <a:headEnd type="none" w="med" len="med"/>
                      <a:tailEnd type="none" w="med" len="med"/>
                    </a:lnB>
                  </a:tcPr>
                </a:tc>
                <a:tc>
                  <a:txBody>
                    <a:bodyPr/>
                    <a:lstStyle/>
                    <a:p>
                      <a:pPr algn="l"/>
                      <a:r>
                        <a:rPr lang="en-GB" sz="900" b="1" kern="1200" dirty="0" smtClean="0">
                          <a:solidFill>
                            <a:schemeClr val="tx1"/>
                          </a:solidFill>
                          <a:latin typeface="Arial" panose="020B0604020202020204" pitchFamily="34" charset="0"/>
                          <a:cs typeface="Arial" panose="020B0604020202020204" pitchFamily="34" charset="0"/>
                        </a:rPr>
                        <a:t>Financial literacy	</a:t>
                      </a:r>
                      <a:endParaRPr lang="en-GB" sz="900" b="1" kern="120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lnB w="12700" cap="flat" cmpd="sng" algn="ctr">
                      <a:solidFill>
                        <a:schemeClr val="tx1"/>
                      </a:solidFill>
                      <a:prstDash val="solid"/>
                      <a:round/>
                      <a:headEnd type="none" w="med" len="med"/>
                      <a:tailEnd type="none" w="med" len="med"/>
                    </a:lnB>
                  </a:tcPr>
                </a:tc>
                <a:tc>
                  <a:txBody>
                    <a:bodyPr/>
                    <a:lstStyle/>
                    <a:p>
                      <a:pPr algn="ctr"/>
                      <a:r>
                        <a:rPr lang="en-GB" sz="900" b="1" kern="1200" dirty="0" smtClean="0">
                          <a:solidFill>
                            <a:schemeClr val="tx1"/>
                          </a:solidFill>
                          <a:latin typeface="Arial" panose="020B0604020202020204" pitchFamily="34" charset="0"/>
                          <a:ea typeface="+mn-ea"/>
                          <a:cs typeface="Arial" panose="020B0604020202020204" pitchFamily="34" charset="0"/>
                        </a:rPr>
                        <a:t>0.192*** </a:t>
                      </a:r>
                    </a:p>
                    <a:p>
                      <a:pPr algn="ctr"/>
                      <a:r>
                        <a:rPr lang="en-GB" sz="900" b="1" kern="1200" dirty="0" smtClean="0">
                          <a:solidFill>
                            <a:schemeClr val="tx1"/>
                          </a:solidFill>
                          <a:latin typeface="Arial" panose="020B0604020202020204" pitchFamily="34" charset="0"/>
                          <a:ea typeface="+mn-ea"/>
                          <a:cs typeface="Arial" panose="020B0604020202020204" pitchFamily="34" charset="0"/>
                        </a:rPr>
                        <a:t>(0.067) </a:t>
                      </a:r>
                    </a:p>
                  </a:txBody>
                  <a:tcPr marL="68580" marR="68580" marT="34290" marB="34290" anchor="ctr">
                    <a:lnB w="12700" cap="flat" cmpd="sng" algn="ctr">
                      <a:solidFill>
                        <a:schemeClr val="tx1"/>
                      </a:solidFill>
                      <a:prstDash val="solid"/>
                      <a:round/>
                      <a:headEnd type="none" w="med" len="med"/>
                      <a:tailEnd type="none" w="med" len="med"/>
                    </a:lnB>
                  </a:tcPr>
                </a:tc>
                <a:tc>
                  <a:txBody>
                    <a:bodyPr/>
                    <a:lstStyle/>
                    <a:p>
                      <a:pPr algn="ctr"/>
                      <a:r>
                        <a:rPr lang="en-GB" sz="900" b="1" kern="1200" dirty="0" smtClean="0">
                          <a:solidFill>
                            <a:schemeClr val="tx1"/>
                          </a:solidFill>
                          <a:latin typeface="Arial" panose="020B0604020202020204" pitchFamily="34" charset="0"/>
                          <a:ea typeface="+mn-ea"/>
                          <a:cs typeface="Arial" panose="020B0604020202020204" pitchFamily="34" charset="0"/>
                        </a:rPr>
                        <a:t>0.050*** </a:t>
                      </a:r>
                    </a:p>
                    <a:p>
                      <a:pPr algn="ctr"/>
                      <a:r>
                        <a:rPr lang="en-GB" sz="900" b="1" kern="1200" dirty="0" smtClean="0">
                          <a:solidFill>
                            <a:schemeClr val="tx1"/>
                          </a:solidFill>
                          <a:latin typeface="Arial" panose="020B0604020202020204" pitchFamily="34" charset="0"/>
                          <a:ea typeface="+mn-ea"/>
                          <a:cs typeface="Arial" panose="020B0604020202020204" pitchFamily="34" charset="0"/>
                        </a:rPr>
                        <a:t>(0.016) </a:t>
                      </a:r>
                    </a:p>
                  </a:txBody>
                  <a:tcPr marL="68580" marR="68580" marT="34290" marB="34290" anchor="ctr">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tcPr>
                </a:tc>
              </a:tr>
              <a:tr h="360000">
                <a:tc rowSpan="3">
                  <a:txBody>
                    <a:bodyPr/>
                    <a:lstStyle/>
                    <a:p>
                      <a:pPr marL="0" marR="0" lvl="0" indent="0" algn="l" defTabSz="914433" rtl="0" eaLnBrk="1" fontAlgn="auto" latinLnBrk="0" hangingPunct="1">
                        <a:lnSpc>
                          <a:spcPct val="100000"/>
                        </a:lnSpc>
                        <a:spcBef>
                          <a:spcPts val="0"/>
                        </a:spcBef>
                        <a:spcAft>
                          <a:spcPts val="0"/>
                        </a:spcAft>
                        <a:buClrTx/>
                        <a:buSzTx/>
                        <a:buFontTx/>
                        <a:buNone/>
                        <a:tabLst/>
                        <a:defRPr/>
                      </a:pPr>
                      <a:r>
                        <a:rPr lang="en-GB" sz="900" b="1" kern="1200" dirty="0" smtClean="0">
                          <a:solidFill>
                            <a:schemeClr val="tx1"/>
                          </a:solidFill>
                          <a:latin typeface="Arial" panose="020B0604020202020204" pitchFamily="34" charset="0"/>
                          <a:cs typeface="Arial" panose="020B0604020202020204" pitchFamily="34" charset="0"/>
                        </a:rPr>
                        <a:t>Use of internet</a:t>
                      </a:r>
                    </a:p>
                  </a:txBody>
                  <a:tcPr marL="68580" marR="68580" marT="34290" marB="3429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Internet confidence </a:t>
                      </a:r>
                      <a:endParaRPr lang="en-GB" sz="900" b="1" i="0" u="none" strike="noStrike" kern="1200" baseline="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lnT w="12700" cap="flat" cmpd="sng" algn="ctr">
                      <a:solidFill>
                        <a:schemeClr val="tx1"/>
                      </a:solidFill>
                      <a:prstDash val="solid"/>
                      <a:round/>
                      <a:headEnd type="none" w="med" len="med"/>
                      <a:tailEnd type="none" w="med" len="med"/>
                    </a:lnT>
                  </a:tcPr>
                </a:tc>
                <a:tc>
                  <a:txBody>
                    <a:bodyPr/>
                    <a:lstStyle/>
                    <a:p>
                      <a:pPr marL="0" marR="0" lvl="0" indent="0" algn="ctr" defTabSz="914433" rtl="0" eaLnBrk="1" fontAlgn="auto" latinLnBrk="0" hangingPunct="1">
                        <a:lnSpc>
                          <a:spcPct val="107000"/>
                        </a:lnSpc>
                        <a:spcBef>
                          <a:spcPts val="0"/>
                        </a:spcBef>
                        <a:spcAft>
                          <a:spcPts val="0"/>
                        </a:spcAft>
                        <a:buClrTx/>
                        <a:buSzTx/>
                        <a:buFontTx/>
                        <a:buNone/>
                        <a:tabLst/>
                        <a:defRPr/>
                      </a:pPr>
                      <a:r>
                        <a:rPr lang="en-US" sz="900" b="1" kern="1200" dirty="0" smtClean="0">
                          <a:solidFill>
                            <a:schemeClr val="tx1"/>
                          </a:solidFill>
                          <a:latin typeface="Arial" panose="020B0604020202020204" pitchFamily="34" charset="0"/>
                          <a:ea typeface="+mn-ea"/>
                          <a:cs typeface="Arial" panose="020B0604020202020204" pitchFamily="34" charset="0"/>
                        </a:rPr>
                        <a:t>0.560***</a:t>
                      </a:r>
                    </a:p>
                    <a:p>
                      <a:pPr marL="0" marR="0" lvl="0" indent="0" algn="ctr" defTabSz="914433" rtl="0" eaLnBrk="1" fontAlgn="auto" latinLnBrk="0" hangingPunct="1">
                        <a:lnSpc>
                          <a:spcPct val="107000"/>
                        </a:lnSpc>
                        <a:spcBef>
                          <a:spcPts val="0"/>
                        </a:spcBef>
                        <a:spcAft>
                          <a:spcPts val="0"/>
                        </a:spcAft>
                        <a:buClrTx/>
                        <a:buSzTx/>
                        <a:buFontTx/>
                        <a:buNone/>
                        <a:tabLst/>
                        <a:defRPr/>
                      </a:pPr>
                      <a:r>
                        <a:rPr lang="en-US" sz="900" b="1" kern="1200" dirty="0" smtClean="0">
                          <a:solidFill>
                            <a:schemeClr val="tx1"/>
                          </a:solidFill>
                          <a:latin typeface="Arial" panose="020B0604020202020204" pitchFamily="34" charset="0"/>
                          <a:ea typeface="+mn-ea"/>
                          <a:cs typeface="Arial" panose="020B0604020202020204" pitchFamily="34" charset="0"/>
                        </a:rPr>
                        <a:t>(0.102)</a:t>
                      </a:r>
                      <a:endParaRPr lang="en-GB" sz="900" b="1" kern="1200" dirty="0" smtClean="0">
                        <a:solidFill>
                          <a:schemeClr val="tx1"/>
                        </a:solidFill>
                        <a:latin typeface="Arial" panose="020B0604020202020204" pitchFamily="34" charset="0"/>
                        <a:ea typeface="+mn-ea"/>
                        <a:cs typeface="Arial" panose="020B0604020202020204" pitchFamily="34" charset="0"/>
                      </a:endParaRPr>
                    </a:p>
                  </a:txBody>
                  <a:tcPr marL="51435" marR="51435" marT="0" marB="0" anchor="ctr">
                    <a:lnT w="12700" cap="flat" cmpd="sng" algn="ctr">
                      <a:solidFill>
                        <a:schemeClr val="tx1"/>
                      </a:solidFill>
                      <a:prstDash val="solid"/>
                      <a:round/>
                      <a:headEnd type="none" w="med" len="med"/>
                      <a:tailEnd type="none" w="med" len="med"/>
                    </a:lnT>
                  </a:tcPr>
                </a:tc>
                <a:tc>
                  <a:txBody>
                    <a:bodyPr/>
                    <a:lstStyle/>
                    <a:p>
                      <a:pPr marL="0" marR="0" lvl="0" indent="0" algn="ctr" defTabSz="914433" rtl="0" eaLnBrk="1" fontAlgn="auto" latinLnBrk="0" hangingPunct="1">
                        <a:lnSpc>
                          <a:spcPct val="107000"/>
                        </a:lnSpc>
                        <a:spcBef>
                          <a:spcPts val="0"/>
                        </a:spcBef>
                        <a:spcAft>
                          <a:spcPts val="0"/>
                        </a:spcAft>
                        <a:buClrTx/>
                        <a:buSzTx/>
                        <a:buFontTx/>
                        <a:buNone/>
                        <a:tabLst/>
                        <a:defRPr/>
                      </a:pPr>
                      <a:r>
                        <a:rPr lang="en-US" sz="900" b="1" kern="1200" dirty="0" smtClean="0">
                          <a:solidFill>
                            <a:schemeClr val="tx1"/>
                          </a:solidFill>
                          <a:latin typeface="Arial" panose="020B0604020202020204" pitchFamily="34" charset="0"/>
                          <a:ea typeface="+mn-ea"/>
                          <a:cs typeface="Arial" panose="020B0604020202020204" pitchFamily="34" charset="0"/>
                        </a:rPr>
                        <a:t>0.126***</a:t>
                      </a:r>
                    </a:p>
                    <a:p>
                      <a:pPr marL="0" marR="0" lvl="0" indent="0" algn="ctr" defTabSz="914433" rtl="0" eaLnBrk="1" fontAlgn="auto" latinLnBrk="0" hangingPunct="1">
                        <a:lnSpc>
                          <a:spcPct val="107000"/>
                        </a:lnSpc>
                        <a:spcBef>
                          <a:spcPts val="0"/>
                        </a:spcBef>
                        <a:spcAft>
                          <a:spcPts val="0"/>
                        </a:spcAft>
                        <a:buClrTx/>
                        <a:buSzTx/>
                        <a:buFontTx/>
                        <a:buNone/>
                        <a:tabLst/>
                        <a:defRPr/>
                      </a:pPr>
                      <a:r>
                        <a:rPr lang="en-US" sz="900" b="1" kern="1200" dirty="0" smtClean="0">
                          <a:solidFill>
                            <a:schemeClr val="tx1"/>
                          </a:solidFill>
                          <a:latin typeface="Arial" panose="020B0604020202020204" pitchFamily="34" charset="0"/>
                          <a:ea typeface="+mn-ea"/>
                          <a:cs typeface="Arial" panose="020B0604020202020204" pitchFamily="34" charset="0"/>
                        </a:rPr>
                        <a:t>(0.003)</a:t>
                      </a:r>
                      <a:endParaRPr lang="en-GB" sz="900" b="1" kern="1200" dirty="0" smtClean="0">
                        <a:solidFill>
                          <a:schemeClr val="tx1"/>
                        </a:solidFill>
                        <a:latin typeface="Arial" panose="020B0604020202020204" pitchFamily="34" charset="0"/>
                        <a:ea typeface="+mn-ea"/>
                        <a:cs typeface="Arial" panose="020B0604020202020204" pitchFamily="34" charset="0"/>
                      </a:endParaRPr>
                    </a:p>
                  </a:txBody>
                  <a:tcPr marL="51435" marR="51435" marT="0" marB="0" anchor="ct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60000">
                <a:tc vMerge="1">
                  <a:txBody>
                    <a:bodyPr/>
                    <a:lstStyle/>
                    <a:p>
                      <a:pPr algn="l"/>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tc>
                <a:tc>
                  <a:txBody>
                    <a:bodyPr/>
                    <a:lstStyle/>
                    <a:p>
                      <a:pPr marL="0" marR="0" lvl="0" indent="0" algn="l"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No internet banking </a:t>
                      </a:r>
                      <a:endParaRPr lang="en-GB" sz="900" b="1" i="0" u="none" strike="noStrike" kern="1200" baseline="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tc>
                <a:tc>
                  <a:txBody>
                    <a:bodyPr/>
                    <a:lstStyle/>
                    <a:p>
                      <a:pPr algn="ctr">
                        <a:lnSpc>
                          <a:spcPct val="107000"/>
                        </a:lnSpc>
                        <a:spcAft>
                          <a:spcPts val="0"/>
                        </a:spcAft>
                      </a:pPr>
                      <a:r>
                        <a:rPr lang="en-GB" sz="900" b="1" dirty="0" smtClean="0">
                          <a:solidFill>
                            <a:schemeClr val="tx1"/>
                          </a:solidFill>
                          <a:effectLst/>
                          <a:latin typeface="Arial" panose="020B0604020202020204" pitchFamily="34" charset="0"/>
                          <a:cs typeface="Arial" panose="020B0604020202020204" pitchFamily="34" charset="0"/>
                        </a:rPr>
                        <a:t>-0.183**</a:t>
                      </a:r>
                    </a:p>
                    <a:p>
                      <a:pPr algn="ctr">
                        <a:lnSpc>
                          <a:spcPct val="107000"/>
                        </a:lnSpc>
                        <a:spcAft>
                          <a:spcPts val="0"/>
                        </a:spcAft>
                      </a:pPr>
                      <a:r>
                        <a:rPr lang="en-GB" sz="900" b="1" dirty="0" smtClean="0">
                          <a:solidFill>
                            <a:schemeClr val="tx1"/>
                          </a:solidFill>
                          <a:effectLst/>
                          <a:latin typeface="Arial" panose="020B0604020202020204" pitchFamily="34" charset="0"/>
                          <a:cs typeface="Arial" panose="020B0604020202020204" pitchFamily="34" charset="0"/>
                        </a:rPr>
                        <a:t>(0.080)</a:t>
                      </a:r>
                      <a:endParaRPr lang="en-GB" sz="9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nchor="ctr"/>
                </a:tc>
                <a:tc>
                  <a:txBody>
                    <a:bodyPr/>
                    <a:lstStyle/>
                    <a:p>
                      <a:pPr algn="ctr">
                        <a:lnSpc>
                          <a:spcPct val="107000"/>
                        </a:lnSpc>
                        <a:spcAft>
                          <a:spcPts val="0"/>
                        </a:spcAft>
                      </a:pPr>
                      <a:r>
                        <a:rPr lang="en-GB" sz="900" b="1" dirty="0" smtClean="0">
                          <a:solidFill>
                            <a:schemeClr val="tx1"/>
                          </a:solidFill>
                          <a:effectLst/>
                          <a:latin typeface="Arial" panose="020B0604020202020204" pitchFamily="34" charset="0"/>
                          <a:cs typeface="Arial" panose="020B0604020202020204" pitchFamily="34" charset="0"/>
                        </a:rPr>
                        <a:t>-0.047**</a:t>
                      </a:r>
                    </a:p>
                    <a:p>
                      <a:pPr algn="ctr">
                        <a:lnSpc>
                          <a:spcPct val="107000"/>
                        </a:lnSpc>
                        <a:spcAft>
                          <a:spcPts val="0"/>
                        </a:spcAft>
                      </a:pPr>
                      <a:r>
                        <a:rPr lang="en-GB" sz="900" b="1" dirty="0" smtClean="0">
                          <a:solidFill>
                            <a:schemeClr val="tx1"/>
                          </a:solidFill>
                          <a:effectLst/>
                          <a:latin typeface="Arial" panose="020B0604020202020204" pitchFamily="34" charset="0"/>
                          <a:cs typeface="Arial" panose="020B0604020202020204" pitchFamily="34" charset="0"/>
                        </a:rPr>
                        <a:t>(0.020)</a:t>
                      </a:r>
                      <a:endParaRPr lang="en-GB" sz="9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nchor="ctr">
                    <a:lnR w="12700" cap="flat" cmpd="sng" algn="ctr">
                      <a:noFill/>
                      <a:prstDash val="solid"/>
                      <a:round/>
                      <a:headEnd type="none" w="med" len="med"/>
                      <a:tailEnd type="none" w="med" len="med"/>
                    </a:lnR>
                  </a:tcPr>
                </a:tc>
              </a:tr>
              <a:tr h="360000">
                <a:tc vMerge="1">
                  <a:txBody>
                    <a:bodyPr/>
                    <a:lstStyle/>
                    <a:p>
                      <a:pPr algn="l"/>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lnB w="12700" cap="flat" cmpd="sng" algn="ctr">
                      <a:solidFill>
                        <a:schemeClr val="tx1"/>
                      </a:solidFill>
                      <a:prstDash val="solid"/>
                      <a:round/>
                      <a:headEnd type="none" w="med" len="med"/>
                      <a:tailEnd type="none" w="med" len="med"/>
                    </a:lnB>
                  </a:tcPr>
                </a:tc>
                <a:tc>
                  <a:txBody>
                    <a:bodyPr/>
                    <a:lstStyle/>
                    <a:p>
                      <a:pPr marL="0" marR="0" lvl="0" indent="0" algn="l"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No bank mobile app</a:t>
                      </a:r>
                      <a:endParaRPr lang="en-GB" sz="900" b="1" i="0" u="none" strike="noStrike" kern="1200" baseline="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lnB w="12700" cap="flat" cmpd="sng" algn="ctr">
                      <a:solidFill>
                        <a:schemeClr val="tx1"/>
                      </a:solidFill>
                      <a:prstDash val="solid"/>
                      <a:round/>
                      <a:headEnd type="none" w="med" len="med"/>
                      <a:tailEnd type="none" w="med" len="med"/>
                    </a:lnB>
                  </a:tcPr>
                </a:tc>
                <a:tc>
                  <a:txBody>
                    <a:bodyPr/>
                    <a:lstStyle/>
                    <a:p>
                      <a:pPr algn="ctr"/>
                      <a:r>
                        <a:rPr lang="en-GB" sz="900" b="1" kern="1200" dirty="0" smtClean="0">
                          <a:solidFill>
                            <a:schemeClr val="tx1"/>
                          </a:solidFill>
                          <a:latin typeface="Arial" panose="020B0604020202020204" pitchFamily="34" charset="0"/>
                          <a:ea typeface="+mn-ea"/>
                          <a:cs typeface="Arial" panose="020B0604020202020204" pitchFamily="34" charset="0"/>
                        </a:rPr>
                        <a:t>-</a:t>
                      </a: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B w="12700" cap="flat" cmpd="sng" algn="ctr">
                      <a:solidFill>
                        <a:schemeClr val="tx1"/>
                      </a:solidFill>
                      <a:prstDash val="solid"/>
                      <a:round/>
                      <a:headEnd type="none" w="med" len="med"/>
                      <a:tailEnd type="none" w="med" len="med"/>
                    </a:lnB>
                  </a:tcPr>
                </a:tc>
                <a:tc>
                  <a:txBody>
                    <a:bodyPr/>
                    <a:lstStyle/>
                    <a:p>
                      <a:pPr algn="ctr"/>
                      <a:r>
                        <a:rPr lang="en-GB" sz="900" b="1" kern="1200" dirty="0" smtClean="0">
                          <a:solidFill>
                            <a:schemeClr val="tx1"/>
                          </a:solidFill>
                          <a:latin typeface="Arial" panose="020B0604020202020204" pitchFamily="34" charset="0"/>
                          <a:ea typeface="+mn-ea"/>
                          <a:cs typeface="Arial" panose="020B0604020202020204" pitchFamily="34" charset="0"/>
                        </a:rPr>
                        <a:t>-</a:t>
                      </a: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tcPr>
                </a:tc>
              </a:tr>
              <a:tr h="360000">
                <a:tc rowSpan="3">
                  <a:txBody>
                    <a:bodyPr/>
                    <a:lstStyle/>
                    <a:p>
                      <a:pPr marL="0" marR="0" lvl="0" indent="0" algn="l" defTabSz="914433" rtl="0" eaLnBrk="1" fontAlgn="auto" latinLnBrk="0" hangingPunct="1">
                        <a:lnSpc>
                          <a:spcPct val="100000"/>
                        </a:lnSpc>
                        <a:spcBef>
                          <a:spcPts val="0"/>
                        </a:spcBef>
                        <a:spcAft>
                          <a:spcPts val="0"/>
                        </a:spcAft>
                        <a:buClrTx/>
                        <a:buSzTx/>
                        <a:buFontTx/>
                        <a:buNone/>
                        <a:tabLst/>
                        <a:defRPr/>
                      </a:pPr>
                      <a:r>
                        <a:rPr lang="en-GB" sz="900" b="1" kern="1200" dirty="0" smtClean="0">
                          <a:solidFill>
                            <a:schemeClr val="tx1"/>
                          </a:solidFill>
                          <a:latin typeface="Arial" panose="020B0604020202020204" pitchFamily="34" charset="0"/>
                          <a:cs typeface="Arial" panose="020B0604020202020204" pitchFamily="34" charset="0"/>
                        </a:rPr>
                        <a:t>Monetary features</a:t>
                      </a: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Number of transactions</a:t>
                      </a:r>
                      <a:endParaRPr lang="en-GB" sz="900" b="1" i="0" u="none" strike="noStrike" kern="1200" baseline="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lnT w="12700" cap="flat" cmpd="sng" algn="ctr">
                      <a:solidFill>
                        <a:schemeClr val="tx1"/>
                      </a:solidFill>
                      <a:prstDash val="solid"/>
                      <a:round/>
                      <a:headEnd type="none" w="med" len="med"/>
                      <a:tailEnd type="none" w="med" len="med"/>
                    </a:lnT>
                  </a:tcPr>
                </a:tc>
                <a:tc>
                  <a:txBody>
                    <a:bodyPr/>
                    <a:lstStyle/>
                    <a:p>
                      <a:pPr algn="ctr"/>
                      <a:r>
                        <a:rPr lang="en-GB" sz="900" b="1" kern="1200" dirty="0" smtClean="0">
                          <a:solidFill>
                            <a:schemeClr val="tx1"/>
                          </a:solidFill>
                          <a:latin typeface="Arial" panose="020B0604020202020204" pitchFamily="34" charset="0"/>
                          <a:cs typeface="Arial" panose="020B0604020202020204" pitchFamily="34" charset="0"/>
                        </a:rPr>
                        <a:t>-0.003**</a:t>
                      </a:r>
                    </a:p>
                    <a:p>
                      <a:pPr algn="ctr"/>
                      <a:r>
                        <a:rPr lang="en-GB" sz="900" b="1" kern="1200" dirty="0" smtClean="0">
                          <a:solidFill>
                            <a:schemeClr val="tx1"/>
                          </a:solidFill>
                          <a:latin typeface="Arial" panose="020B0604020202020204" pitchFamily="34" charset="0"/>
                          <a:cs typeface="Arial" panose="020B0604020202020204" pitchFamily="34" charset="0"/>
                        </a:rPr>
                        <a:t>(0.001)</a:t>
                      </a: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T w="12700" cap="flat" cmpd="sng" algn="ctr">
                      <a:solidFill>
                        <a:schemeClr val="tx1"/>
                      </a:solidFill>
                      <a:prstDash val="solid"/>
                      <a:round/>
                      <a:headEnd type="none" w="med" len="med"/>
                      <a:tailEnd type="none" w="med" len="med"/>
                    </a:lnT>
                  </a:tcPr>
                </a:tc>
                <a:tc>
                  <a:txBody>
                    <a:bodyPr/>
                    <a:lstStyle/>
                    <a:p>
                      <a:pPr algn="ctr"/>
                      <a:r>
                        <a:rPr lang="en-GB" sz="900" b="1" kern="1200" dirty="0" smtClean="0">
                          <a:solidFill>
                            <a:schemeClr val="tx1"/>
                          </a:solidFill>
                          <a:latin typeface="Arial" panose="020B0604020202020204" pitchFamily="34" charset="0"/>
                          <a:cs typeface="Arial" panose="020B0604020202020204" pitchFamily="34" charset="0"/>
                        </a:rPr>
                        <a:t>-0.001*</a:t>
                      </a:r>
                    </a:p>
                    <a:p>
                      <a:pPr algn="ctr"/>
                      <a:r>
                        <a:rPr lang="en-GB" sz="900" b="1" kern="1200" dirty="0" smtClean="0">
                          <a:solidFill>
                            <a:schemeClr val="tx1"/>
                          </a:solidFill>
                          <a:latin typeface="Arial" panose="020B0604020202020204" pitchFamily="34" charset="0"/>
                          <a:cs typeface="Arial" panose="020B0604020202020204" pitchFamily="34" charset="0"/>
                        </a:rPr>
                        <a:t>(0.000)</a:t>
                      </a: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60000">
                <a:tc vMerge="1">
                  <a:txBody>
                    <a:bodyPr/>
                    <a:lstStyle/>
                    <a:p>
                      <a:pPr algn="l"/>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tc>
                <a:tc>
                  <a:txBody>
                    <a:bodyPr/>
                    <a:lstStyle/>
                    <a:p>
                      <a:pPr marL="0" marR="0" lvl="0" indent="0" algn="l"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Overdraft user 	</a:t>
                      </a:r>
                      <a:endParaRPr lang="en-GB" sz="900" b="1" i="0" u="none" strike="noStrike" kern="1200" baseline="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tc>
                <a:tc>
                  <a:txBody>
                    <a:bodyPr/>
                    <a:lstStyle/>
                    <a:p>
                      <a:pPr algn="ctr"/>
                      <a:r>
                        <a:rPr lang="en-GB" sz="900" b="1" kern="1200" dirty="0" smtClean="0">
                          <a:solidFill>
                            <a:schemeClr val="tx1"/>
                          </a:solidFill>
                          <a:latin typeface="Arial" panose="020B0604020202020204" pitchFamily="34" charset="0"/>
                          <a:cs typeface="Arial" panose="020B0604020202020204" pitchFamily="34" charset="0"/>
                        </a:rPr>
                        <a:t>-0.038</a:t>
                      </a:r>
                    </a:p>
                    <a:p>
                      <a:pPr algn="ctr"/>
                      <a:r>
                        <a:rPr lang="en-GB" sz="900" b="1" kern="1200" dirty="0" smtClean="0">
                          <a:solidFill>
                            <a:schemeClr val="tx1"/>
                          </a:solidFill>
                          <a:latin typeface="Arial" panose="020B0604020202020204" pitchFamily="34" charset="0"/>
                          <a:cs typeface="Arial" panose="020B0604020202020204" pitchFamily="34" charset="0"/>
                        </a:rPr>
                        <a:t>(0.073)</a:t>
                      </a:r>
                      <a:endParaRPr lang="en-GB" sz="900" b="1" kern="120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nchor="ctr"/>
                </a:tc>
                <a:tc>
                  <a:txBody>
                    <a:bodyPr/>
                    <a:lstStyle/>
                    <a:p>
                      <a:pPr algn="ctr"/>
                      <a:r>
                        <a:rPr lang="en-GB" sz="900" b="1" kern="1200" dirty="0" smtClean="0">
                          <a:solidFill>
                            <a:schemeClr val="tx1"/>
                          </a:solidFill>
                          <a:latin typeface="Arial" panose="020B0604020202020204" pitchFamily="34" charset="0"/>
                          <a:cs typeface="Arial" panose="020B0604020202020204" pitchFamily="34" charset="0"/>
                        </a:rPr>
                        <a:t>-0.010</a:t>
                      </a:r>
                    </a:p>
                    <a:p>
                      <a:pPr algn="ctr"/>
                      <a:r>
                        <a:rPr lang="en-GB" sz="900" b="1" kern="1200" dirty="0" smtClean="0">
                          <a:solidFill>
                            <a:schemeClr val="tx1"/>
                          </a:solidFill>
                          <a:latin typeface="Arial" panose="020B0604020202020204" pitchFamily="34" charset="0"/>
                          <a:cs typeface="Arial" panose="020B0604020202020204" pitchFamily="34" charset="0"/>
                        </a:rPr>
                        <a:t>(0.019)</a:t>
                      </a:r>
                      <a:endParaRPr lang="en-GB" sz="900" b="1" kern="120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R w="12700" cap="flat" cmpd="sng" algn="ctr">
                      <a:noFill/>
                      <a:prstDash val="solid"/>
                      <a:round/>
                      <a:headEnd type="none" w="med" len="med"/>
                      <a:tailEnd type="none" w="med" len="med"/>
                    </a:lnR>
                  </a:tcPr>
                </a:tc>
              </a:tr>
              <a:tr h="360000">
                <a:tc vMerge="1">
                  <a:txBody>
                    <a:bodyPr/>
                    <a:lstStyle/>
                    <a:p>
                      <a:pPr algn="l"/>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lnB w="12700" cap="flat" cmpd="sng" algn="ctr">
                      <a:solidFill>
                        <a:schemeClr val="tx1"/>
                      </a:solidFill>
                      <a:prstDash val="solid"/>
                      <a:round/>
                      <a:headEnd type="none" w="med" len="med"/>
                      <a:tailEnd type="none" w="med" len="med"/>
                    </a:lnB>
                  </a:tcPr>
                </a:tc>
                <a:tc>
                  <a:txBody>
                    <a:bodyPr/>
                    <a:lstStyle/>
                    <a:p>
                      <a:pPr marL="0" marR="0" lvl="0" indent="0" algn="l"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High credit balance </a:t>
                      </a:r>
                      <a:endParaRPr lang="en-GB" sz="900" b="1" i="0" u="none" strike="noStrike" kern="1200" baseline="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lnB w="12700" cap="flat" cmpd="sng" algn="ctr">
                      <a:solidFill>
                        <a:schemeClr val="tx1"/>
                      </a:solidFill>
                      <a:prstDash val="solid"/>
                      <a:round/>
                      <a:headEnd type="none" w="med" len="med"/>
                      <a:tailEnd type="none" w="med" len="med"/>
                    </a:lnB>
                  </a:tcPr>
                </a:tc>
                <a:tc>
                  <a:txBody>
                    <a:bodyPr/>
                    <a:lstStyle/>
                    <a:p>
                      <a:pPr algn="ctr"/>
                      <a:r>
                        <a:rPr lang="en-GB" sz="900" b="1" kern="1200" dirty="0" smtClean="0">
                          <a:solidFill>
                            <a:schemeClr val="tx1"/>
                          </a:solidFill>
                          <a:latin typeface="Arial" panose="020B0604020202020204" pitchFamily="34" charset="0"/>
                          <a:cs typeface="Arial" panose="020B0604020202020204" pitchFamily="34" charset="0"/>
                        </a:rPr>
                        <a:t>0.195**</a:t>
                      </a:r>
                    </a:p>
                    <a:p>
                      <a:pPr algn="ctr"/>
                      <a:r>
                        <a:rPr lang="en-GB" sz="900" b="1" kern="1200" dirty="0" smtClean="0">
                          <a:solidFill>
                            <a:schemeClr val="tx1"/>
                          </a:solidFill>
                          <a:latin typeface="Arial" panose="020B0604020202020204" pitchFamily="34" charset="0"/>
                          <a:cs typeface="Arial" panose="020B0604020202020204" pitchFamily="34" charset="0"/>
                        </a:rPr>
                        <a:t>(0.078)</a:t>
                      </a: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B w="12700" cap="flat" cmpd="sng" algn="ctr">
                      <a:solidFill>
                        <a:schemeClr val="tx1"/>
                      </a:solidFill>
                      <a:prstDash val="solid"/>
                      <a:round/>
                      <a:headEnd type="none" w="med" len="med"/>
                      <a:tailEnd type="none" w="med" len="med"/>
                    </a:lnB>
                  </a:tcPr>
                </a:tc>
                <a:tc>
                  <a:txBody>
                    <a:bodyPr/>
                    <a:lstStyle/>
                    <a:p>
                      <a:pPr algn="ctr"/>
                      <a:r>
                        <a:rPr lang="en-GB" sz="900" b="1" kern="1200" dirty="0" smtClean="0">
                          <a:solidFill>
                            <a:schemeClr val="tx1"/>
                          </a:solidFill>
                          <a:latin typeface="Arial" panose="020B0604020202020204" pitchFamily="34" charset="0"/>
                          <a:cs typeface="Arial" panose="020B0604020202020204" pitchFamily="34" charset="0"/>
                        </a:rPr>
                        <a:t>0.053*</a:t>
                      </a:r>
                    </a:p>
                    <a:p>
                      <a:pPr algn="ctr"/>
                      <a:r>
                        <a:rPr lang="en-GB" sz="900" b="1" kern="1200" dirty="0" smtClean="0">
                          <a:solidFill>
                            <a:schemeClr val="tx1"/>
                          </a:solidFill>
                          <a:latin typeface="Arial" panose="020B0604020202020204" pitchFamily="34" charset="0"/>
                          <a:cs typeface="Arial" panose="020B0604020202020204" pitchFamily="34" charset="0"/>
                        </a:rPr>
                        <a:t>(0.022)</a:t>
                      </a: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tcPr>
                </a:tc>
              </a:tr>
              <a:tr h="360000">
                <a:tc>
                  <a:txBody>
                    <a:bodyPr/>
                    <a:lstStyle/>
                    <a:p>
                      <a:pPr marL="0" marR="0" lvl="0" indent="0" algn="l" defTabSz="914433" rtl="0" eaLnBrk="1" fontAlgn="auto" latinLnBrk="0" hangingPunct="1">
                        <a:lnSpc>
                          <a:spcPct val="100000"/>
                        </a:lnSpc>
                        <a:spcBef>
                          <a:spcPts val="0"/>
                        </a:spcBef>
                        <a:spcAft>
                          <a:spcPts val="0"/>
                        </a:spcAft>
                        <a:buClrTx/>
                        <a:buSzTx/>
                        <a:buFontTx/>
                        <a:buNone/>
                        <a:tabLst/>
                        <a:defRPr/>
                      </a:pPr>
                      <a:r>
                        <a:rPr lang="en-GB" sz="900" b="1" kern="1200" dirty="0" smtClean="0">
                          <a:solidFill>
                            <a:schemeClr val="tx1"/>
                          </a:solidFill>
                          <a:latin typeface="Arial" panose="020B0604020202020204" pitchFamily="34" charset="0"/>
                          <a:cs typeface="Arial" panose="020B0604020202020204" pitchFamily="34" charset="0"/>
                        </a:rPr>
                        <a:t>Bank of origin</a:t>
                      </a: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Large bank</a:t>
                      </a:r>
                      <a:endParaRPr lang="en-GB" sz="900" b="1" i="0" u="none" strike="noStrike" kern="1200" baseline="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-0.133** </a:t>
                      </a:r>
                    </a:p>
                    <a:p>
                      <a:pPr marL="0" marR="0" lvl="0" indent="0" algn="ctr"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(0.066)</a:t>
                      </a:r>
                      <a:endParaRPr lang="en-GB" sz="900" b="1" i="0" u="none" strike="noStrike" kern="1200" baseline="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-0.036* </a:t>
                      </a:r>
                    </a:p>
                    <a:p>
                      <a:pPr marL="0" marR="0" lvl="0" indent="0" algn="ctr"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(0.019)</a:t>
                      </a:r>
                      <a:endParaRPr lang="en-GB" sz="900" b="1" i="0" u="none" strike="noStrike" kern="1200" baseline="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0000">
                <a:tc rowSpan="2">
                  <a:txBody>
                    <a:bodyPr/>
                    <a:lstStyle/>
                    <a:p>
                      <a:pPr marL="0" marR="0" lvl="0" indent="0" algn="l"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Trigger factors	</a:t>
                      </a:r>
                      <a:endParaRPr lang="en-GB" sz="900" b="1" i="0" u="none" strike="noStrike" kern="1200" baseline="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Local branch closed </a:t>
                      </a:r>
                      <a:endParaRPr lang="en-GB" sz="900" b="1" i="0" u="none" strike="noStrike" kern="1200" baseline="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lnT w="12700" cap="flat" cmpd="sng" algn="ctr">
                      <a:solidFill>
                        <a:schemeClr val="tx1"/>
                      </a:solidFill>
                      <a:prstDash val="solid"/>
                      <a:round/>
                      <a:headEnd type="none" w="med" len="med"/>
                      <a:tailEnd type="none" w="med" len="med"/>
                    </a:lnT>
                  </a:tcPr>
                </a:tc>
                <a:tc>
                  <a:txBody>
                    <a:bodyPr/>
                    <a:lstStyle/>
                    <a:p>
                      <a:pPr marL="0" marR="0" lvl="0" indent="0" algn="ctr"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0.304***</a:t>
                      </a:r>
                    </a:p>
                    <a:p>
                      <a:pPr marL="0" marR="0" lvl="0" indent="0" algn="ctr"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(0.112) </a:t>
                      </a:r>
                      <a:endParaRPr lang="en-GB" sz="900" b="1" i="0" u="none" strike="noStrike" kern="1200" baseline="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T w="12700" cap="flat" cmpd="sng" algn="ctr">
                      <a:solidFill>
                        <a:schemeClr val="tx1"/>
                      </a:solidFill>
                      <a:prstDash val="solid"/>
                      <a:round/>
                      <a:headEnd type="none" w="med" len="med"/>
                      <a:tailEnd type="none" w="med" len="med"/>
                    </a:lnT>
                  </a:tcPr>
                </a:tc>
                <a:tc>
                  <a:txBody>
                    <a:bodyPr/>
                    <a:lstStyle/>
                    <a:p>
                      <a:pPr marL="0" marR="0" lvl="0" indent="0" algn="ctr"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0.088**</a:t>
                      </a:r>
                    </a:p>
                    <a:p>
                      <a:pPr marL="0" marR="0" lvl="0" indent="0" algn="ctr"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(0.036) </a:t>
                      </a:r>
                      <a:endParaRPr lang="en-GB" sz="900" b="1" i="0" u="none" strike="noStrike" kern="1200" baseline="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60000">
                <a:tc vMerge="1">
                  <a:txBody>
                    <a:bodyPr/>
                    <a:lstStyle/>
                    <a:p>
                      <a:pPr algn="l"/>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lnB w="12700" cap="flat" cmpd="sng" algn="ctr">
                      <a:solidFill>
                        <a:schemeClr val="tx1"/>
                      </a:solidFill>
                      <a:prstDash val="solid"/>
                      <a:round/>
                      <a:headEnd type="none" w="med" len="med"/>
                      <a:tailEnd type="none" w="med" len="med"/>
                    </a:lnB>
                  </a:tcPr>
                </a:tc>
                <a:tc>
                  <a:txBody>
                    <a:bodyPr/>
                    <a:lstStyle/>
                    <a:p>
                      <a:pPr marL="0" marR="0" lvl="0" indent="0" algn="l"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Changed work status </a:t>
                      </a:r>
                      <a:endParaRPr lang="en-GB" sz="900" b="1" i="0" u="none" strike="noStrike" kern="1200" baseline="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lnB w="12700" cap="flat" cmpd="sng" algn="ctr">
                      <a:solidFill>
                        <a:schemeClr val="tx1"/>
                      </a:solidFill>
                      <a:prstDash val="solid"/>
                      <a:round/>
                      <a:headEnd type="none" w="med" len="med"/>
                      <a:tailEnd type="none" w="med" len="med"/>
                    </a:lnB>
                  </a:tcPr>
                </a:tc>
                <a:tc>
                  <a:txBody>
                    <a:bodyPr/>
                    <a:lstStyle/>
                    <a:p>
                      <a:pPr marL="0" marR="0" lvl="0" indent="0" algn="ctr"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0.189** </a:t>
                      </a:r>
                    </a:p>
                    <a:p>
                      <a:pPr marL="0" marR="0" lvl="0" indent="0" algn="ctr"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(0.084)</a:t>
                      </a: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B w="12700" cap="flat" cmpd="sng" algn="ctr">
                      <a:solidFill>
                        <a:schemeClr val="tx1"/>
                      </a:solidFill>
                      <a:prstDash val="solid"/>
                      <a:round/>
                      <a:headEnd type="none" w="med" len="med"/>
                      <a:tailEnd type="none" w="med" len="med"/>
                    </a:lnB>
                  </a:tcPr>
                </a:tc>
                <a:tc>
                  <a:txBody>
                    <a:bodyPr/>
                    <a:lstStyle/>
                    <a:p>
                      <a:pPr marL="0" marR="0" lvl="0" indent="0" algn="ctr"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0.052** </a:t>
                      </a:r>
                    </a:p>
                    <a:p>
                      <a:pPr marL="0" marR="0" lvl="0" indent="0" algn="ctr"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(0.026)</a:t>
                      </a: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tcPr>
                </a:tc>
              </a:tr>
              <a:tr h="360000">
                <a:tc>
                  <a:txBody>
                    <a:bodyPr/>
                    <a:lstStyle/>
                    <a:p>
                      <a:pPr marL="0" marR="0" lvl="0" indent="0" algn="l"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Observations	</a:t>
                      </a:r>
                      <a:endParaRPr lang="en-GB" sz="900" b="1" i="0" u="none" strike="noStrike" kern="1200" baseline="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T w="12700" cap="flat" cmpd="sng" algn="ctr">
                      <a:solidFill>
                        <a:schemeClr val="tx1"/>
                      </a:solidFill>
                      <a:prstDash val="solid"/>
                      <a:round/>
                      <a:headEnd type="none" w="med" len="med"/>
                      <a:tailEnd type="none" w="med" len="med"/>
                    </a:lnT>
                  </a:tcPr>
                </a:tc>
                <a:tc>
                  <a:txBody>
                    <a:bodyPr/>
                    <a:lstStyle/>
                    <a:p>
                      <a:pPr marL="0" marR="0" lvl="0" indent="0" algn="l" defTabSz="914433" rtl="0" eaLnBrk="1" fontAlgn="auto" latinLnBrk="0" hangingPunct="1">
                        <a:lnSpc>
                          <a:spcPct val="100000"/>
                        </a:lnSpc>
                        <a:spcBef>
                          <a:spcPts val="0"/>
                        </a:spcBef>
                        <a:spcAft>
                          <a:spcPts val="0"/>
                        </a:spcAft>
                        <a:buClrTx/>
                        <a:buSzTx/>
                        <a:buFontTx/>
                        <a:buNone/>
                        <a:tabLst/>
                        <a:defRPr/>
                      </a:pPr>
                      <a:endParaRPr lang="en-GB" sz="900" b="1" i="0" u="none" strike="noStrike" kern="1200" baseline="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T w="12700" cap="flat" cmpd="sng" algn="ctr">
                      <a:solidFill>
                        <a:schemeClr val="tx1"/>
                      </a:solidFill>
                      <a:prstDash val="solid"/>
                      <a:round/>
                      <a:headEnd type="none" w="med" len="med"/>
                      <a:tailEnd type="none" w="med" len="med"/>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kern="1200" dirty="0" smtClean="0">
                          <a:solidFill>
                            <a:schemeClr val="tx1"/>
                          </a:solidFill>
                          <a:latin typeface="Arial" panose="020B0604020202020204" pitchFamily="34" charset="0"/>
                          <a:cs typeface="Arial" panose="020B0604020202020204" pitchFamily="34" charset="0"/>
                        </a:rPr>
                        <a:t>3,502</a:t>
                      </a:r>
                      <a:endParaRPr lang="en-GB" sz="900" b="1" kern="120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T w="12700" cap="flat" cmpd="sng" algn="ctr">
                      <a:solidFill>
                        <a:schemeClr val="tx1"/>
                      </a:solidFill>
                      <a:prstDash val="solid"/>
                      <a:round/>
                      <a:headEnd type="none" w="med" len="med"/>
                      <a:tailEnd type="none" w="med" len="med"/>
                    </a:lnT>
                  </a:tcPr>
                </a:tc>
                <a:tc>
                  <a:txBody>
                    <a:bodyPr/>
                    <a:lstStyle/>
                    <a:p>
                      <a:pPr algn="ct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r>
            </a:tbl>
          </a:graphicData>
        </a:graphic>
      </p:graphicFrame>
      <p:sp>
        <p:nvSpPr>
          <p:cNvPr id="4" name="Slide Number Placeholder 3"/>
          <p:cNvSpPr>
            <a:spLocks noGrp="1"/>
          </p:cNvSpPr>
          <p:nvPr>
            <p:ph type="sldNum" sz="quarter" idx="12"/>
          </p:nvPr>
        </p:nvSpPr>
        <p:spPr/>
        <p:txBody>
          <a:bodyPr/>
          <a:lstStyle/>
          <a:p>
            <a:fld id="{B9D8A533-569E-4A16-BA21-350C88889103}" type="slidenum">
              <a:rPr lang="en-US" smtClean="0">
                <a:solidFill>
                  <a:srgbClr val="0068AE"/>
                </a:solidFill>
              </a:rPr>
              <a:pPr/>
              <a:t>13</a:t>
            </a:fld>
            <a:endParaRPr lang="en-US" dirty="0">
              <a:solidFill>
                <a:srgbClr val="0068AE"/>
              </a:solidFill>
            </a:endParaRPr>
          </a:p>
        </p:txBody>
      </p:sp>
      <p:sp>
        <p:nvSpPr>
          <p:cNvPr id="6" name="Rectangle 5"/>
          <p:cNvSpPr/>
          <p:nvPr/>
        </p:nvSpPr>
        <p:spPr>
          <a:xfrm>
            <a:off x="1872000" y="6198255"/>
            <a:ext cx="5940000" cy="523220"/>
          </a:xfrm>
          <a:prstGeom prst="rect">
            <a:avLst/>
          </a:prstGeom>
        </p:spPr>
        <p:txBody>
          <a:bodyPr wrap="square">
            <a:spAutoFit/>
          </a:bodyPr>
          <a:lstStyle/>
          <a:p>
            <a:r>
              <a:rPr lang="en-GB" sz="700" b="1" dirty="0">
                <a:latin typeface="Arial" panose="020B0604020202020204" pitchFamily="34" charset="0"/>
                <a:cs typeface="Arial" panose="020B0604020202020204" pitchFamily="34" charset="0"/>
              </a:rPr>
              <a:t>Notes: </a:t>
            </a:r>
          </a:p>
          <a:p>
            <a:r>
              <a:rPr lang="en-GB" sz="700" b="1" dirty="0">
                <a:latin typeface="Arial" panose="020B0604020202020204" pitchFamily="34" charset="0"/>
                <a:cs typeface="Arial" panose="020B0604020202020204" pitchFamily="34" charset="0"/>
              </a:rPr>
              <a:t>We also controlled for age groups and gender.</a:t>
            </a:r>
          </a:p>
          <a:p>
            <a:r>
              <a:rPr lang="en-GB" sz="700" dirty="0">
                <a:latin typeface="Arial" panose="020B0604020202020204" pitchFamily="34" charset="0"/>
                <a:cs typeface="Arial" panose="020B0604020202020204" pitchFamily="34" charset="0"/>
              </a:rPr>
              <a:t>*** p&lt;0.01, ** p&lt;0.05, * p&lt;0.1. </a:t>
            </a:r>
            <a:r>
              <a:rPr lang="en-GB" sz="700" dirty="0" smtClean="0">
                <a:latin typeface="Arial" panose="020B0604020202020204" pitchFamily="34" charset="0"/>
                <a:cs typeface="Arial" panose="020B0604020202020204" pitchFamily="34" charset="0"/>
              </a:rPr>
              <a:t>Standard </a:t>
            </a:r>
            <a:r>
              <a:rPr lang="en-GB" sz="700" dirty="0">
                <a:latin typeface="Arial" panose="020B0604020202020204" pitchFamily="34" charset="0"/>
                <a:cs typeface="Arial" panose="020B0604020202020204" pitchFamily="34" charset="0"/>
              </a:rPr>
              <a:t>errors in parentheses. 	</a:t>
            </a:r>
          </a:p>
          <a:p>
            <a:endParaRPr lang="en-GB" sz="700" b="1" dirty="0">
              <a:solidFill>
                <a:schemeClr val="dk1"/>
              </a:solidFill>
              <a:latin typeface="Arial" panose="020B0604020202020204" pitchFamily="34" charset="0"/>
              <a:cs typeface="Arial" panose="020B0604020202020204" pitchFamily="34" charset="0"/>
            </a:endParaRPr>
          </a:p>
        </p:txBody>
      </p:sp>
      <p:sp>
        <p:nvSpPr>
          <p:cNvPr id="7" name="Title 1"/>
          <p:cNvSpPr>
            <a:spLocks noGrp="1"/>
          </p:cNvSpPr>
          <p:nvPr>
            <p:ph type="title"/>
          </p:nvPr>
        </p:nvSpPr>
        <p:spPr>
          <a:xfrm>
            <a:off x="297215" y="260648"/>
            <a:ext cx="8424863" cy="594122"/>
          </a:xfrm>
        </p:spPr>
        <p:txBody>
          <a:bodyPr/>
          <a:lstStyle/>
          <a:p>
            <a:r>
              <a:rPr lang="en-GB" dirty="0" smtClean="0"/>
              <a:t>Results (Searching)</a:t>
            </a:r>
            <a:endParaRPr lang="en-GB" dirty="0"/>
          </a:p>
        </p:txBody>
      </p:sp>
    </p:spTree>
    <p:extLst>
      <p:ext uri="{BB962C8B-B14F-4D97-AF65-F5344CB8AC3E}">
        <p14:creationId xmlns:p14="http://schemas.microsoft.com/office/powerpoint/2010/main" val="20498881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344709258"/>
              </p:ext>
            </p:extLst>
          </p:nvPr>
        </p:nvGraphicFramePr>
        <p:xfrm>
          <a:off x="1116000" y="1118723"/>
          <a:ext cx="6912000" cy="5400000"/>
        </p:xfrm>
        <a:graphic>
          <a:graphicData uri="http://schemas.openxmlformats.org/drawingml/2006/table">
            <a:tbl>
              <a:tblPr firstRow="1" bandRow="1">
                <a:tableStyleId>{93296810-A885-4BE3-A3E7-6D5BEEA58F35}</a:tableStyleId>
              </a:tblPr>
              <a:tblGrid>
                <a:gridCol w="1476000"/>
                <a:gridCol w="1476000"/>
                <a:gridCol w="1080000"/>
                <a:gridCol w="1080000"/>
                <a:gridCol w="900000"/>
                <a:gridCol w="900000"/>
              </a:tblGrid>
              <a:tr h="360000">
                <a:tc>
                  <a:txBody>
                    <a:bodyPr/>
                    <a:lstStyle/>
                    <a:p>
                      <a:pPr algn="l"/>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tc>
                <a:tc>
                  <a:txBody>
                    <a:bodyPr/>
                    <a:lstStyle/>
                    <a:p>
                      <a:pPr algn="l"/>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tc>
                <a:tc>
                  <a:txBody>
                    <a:bodyPr/>
                    <a:lstStyle/>
                    <a:p>
                      <a:pPr marL="0" marR="0" lvl="0" indent="0" algn="ctr" defTabSz="914433" rtl="0" eaLnBrk="1" fontAlgn="auto" latinLnBrk="0" hangingPunct="1">
                        <a:lnSpc>
                          <a:spcPct val="100000"/>
                        </a:lnSpc>
                        <a:spcBef>
                          <a:spcPts val="0"/>
                        </a:spcBef>
                        <a:spcAft>
                          <a:spcPts val="0"/>
                        </a:spcAft>
                        <a:buClrTx/>
                        <a:buSzTx/>
                        <a:buFontTx/>
                        <a:buNone/>
                        <a:tabLst/>
                        <a:defRPr/>
                      </a:pPr>
                      <a:r>
                        <a:rPr kumimoji="0" lang="en-GB" sz="900" b="1"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Coefficients</a:t>
                      </a:r>
                      <a:endParaRPr lang="en-GB" sz="900" b="1" kern="1200" noProof="0" dirty="0" smtClean="0">
                        <a:solidFill>
                          <a:schemeClr val="tx1"/>
                        </a:solidFill>
                        <a:latin typeface="Arial" panose="020B0604020202020204" pitchFamily="34" charset="0"/>
                        <a:cs typeface="Arial" panose="020B0604020202020204" pitchFamily="34" charset="0"/>
                      </a:endParaRPr>
                    </a:p>
                  </a:txBody>
                  <a:tcPr marL="68580" marR="68580" marT="34290" marB="34290" anchor="ctr">
                    <a:lnB w="12700" cap="flat" cmpd="sng" algn="ctr">
                      <a:noFill/>
                      <a:prstDash val="solid"/>
                      <a:round/>
                      <a:headEnd type="none" w="med" len="med"/>
                      <a:tailEnd type="none" w="med" len="med"/>
                    </a:lnB>
                  </a:tcPr>
                </a:tc>
                <a:tc>
                  <a:txBody>
                    <a:bodyPr/>
                    <a:lstStyle/>
                    <a:p>
                      <a:pPr marL="0" marR="0" lvl="0" indent="0" algn="ctr" defTabSz="914433" rtl="0" eaLnBrk="1" fontAlgn="auto" latinLnBrk="0" hangingPunct="1">
                        <a:lnSpc>
                          <a:spcPct val="100000"/>
                        </a:lnSpc>
                        <a:spcBef>
                          <a:spcPts val="0"/>
                        </a:spcBef>
                        <a:spcAft>
                          <a:spcPts val="0"/>
                        </a:spcAft>
                        <a:buClrTx/>
                        <a:buSzTx/>
                        <a:buFontTx/>
                        <a:buNone/>
                        <a:tabLst/>
                        <a:defRPr/>
                      </a:pPr>
                      <a:r>
                        <a:rPr kumimoji="0" lang="en-GB" sz="900" b="1"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Marginal effects</a:t>
                      </a:r>
                      <a:endParaRPr lang="en-GB" sz="900" b="1" kern="1200" noProof="0" dirty="0" smtClean="0">
                        <a:solidFill>
                          <a:schemeClr val="tx1"/>
                        </a:solidFill>
                        <a:latin typeface="Arial" panose="020B0604020202020204" pitchFamily="34" charset="0"/>
                        <a:cs typeface="Arial" panose="020B0604020202020204" pitchFamily="34" charset="0"/>
                      </a:endParaRPr>
                    </a:p>
                  </a:txBody>
                  <a:tcPr marL="68580" marR="68580" marT="34290" marB="34290" anchor="ctr">
                    <a:lnR w="12700" cap="flat" cmpd="sng" algn="ctr">
                      <a:solidFill>
                        <a:schemeClr val="tx1"/>
                      </a:solidFill>
                      <a:prstDash val="solid"/>
                      <a:round/>
                      <a:headEnd type="none" w="med" len="med"/>
                      <a:tailEnd type="none" w="med" len="med"/>
                    </a:lnR>
                    <a:lnB w="12700" cap="flat" cmpd="sng" algn="ctr">
                      <a:noFill/>
                      <a:prstDash val="solid"/>
                      <a:round/>
                      <a:headEnd type="none" w="med" len="med"/>
                      <a:tailEnd type="none" w="med" len="med"/>
                    </a:lnB>
                  </a:tcPr>
                </a:tc>
                <a:tc>
                  <a:txBody>
                    <a:bodyPr/>
                    <a:lstStyle/>
                    <a:p>
                      <a:pPr algn="ctr"/>
                      <a:r>
                        <a:rPr lang="en-GB" sz="900" b="1" kern="1200" dirty="0" smtClean="0">
                          <a:solidFill>
                            <a:schemeClr val="tx1"/>
                          </a:solidFill>
                          <a:latin typeface="Arial" panose="020B0604020202020204" pitchFamily="34" charset="0"/>
                          <a:ea typeface="+mn-ea"/>
                          <a:cs typeface="Arial" panose="020B0604020202020204" pitchFamily="34" charset="0"/>
                        </a:rPr>
                        <a:t>Direct</a:t>
                      </a:r>
                      <a:r>
                        <a:rPr lang="en-GB" sz="900" b="1" kern="1200" baseline="0" dirty="0" smtClean="0">
                          <a:solidFill>
                            <a:schemeClr val="tx1"/>
                          </a:solidFill>
                          <a:latin typeface="Arial" panose="020B0604020202020204" pitchFamily="34" charset="0"/>
                          <a:ea typeface="+mn-ea"/>
                          <a:cs typeface="Arial" panose="020B0604020202020204" pitchFamily="34" charset="0"/>
                        </a:rPr>
                        <a:t> effect</a:t>
                      </a: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L w="12700" cap="flat" cmpd="sng" algn="ctr">
                      <a:solidFill>
                        <a:schemeClr val="tx1"/>
                      </a:solidFill>
                      <a:prstDash val="solid"/>
                      <a:round/>
                      <a:headEnd type="none" w="med" len="med"/>
                      <a:tailEnd type="none" w="med" len="med"/>
                    </a:lnL>
                    <a:lnB w="12700" cap="flat" cmpd="sng" algn="ctr">
                      <a:noFill/>
                      <a:prstDash val="solid"/>
                      <a:round/>
                      <a:headEnd type="none" w="med" len="med"/>
                      <a:tailEnd type="none" w="med" len="med"/>
                    </a:lnB>
                  </a:tcPr>
                </a:tc>
                <a:tc>
                  <a:txBody>
                    <a:bodyPr/>
                    <a:lstStyle/>
                    <a:p>
                      <a:pPr algn="ctr"/>
                      <a:r>
                        <a:rPr lang="en-GB" sz="900" b="1" kern="1200" dirty="0" smtClean="0">
                          <a:solidFill>
                            <a:schemeClr val="tx1"/>
                          </a:solidFill>
                          <a:latin typeface="Arial" panose="020B0604020202020204" pitchFamily="34" charset="0"/>
                          <a:ea typeface="+mn-ea"/>
                          <a:cs typeface="Arial" panose="020B0604020202020204" pitchFamily="34" charset="0"/>
                        </a:rPr>
                        <a:t>Indirect</a:t>
                      </a:r>
                      <a:r>
                        <a:rPr lang="en-GB" sz="900" b="1" kern="1200" baseline="0" dirty="0" smtClean="0">
                          <a:solidFill>
                            <a:schemeClr val="tx1"/>
                          </a:solidFill>
                          <a:latin typeface="Arial" panose="020B0604020202020204" pitchFamily="34" charset="0"/>
                          <a:ea typeface="+mn-ea"/>
                          <a:cs typeface="Arial" panose="020B0604020202020204" pitchFamily="34" charset="0"/>
                        </a:rPr>
                        <a:t> effect</a:t>
                      </a:r>
                    </a:p>
                  </a:txBody>
                  <a:tcPr marL="68580" marR="68580" marT="34290" marB="34290" anchor="ctr">
                    <a:lnB w="12700" cap="flat" cmpd="sng" algn="ctr">
                      <a:noFill/>
                      <a:prstDash val="solid"/>
                      <a:round/>
                      <a:headEnd type="none" w="med" len="med"/>
                      <a:tailEnd type="none" w="med" len="med"/>
                    </a:lnB>
                  </a:tcPr>
                </a:tc>
              </a:tr>
              <a:tr h="360000">
                <a:tc>
                  <a:txBody>
                    <a:bodyPr/>
                    <a:lstStyle/>
                    <a:p>
                      <a:pPr algn="l"/>
                      <a:r>
                        <a:rPr lang="en-GB" sz="900" b="1" kern="1200" dirty="0" smtClean="0">
                          <a:solidFill>
                            <a:schemeClr val="tx1"/>
                          </a:solidFill>
                          <a:latin typeface="Arial" panose="020B0604020202020204" pitchFamily="34" charset="0"/>
                          <a:cs typeface="Arial" panose="020B0604020202020204" pitchFamily="34" charset="0"/>
                        </a:rPr>
                        <a:t>Searching</a:t>
                      </a:r>
                      <a:endParaRPr lang="en-GB" sz="900" b="1" kern="120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lnB w="12700" cap="flat" cmpd="sng" algn="ctr">
                      <a:solidFill>
                        <a:schemeClr val="tx1"/>
                      </a:solidFill>
                      <a:prstDash val="solid"/>
                      <a:round/>
                      <a:headEnd type="none" w="med" len="med"/>
                      <a:tailEnd type="none" w="med" len="med"/>
                    </a:lnB>
                  </a:tcPr>
                </a:tc>
                <a:tc>
                  <a:txBody>
                    <a:bodyPr/>
                    <a:lstStyle/>
                    <a:p>
                      <a:pPr algn="l"/>
                      <a:endParaRPr lang="en-GB" sz="900" b="1" kern="120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B w="12700" cap="flat" cmpd="sng" algn="ctr">
                      <a:solidFill>
                        <a:schemeClr val="tx1"/>
                      </a:solidFill>
                      <a:prstDash val="solid"/>
                      <a:round/>
                      <a:headEnd type="none" w="med" len="med"/>
                      <a:tailEnd type="none" w="med" len="med"/>
                    </a:lnB>
                  </a:tcPr>
                </a:tc>
                <a:tc>
                  <a:txBody>
                    <a:bodyPr/>
                    <a:lstStyle/>
                    <a:p>
                      <a:pPr algn="ctr"/>
                      <a:r>
                        <a:rPr lang="en-GB" sz="900" b="1" kern="1200" dirty="0" smtClean="0">
                          <a:solidFill>
                            <a:schemeClr val="tx1"/>
                          </a:solidFill>
                          <a:latin typeface="Arial" panose="020B0604020202020204" pitchFamily="34" charset="0"/>
                          <a:cs typeface="Arial" panose="020B0604020202020204" pitchFamily="34" charset="0"/>
                        </a:rPr>
                        <a:t>0.154***</a:t>
                      </a:r>
                    </a:p>
                    <a:p>
                      <a:pPr algn="ctr"/>
                      <a:r>
                        <a:rPr lang="en-GB" sz="900" b="1" kern="1200" dirty="0" smtClean="0">
                          <a:solidFill>
                            <a:schemeClr val="tx1"/>
                          </a:solidFill>
                          <a:latin typeface="Arial" panose="020B0604020202020204" pitchFamily="34" charset="0"/>
                          <a:cs typeface="Arial" panose="020B0604020202020204" pitchFamily="34" charset="0"/>
                        </a:rPr>
                        <a:t>(0.526)</a:t>
                      </a: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900" b="1" kern="1200" dirty="0" smtClean="0">
                          <a:solidFill>
                            <a:schemeClr val="tx1"/>
                          </a:solidFill>
                          <a:latin typeface="Arial" panose="020B0604020202020204" pitchFamily="34" charset="0"/>
                          <a:cs typeface="Arial" panose="020B0604020202020204" pitchFamily="34" charset="0"/>
                        </a:rPr>
                        <a:t>0.116***</a:t>
                      </a:r>
                    </a:p>
                    <a:p>
                      <a:pPr algn="ctr"/>
                      <a:r>
                        <a:rPr lang="en-GB" sz="900" b="1" kern="1200" dirty="0" smtClean="0">
                          <a:solidFill>
                            <a:schemeClr val="tx1"/>
                          </a:solidFill>
                          <a:latin typeface="Arial" panose="020B0604020202020204" pitchFamily="34" charset="0"/>
                          <a:cs typeface="Arial" panose="020B0604020202020204" pitchFamily="34" charset="0"/>
                        </a:rPr>
                        <a:t>(0.014)</a:t>
                      </a: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0000">
                <a:tc rowSpan="3">
                  <a:txBody>
                    <a:bodyPr/>
                    <a:lstStyle/>
                    <a:p>
                      <a:pPr marL="0" marR="0" lvl="0" indent="0" algn="l" defTabSz="914433" rtl="0" eaLnBrk="1" fontAlgn="auto" latinLnBrk="0" hangingPunct="1">
                        <a:lnSpc>
                          <a:spcPct val="100000"/>
                        </a:lnSpc>
                        <a:spcBef>
                          <a:spcPts val="0"/>
                        </a:spcBef>
                        <a:spcAft>
                          <a:spcPts val="0"/>
                        </a:spcAft>
                        <a:buClrTx/>
                        <a:buSzTx/>
                        <a:buFontTx/>
                        <a:buNone/>
                        <a:tabLst/>
                        <a:defRPr/>
                      </a:pPr>
                      <a:r>
                        <a:rPr lang="en-GB" sz="900" b="1" kern="1200" dirty="0" smtClean="0">
                          <a:solidFill>
                            <a:schemeClr val="tx1"/>
                          </a:solidFill>
                          <a:latin typeface="Arial" panose="020B0604020202020204" pitchFamily="34" charset="0"/>
                          <a:cs typeface="Arial" panose="020B0604020202020204" pitchFamily="34" charset="0"/>
                        </a:rPr>
                        <a:t>Customer demographics</a:t>
                      </a:r>
                    </a:p>
                    <a:p>
                      <a:pPr algn="l"/>
                      <a:endParaRPr lang="en-GB" sz="900" b="1" kern="120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GB" sz="900" b="1" kern="1200" dirty="0" smtClean="0">
                          <a:solidFill>
                            <a:schemeClr val="tx1"/>
                          </a:solidFill>
                          <a:latin typeface="Arial" panose="020B0604020202020204" pitchFamily="34" charset="0"/>
                          <a:cs typeface="Arial" panose="020B0604020202020204" pitchFamily="34" charset="0"/>
                        </a:rPr>
                        <a:t>Income below 24,000£</a:t>
                      </a:r>
                      <a:endParaRPr lang="en-GB" sz="900" b="1" kern="120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lnT w="12700" cap="flat" cmpd="sng" algn="ctr">
                      <a:solidFill>
                        <a:schemeClr val="tx1"/>
                      </a:solidFill>
                      <a:prstDash val="solid"/>
                      <a:round/>
                      <a:headEnd type="none" w="med" len="med"/>
                      <a:tailEnd type="none" w="med" len="med"/>
                    </a:lnT>
                  </a:tcPr>
                </a:tc>
                <a:tc>
                  <a:txBody>
                    <a:bodyPr/>
                    <a:lstStyle/>
                    <a:p>
                      <a:pPr algn="ctr"/>
                      <a:r>
                        <a:rPr lang="en-GB" sz="900" b="1" kern="1200" dirty="0" smtClean="0">
                          <a:solidFill>
                            <a:schemeClr val="tx1"/>
                          </a:solidFill>
                          <a:latin typeface="Arial" panose="020B0604020202020204" pitchFamily="34" charset="0"/>
                          <a:cs typeface="Arial" panose="020B0604020202020204" pitchFamily="34" charset="0"/>
                        </a:rPr>
                        <a:t>-0.095</a:t>
                      </a:r>
                    </a:p>
                    <a:p>
                      <a:pPr algn="ctr"/>
                      <a:r>
                        <a:rPr lang="en-GB" sz="900" b="1" kern="1200" dirty="0" smtClean="0">
                          <a:solidFill>
                            <a:schemeClr val="tx1"/>
                          </a:solidFill>
                          <a:latin typeface="Arial" panose="020B0604020202020204" pitchFamily="34" charset="0"/>
                          <a:cs typeface="Arial" panose="020B0604020202020204" pitchFamily="34" charset="0"/>
                        </a:rPr>
                        <a:t>(0.104)</a:t>
                      </a:r>
                      <a:endParaRPr lang="en-GB" sz="900" b="1" kern="120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T w="12700" cap="flat" cmpd="sng" algn="ctr">
                      <a:solidFill>
                        <a:schemeClr val="tx1"/>
                      </a:solidFill>
                      <a:prstDash val="solid"/>
                      <a:round/>
                      <a:headEnd type="none" w="med" len="med"/>
                      <a:tailEnd type="none" w="med" len="med"/>
                    </a:lnT>
                  </a:tcPr>
                </a:tc>
                <a:tc>
                  <a:txBody>
                    <a:bodyPr/>
                    <a:lstStyle/>
                    <a:p>
                      <a:pPr algn="ctr"/>
                      <a:r>
                        <a:rPr lang="en-GB" sz="900" b="1" kern="1200" dirty="0" smtClean="0">
                          <a:solidFill>
                            <a:schemeClr val="tx1"/>
                          </a:solidFill>
                          <a:latin typeface="Arial" panose="020B0604020202020204" pitchFamily="34" charset="0"/>
                          <a:cs typeface="Arial" panose="020B0604020202020204" pitchFamily="34" charset="0"/>
                        </a:rPr>
                        <a:t>-0.013*</a:t>
                      </a:r>
                    </a:p>
                    <a:p>
                      <a:pPr algn="ctr"/>
                      <a:r>
                        <a:rPr lang="en-GB" sz="900" b="1" kern="1200" dirty="0" smtClean="0">
                          <a:solidFill>
                            <a:schemeClr val="tx1"/>
                          </a:solidFill>
                          <a:latin typeface="Arial" panose="020B0604020202020204" pitchFamily="34" charset="0"/>
                          <a:cs typeface="Arial" panose="020B0604020202020204" pitchFamily="34" charset="0"/>
                        </a:rPr>
                        <a:t>(0.006)</a:t>
                      </a:r>
                      <a:endParaRPr lang="en-GB" sz="900" b="1" kern="120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0" fontAlgn="ctr"/>
                      <a:r>
                        <a:rPr lang="en-GB" sz="900" b="1" i="0" u="none" strike="noStrike" dirty="0">
                          <a:solidFill>
                            <a:srgbClr val="0068AE"/>
                          </a:solidFill>
                          <a:effectLst/>
                          <a:latin typeface="Arial" panose="020B0604020202020204" pitchFamily="34" charset="0"/>
                        </a:rPr>
                        <a:t>-0.006</a:t>
                      </a: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rtl="0" fontAlgn="ctr"/>
                      <a:r>
                        <a:rPr lang="en-GB" sz="900" b="1" i="0" u="none" strike="noStrike" dirty="0">
                          <a:solidFill>
                            <a:srgbClr val="0068AE"/>
                          </a:solidFill>
                          <a:effectLst/>
                          <a:latin typeface="Arial" panose="020B0604020202020204" pitchFamily="34" charset="0"/>
                        </a:rPr>
                        <a:t>-0.007</a:t>
                      </a:r>
                    </a:p>
                  </a:txBody>
                  <a:tcPr marL="9525" marR="9525" marT="9525" marB="0" anchor="ctr">
                    <a:lnT w="12700" cap="flat" cmpd="sng" algn="ctr">
                      <a:solidFill>
                        <a:schemeClr val="tx1"/>
                      </a:solidFill>
                      <a:prstDash val="solid"/>
                      <a:round/>
                      <a:headEnd type="none" w="med" len="med"/>
                      <a:tailEnd type="none" w="med" len="med"/>
                    </a:lnT>
                  </a:tcPr>
                </a:tc>
              </a:tr>
              <a:tr h="360000">
                <a:tc vMerge="1">
                  <a:txBody>
                    <a:bodyPr/>
                    <a:lstStyle/>
                    <a:p>
                      <a:pPr algn="l"/>
                      <a:endParaRPr lang="en-GB" sz="900" b="1" kern="120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tc>
                <a:tc>
                  <a:txBody>
                    <a:bodyPr/>
                    <a:lstStyle/>
                    <a:p>
                      <a:pPr algn="l"/>
                      <a:r>
                        <a:rPr lang="en-GB" sz="900" b="1" kern="1200" dirty="0" smtClean="0">
                          <a:solidFill>
                            <a:schemeClr val="tx1"/>
                          </a:solidFill>
                          <a:latin typeface="Arial" panose="020B0604020202020204" pitchFamily="34" charset="0"/>
                          <a:cs typeface="Arial" panose="020B0604020202020204" pitchFamily="34" charset="0"/>
                        </a:rPr>
                        <a:t>Degree</a:t>
                      </a:r>
                      <a:endParaRPr lang="en-GB" sz="900" b="1" kern="120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tc>
                <a:tc>
                  <a:txBody>
                    <a:bodyPr/>
                    <a:lstStyle/>
                    <a:p>
                      <a:pPr algn="ctr"/>
                      <a:r>
                        <a:rPr lang="en-GB" sz="900" b="1" kern="1200" dirty="0" smtClean="0">
                          <a:solidFill>
                            <a:schemeClr val="tx1"/>
                          </a:solidFill>
                          <a:latin typeface="Arial" panose="020B0604020202020204" pitchFamily="34" charset="0"/>
                          <a:cs typeface="Arial" panose="020B0604020202020204" pitchFamily="34" charset="0"/>
                        </a:rPr>
                        <a:t>-0.167* </a:t>
                      </a:r>
                    </a:p>
                    <a:p>
                      <a:pPr algn="ctr"/>
                      <a:r>
                        <a:rPr lang="en-GB" sz="900" b="1" kern="1200" dirty="0" smtClean="0">
                          <a:solidFill>
                            <a:schemeClr val="tx1"/>
                          </a:solidFill>
                          <a:latin typeface="Arial" panose="020B0604020202020204" pitchFamily="34" charset="0"/>
                          <a:cs typeface="Arial" panose="020B0604020202020204" pitchFamily="34" charset="0"/>
                        </a:rPr>
                        <a:t>(0.091) </a:t>
                      </a:r>
                      <a:endParaRPr lang="en-GB" sz="900" b="1" kern="120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nchor="ctr"/>
                </a:tc>
                <a:tc>
                  <a:txBody>
                    <a:bodyPr/>
                    <a:lstStyle/>
                    <a:p>
                      <a:pPr algn="ctr"/>
                      <a:r>
                        <a:rPr lang="en-GB" sz="900" b="1" kern="1200" dirty="0" smtClean="0">
                          <a:solidFill>
                            <a:schemeClr val="tx1"/>
                          </a:solidFill>
                          <a:latin typeface="Arial" panose="020B0604020202020204" pitchFamily="34" charset="0"/>
                          <a:cs typeface="Arial" panose="020B0604020202020204" pitchFamily="34" charset="0"/>
                        </a:rPr>
                        <a:t>-0.006 </a:t>
                      </a:r>
                    </a:p>
                    <a:p>
                      <a:pPr algn="ctr"/>
                      <a:r>
                        <a:rPr lang="en-GB" sz="900" b="1" kern="1200" dirty="0" smtClean="0">
                          <a:solidFill>
                            <a:schemeClr val="tx1"/>
                          </a:solidFill>
                          <a:latin typeface="Arial" panose="020B0604020202020204" pitchFamily="34" charset="0"/>
                          <a:cs typeface="Arial" panose="020B0604020202020204" pitchFamily="34" charset="0"/>
                        </a:rPr>
                        <a:t>(0.006) </a:t>
                      </a:r>
                      <a:endParaRPr lang="en-GB" sz="900" b="1" kern="120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R w="12700" cap="flat" cmpd="sng" algn="ctr">
                      <a:solidFill>
                        <a:schemeClr val="tx1"/>
                      </a:solidFill>
                      <a:prstDash val="solid"/>
                      <a:round/>
                      <a:headEnd type="none" w="med" len="med"/>
                      <a:tailEnd type="none" w="med" len="med"/>
                    </a:lnR>
                  </a:tcPr>
                </a:tc>
                <a:tc>
                  <a:txBody>
                    <a:bodyPr/>
                    <a:lstStyle/>
                    <a:p>
                      <a:pPr algn="ctr" rtl="0" fontAlgn="ctr"/>
                      <a:r>
                        <a:rPr lang="en-GB" sz="900" b="1" i="0" u="none" strike="noStrike" dirty="0">
                          <a:solidFill>
                            <a:srgbClr val="0068AE"/>
                          </a:solidFill>
                          <a:effectLst/>
                          <a:latin typeface="Arial" panose="020B0604020202020204" pitchFamily="34" charset="0"/>
                        </a:rPr>
                        <a:t>-0.011</a:t>
                      </a:r>
                    </a:p>
                  </a:txBody>
                  <a:tcPr marL="9525" marR="9525" marT="9525" marB="0" anchor="ctr">
                    <a:lnL w="12700" cap="flat" cmpd="sng" algn="ctr">
                      <a:solidFill>
                        <a:schemeClr val="tx1"/>
                      </a:solidFill>
                      <a:prstDash val="solid"/>
                      <a:round/>
                      <a:headEnd type="none" w="med" len="med"/>
                      <a:tailEnd type="none" w="med" len="med"/>
                    </a:lnL>
                  </a:tcPr>
                </a:tc>
                <a:tc>
                  <a:txBody>
                    <a:bodyPr/>
                    <a:lstStyle/>
                    <a:p>
                      <a:pPr algn="ctr" rtl="0" fontAlgn="ctr"/>
                      <a:r>
                        <a:rPr lang="en-GB" sz="900" b="1" i="0" u="none" strike="noStrike" dirty="0">
                          <a:solidFill>
                            <a:srgbClr val="0068AE"/>
                          </a:solidFill>
                          <a:effectLst/>
                          <a:latin typeface="Arial" panose="020B0604020202020204" pitchFamily="34" charset="0"/>
                        </a:rPr>
                        <a:t>0.005</a:t>
                      </a:r>
                    </a:p>
                  </a:txBody>
                  <a:tcPr marL="9525" marR="9525" marT="9525" marB="0" anchor="ctr"/>
                </a:tc>
              </a:tr>
              <a:tr h="360000">
                <a:tc vMerge="1">
                  <a:txBody>
                    <a:bodyPr/>
                    <a:lstStyle/>
                    <a:p>
                      <a:pPr algn="l"/>
                      <a:endParaRPr lang="en-GB" sz="900" b="1" kern="120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lnB w="12700" cap="flat" cmpd="sng" algn="ctr">
                      <a:solidFill>
                        <a:schemeClr val="tx1"/>
                      </a:solidFill>
                      <a:prstDash val="solid"/>
                      <a:round/>
                      <a:headEnd type="none" w="med" len="med"/>
                      <a:tailEnd type="none" w="med" len="med"/>
                    </a:lnB>
                  </a:tcPr>
                </a:tc>
                <a:tc>
                  <a:txBody>
                    <a:bodyPr/>
                    <a:lstStyle/>
                    <a:p>
                      <a:pPr algn="l"/>
                      <a:r>
                        <a:rPr lang="en-GB" sz="900" b="1" kern="1200" dirty="0" smtClean="0">
                          <a:solidFill>
                            <a:schemeClr val="tx1"/>
                          </a:solidFill>
                          <a:latin typeface="Arial" panose="020B0604020202020204" pitchFamily="34" charset="0"/>
                          <a:cs typeface="Arial" panose="020B0604020202020204" pitchFamily="34" charset="0"/>
                        </a:rPr>
                        <a:t>Financial literacy	</a:t>
                      </a:r>
                      <a:endParaRPr lang="en-GB" sz="900" b="1" kern="120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lnB w="12700" cap="flat" cmpd="sng" algn="ctr">
                      <a:solidFill>
                        <a:schemeClr val="tx1"/>
                      </a:solidFill>
                      <a:prstDash val="solid"/>
                      <a:round/>
                      <a:headEnd type="none" w="med" len="med"/>
                      <a:tailEnd type="none" w="med" len="med"/>
                    </a:lnB>
                  </a:tcPr>
                </a:tc>
                <a:tc>
                  <a:txBody>
                    <a:bodyPr/>
                    <a:lstStyle/>
                    <a:p>
                      <a:pPr algn="ctr"/>
                      <a:r>
                        <a:rPr lang="en-GB" sz="900" b="1" kern="1200" dirty="0" smtClean="0">
                          <a:solidFill>
                            <a:schemeClr val="tx1"/>
                          </a:solidFill>
                          <a:latin typeface="Arial" panose="020B0604020202020204" pitchFamily="34" charset="0"/>
                          <a:cs typeface="Arial" panose="020B0604020202020204" pitchFamily="34" charset="0"/>
                        </a:rPr>
                        <a:t>-0.021 </a:t>
                      </a:r>
                    </a:p>
                    <a:p>
                      <a:pPr algn="ctr"/>
                      <a:r>
                        <a:rPr lang="en-GB" sz="900" b="1" kern="1200" dirty="0" smtClean="0">
                          <a:solidFill>
                            <a:schemeClr val="tx1"/>
                          </a:solidFill>
                          <a:latin typeface="Arial" panose="020B0604020202020204" pitchFamily="34" charset="0"/>
                          <a:cs typeface="Arial" panose="020B0604020202020204" pitchFamily="34" charset="0"/>
                        </a:rPr>
                        <a:t>(0.096) </a:t>
                      </a:r>
                      <a:endParaRPr lang="en-GB" sz="900" b="1" kern="120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B w="12700" cap="flat" cmpd="sng" algn="ctr">
                      <a:solidFill>
                        <a:schemeClr val="tx1"/>
                      </a:solidFill>
                      <a:prstDash val="solid"/>
                      <a:round/>
                      <a:headEnd type="none" w="med" len="med"/>
                      <a:tailEnd type="none" w="med" len="med"/>
                    </a:lnB>
                  </a:tcPr>
                </a:tc>
                <a:tc>
                  <a:txBody>
                    <a:bodyPr/>
                    <a:lstStyle/>
                    <a:p>
                      <a:pPr algn="ctr"/>
                      <a:r>
                        <a:rPr lang="en-GB" sz="900" b="1" kern="1200" dirty="0" smtClean="0">
                          <a:solidFill>
                            <a:schemeClr val="tx1"/>
                          </a:solidFill>
                          <a:latin typeface="Arial" panose="020B0604020202020204" pitchFamily="34" charset="0"/>
                          <a:cs typeface="Arial" panose="020B0604020202020204" pitchFamily="34" charset="0"/>
                        </a:rPr>
                        <a:t>0.006 </a:t>
                      </a:r>
                    </a:p>
                    <a:p>
                      <a:pPr algn="ctr"/>
                      <a:r>
                        <a:rPr lang="en-GB" sz="900" b="1" kern="1200" dirty="0" smtClean="0">
                          <a:solidFill>
                            <a:schemeClr val="tx1"/>
                          </a:solidFill>
                          <a:latin typeface="Arial" panose="020B0604020202020204" pitchFamily="34" charset="0"/>
                          <a:cs typeface="Arial" panose="020B0604020202020204" pitchFamily="34" charset="0"/>
                        </a:rPr>
                        <a:t>(0.002) </a:t>
                      </a:r>
                      <a:endParaRPr lang="en-GB" sz="900" b="1" kern="120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rtl="0" fontAlgn="ctr"/>
                      <a:r>
                        <a:rPr lang="en-GB" sz="900" b="1" i="0" u="none" strike="noStrike" dirty="0">
                          <a:solidFill>
                            <a:srgbClr val="0068AE"/>
                          </a:solidFill>
                          <a:effectLst/>
                          <a:latin typeface="Arial" panose="020B0604020202020204" pitchFamily="34" charset="0"/>
                        </a:rPr>
                        <a:t>-0.001</a:t>
                      </a:r>
                    </a:p>
                  </a:txBody>
                  <a:tcPr marL="9525" marR="9525" marT="9525"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rtl="0" fontAlgn="ctr"/>
                      <a:r>
                        <a:rPr lang="en-GB" sz="900" b="1" i="0" u="none" strike="noStrike" dirty="0">
                          <a:solidFill>
                            <a:srgbClr val="0068AE"/>
                          </a:solidFill>
                          <a:effectLst/>
                          <a:latin typeface="Arial" panose="020B0604020202020204" pitchFamily="34" charset="0"/>
                        </a:rPr>
                        <a:t>0.008</a:t>
                      </a:r>
                    </a:p>
                  </a:txBody>
                  <a:tcPr marL="9525" marR="9525" marT="9525" marB="0" anchor="ctr">
                    <a:lnB w="12700" cap="flat" cmpd="sng" algn="ctr">
                      <a:solidFill>
                        <a:schemeClr val="tx1"/>
                      </a:solidFill>
                      <a:prstDash val="solid"/>
                      <a:round/>
                      <a:headEnd type="none" w="med" len="med"/>
                      <a:tailEnd type="none" w="med" len="med"/>
                    </a:lnB>
                  </a:tcPr>
                </a:tc>
              </a:tr>
              <a:tr h="360000">
                <a:tc rowSpan="3">
                  <a:txBody>
                    <a:bodyPr/>
                    <a:lstStyle/>
                    <a:p>
                      <a:pPr marL="0" marR="0" lvl="0" indent="0" algn="l" defTabSz="914433" rtl="0" eaLnBrk="1" fontAlgn="auto" latinLnBrk="0" hangingPunct="1">
                        <a:lnSpc>
                          <a:spcPct val="100000"/>
                        </a:lnSpc>
                        <a:spcBef>
                          <a:spcPts val="0"/>
                        </a:spcBef>
                        <a:spcAft>
                          <a:spcPts val="0"/>
                        </a:spcAft>
                        <a:buClrTx/>
                        <a:buSzTx/>
                        <a:buFontTx/>
                        <a:buNone/>
                        <a:tabLst/>
                        <a:defRPr/>
                      </a:pPr>
                      <a:r>
                        <a:rPr lang="en-GB" sz="900" b="1" kern="1200" dirty="0" smtClean="0">
                          <a:solidFill>
                            <a:schemeClr val="tx1"/>
                          </a:solidFill>
                          <a:latin typeface="Arial" panose="020B0604020202020204" pitchFamily="34" charset="0"/>
                          <a:cs typeface="Arial" panose="020B0604020202020204" pitchFamily="34" charset="0"/>
                        </a:rPr>
                        <a:t>Use of internet</a:t>
                      </a:r>
                    </a:p>
                    <a:p>
                      <a:pPr algn="l"/>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Internet confidence </a:t>
                      </a:r>
                      <a:endParaRPr lang="en-GB" sz="900" b="1" i="0" u="none" strike="noStrike" kern="1200" baseline="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lnT w="12700" cap="flat" cmpd="sng" algn="ctr">
                      <a:solidFill>
                        <a:schemeClr val="tx1"/>
                      </a:solidFill>
                      <a:prstDash val="solid"/>
                      <a:round/>
                      <a:headEnd type="none" w="med" len="med"/>
                      <a:tailEnd type="none" w="med" len="med"/>
                    </a:lnT>
                  </a:tcPr>
                </a:tc>
                <a:tc>
                  <a:txBody>
                    <a:bodyPr/>
                    <a:lstStyle/>
                    <a:p>
                      <a:pPr algn="ctr"/>
                      <a:r>
                        <a:rPr lang="en-GB" sz="900" b="1" kern="1200" dirty="0" smtClean="0">
                          <a:solidFill>
                            <a:schemeClr val="tx1"/>
                          </a:solidFill>
                          <a:latin typeface="Arial" panose="020B0604020202020204" pitchFamily="34" charset="0"/>
                          <a:cs typeface="Arial" panose="020B0604020202020204" pitchFamily="34" charset="0"/>
                        </a:rPr>
                        <a:t>-0.164</a:t>
                      </a:r>
                    </a:p>
                    <a:p>
                      <a:pPr algn="ctr"/>
                      <a:r>
                        <a:rPr lang="en-GB" sz="900" b="1" kern="1200" dirty="0" smtClean="0">
                          <a:solidFill>
                            <a:schemeClr val="tx1"/>
                          </a:solidFill>
                          <a:latin typeface="Arial" panose="020B0604020202020204" pitchFamily="34" charset="0"/>
                          <a:cs typeface="Arial" panose="020B0604020202020204" pitchFamily="34" charset="0"/>
                        </a:rPr>
                        <a:t>(0.139)</a:t>
                      </a: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T w="12700" cap="flat" cmpd="sng" algn="ctr">
                      <a:solidFill>
                        <a:schemeClr val="tx1"/>
                      </a:solidFill>
                      <a:prstDash val="solid"/>
                      <a:round/>
                      <a:headEnd type="none" w="med" len="med"/>
                      <a:tailEnd type="none" w="med" len="med"/>
                    </a:lnT>
                  </a:tcPr>
                </a:tc>
                <a:tc>
                  <a:txBody>
                    <a:bodyPr/>
                    <a:lstStyle/>
                    <a:p>
                      <a:pPr algn="ctr"/>
                      <a:r>
                        <a:rPr lang="en-GB" sz="900" b="1" kern="1200" dirty="0" smtClean="0">
                          <a:solidFill>
                            <a:schemeClr val="tx1"/>
                          </a:solidFill>
                          <a:latin typeface="Arial" panose="020B0604020202020204" pitchFamily="34" charset="0"/>
                          <a:cs typeface="Arial" panose="020B0604020202020204" pitchFamily="34" charset="0"/>
                        </a:rPr>
                        <a:t>0.010*</a:t>
                      </a:r>
                    </a:p>
                    <a:p>
                      <a:pPr algn="ctr"/>
                      <a:r>
                        <a:rPr lang="en-GB" sz="900" b="1" kern="1200" dirty="0" smtClean="0">
                          <a:solidFill>
                            <a:schemeClr val="tx1"/>
                          </a:solidFill>
                          <a:latin typeface="Arial" panose="020B0604020202020204" pitchFamily="34" charset="0"/>
                          <a:cs typeface="Arial" panose="020B0604020202020204" pitchFamily="34" charset="0"/>
                        </a:rPr>
                        <a:t>(0.005)</a:t>
                      </a: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0" fontAlgn="ctr"/>
                      <a:r>
                        <a:rPr lang="en-GB" sz="900" b="1" i="0" u="none" strike="noStrike" dirty="0">
                          <a:solidFill>
                            <a:srgbClr val="0068AE"/>
                          </a:solidFill>
                          <a:effectLst/>
                          <a:latin typeface="Arial" panose="020B0604020202020204" pitchFamily="34" charset="0"/>
                        </a:rPr>
                        <a:t>-0.013</a:t>
                      </a: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rtl="0" fontAlgn="ctr"/>
                      <a:r>
                        <a:rPr lang="en-GB" sz="900" b="1" i="0" u="none" strike="noStrike" dirty="0">
                          <a:solidFill>
                            <a:srgbClr val="0068AE"/>
                          </a:solidFill>
                          <a:effectLst/>
                          <a:latin typeface="Arial" panose="020B0604020202020204" pitchFamily="34" charset="0"/>
                        </a:rPr>
                        <a:t>0.022</a:t>
                      </a:r>
                    </a:p>
                  </a:txBody>
                  <a:tcPr marL="9525" marR="9525" marT="9525" marB="0" anchor="ctr">
                    <a:lnT w="12700" cap="flat" cmpd="sng" algn="ctr">
                      <a:solidFill>
                        <a:schemeClr val="tx1"/>
                      </a:solidFill>
                      <a:prstDash val="solid"/>
                      <a:round/>
                      <a:headEnd type="none" w="med" len="med"/>
                      <a:tailEnd type="none" w="med" len="med"/>
                    </a:lnT>
                  </a:tcPr>
                </a:tc>
              </a:tr>
              <a:tr h="360000">
                <a:tc vMerge="1">
                  <a:txBody>
                    <a:bodyPr/>
                    <a:lstStyle/>
                    <a:p>
                      <a:pPr algn="l"/>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tc>
                <a:tc>
                  <a:txBody>
                    <a:bodyPr/>
                    <a:lstStyle/>
                    <a:p>
                      <a:pPr marL="0" marR="0" lvl="0" indent="0" algn="l"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No internet banking </a:t>
                      </a:r>
                      <a:endParaRPr lang="en-GB" sz="900" b="1" i="0" u="none" strike="noStrike" kern="1200" baseline="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tc>
                <a:tc>
                  <a:txBody>
                    <a:bodyPr/>
                    <a:lstStyle/>
                    <a:p>
                      <a:pPr algn="ctr"/>
                      <a:r>
                        <a:rPr lang="en-GB" sz="900" b="1" kern="1200" dirty="0" smtClean="0">
                          <a:solidFill>
                            <a:schemeClr val="tx1"/>
                          </a:solidFill>
                          <a:latin typeface="Arial" panose="020B0604020202020204" pitchFamily="34" charset="0"/>
                          <a:ea typeface="+mn-ea"/>
                          <a:cs typeface="Arial" panose="020B0604020202020204" pitchFamily="34" charset="0"/>
                        </a:rPr>
                        <a:t>-</a:t>
                      </a: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nchor="ctr"/>
                </a:tc>
                <a:tc>
                  <a:txBody>
                    <a:bodyPr/>
                    <a:lstStyle/>
                    <a:p>
                      <a:pPr algn="ctr"/>
                      <a:r>
                        <a:rPr lang="en-GB" sz="900" b="1" kern="1200" dirty="0" smtClean="0">
                          <a:solidFill>
                            <a:schemeClr val="tx1"/>
                          </a:solidFill>
                          <a:latin typeface="Arial" panose="020B0604020202020204" pitchFamily="34" charset="0"/>
                          <a:cs typeface="Arial" panose="020B0604020202020204" pitchFamily="34" charset="0"/>
                        </a:rPr>
                        <a:t>-0.007</a:t>
                      </a:r>
                    </a:p>
                    <a:p>
                      <a:pPr algn="ctr"/>
                      <a:r>
                        <a:rPr lang="en-GB" sz="900" b="1" kern="1200" dirty="0" smtClean="0">
                          <a:solidFill>
                            <a:schemeClr val="tx1"/>
                          </a:solidFill>
                          <a:latin typeface="Arial" panose="020B0604020202020204" pitchFamily="34" charset="0"/>
                          <a:cs typeface="Arial" panose="020B0604020202020204" pitchFamily="34" charset="0"/>
                        </a:rPr>
                        <a:t>(0.004)</a:t>
                      </a: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R w="12700" cap="flat" cmpd="sng" algn="ctr">
                      <a:solidFill>
                        <a:schemeClr val="tx1"/>
                      </a:solidFill>
                      <a:prstDash val="solid"/>
                      <a:round/>
                      <a:headEnd type="none" w="med" len="med"/>
                      <a:tailEnd type="none" w="med" len="med"/>
                    </a:lnR>
                  </a:tcPr>
                </a:tc>
                <a:tc>
                  <a:txBody>
                    <a:bodyPr/>
                    <a:lstStyle/>
                    <a:p>
                      <a:pPr algn="ctr" rtl="0" fontAlgn="ctr"/>
                      <a:r>
                        <a:rPr lang="en-GB" sz="900" b="1" i="0" u="none" strike="noStrike" dirty="0" smtClean="0">
                          <a:solidFill>
                            <a:srgbClr val="0068AE"/>
                          </a:solidFill>
                          <a:effectLst/>
                          <a:latin typeface="Arial" panose="020B0604020202020204" pitchFamily="34" charset="0"/>
                        </a:rPr>
                        <a:t>-</a:t>
                      </a:r>
                      <a:endParaRPr lang="en-GB" sz="900" b="1" i="0" u="none" strike="noStrike" dirty="0">
                        <a:solidFill>
                          <a:srgbClr val="0068AE"/>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tcPr>
                </a:tc>
                <a:tc>
                  <a:txBody>
                    <a:bodyPr/>
                    <a:lstStyle/>
                    <a:p>
                      <a:pPr algn="ctr" rtl="0" fontAlgn="ctr"/>
                      <a:r>
                        <a:rPr lang="en-GB" sz="900" b="1" i="0" u="none" strike="noStrike" dirty="0">
                          <a:solidFill>
                            <a:srgbClr val="0068AE"/>
                          </a:solidFill>
                          <a:effectLst/>
                          <a:latin typeface="Arial" panose="020B0604020202020204" pitchFamily="34" charset="0"/>
                        </a:rPr>
                        <a:t>-0.007</a:t>
                      </a:r>
                    </a:p>
                  </a:txBody>
                  <a:tcPr marL="9525" marR="9525" marT="9525" marB="0" anchor="ctr"/>
                </a:tc>
              </a:tr>
              <a:tr h="360000">
                <a:tc vMerge="1">
                  <a:txBody>
                    <a:bodyPr/>
                    <a:lstStyle/>
                    <a:p>
                      <a:pPr algn="l"/>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lnB w="12700" cap="flat" cmpd="sng" algn="ctr">
                      <a:solidFill>
                        <a:schemeClr val="tx1"/>
                      </a:solidFill>
                      <a:prstDash val="solid"/>
                      <a:round/>
                      <a:headEnd type="none" w="med" len="med"/>
                      <a:tailEnd type="none" w="med" len="med"/>
                    </a:lnB>
                  </a:tcPr>
                </a:tc>
                <a:tc>
                  <a:txBody>
                    <a:bodyPr/>
                    <a:lstStyle/>
                    <a:p>
                      <a:pPr marL="0" marR="0" lvl="0" indent="0" algn="l"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No bank mobile app</a:t>
                      </a:r>
                      <a:endParaRPr lang="en-GB" sz="900" b="1" i="0" u="none" strike="noStrike" kern="1200" baseline="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lnB w="12700" cap="flat" cmpd="sng" algn="ctr">
                      <a:solidFill>
                        <a:schemeClr val="tx1"/>
                      </a:solidFill>
                      <a:prstDash val="solid"/>
                      <a:round/>
                      <a:headEnd type="none" w="med" len="med"/>
                      <a:tailEnd type="none" w="med" len="med"/>
                    </a:lnB>
                  </a:tcPr>
                </a:tc>
                <a:tc>
                  <a:txBody>
                    <a:bodyPr/>
                    <a:lstStyle/>
                    <a:p>
                      <a:pPr algn="ctr"/>
                      <a:r>
                        <a:rPr lang="en-GB" sz="900" b="1" kern="1200" dirty="0" smtClean="0">
                          <a:solidFill>
                            <a:schemeClr val="tx1"/>
                          </a:solidFill>
                          <a:latin typeface="Arial" panose="020B0604020202020204" pitchFamily="34" charset="0"/>
                          <a:cs typeface="Arial" panose="020B0604020202020204" pitchFamily="34" charset="0"/>
                        </a:rPr>
                        <a:t>-0.210**</a:t>
                      </a:r>
                    </a:p>
                    <a:p>
                      <a:pPr algn="ctr"/>
                      <a:r>
                        <a:rPr lang="en-GB" sz="900" b="1" kern="1200" dirty="0" smtClean="0">
                          <a:solidFill>
                            <a:schemeClr val="tx1"/>
                          </a:solidFill>
                          <a:latin typeface="Arial" panose="020B0604020202020204" pitchFamily="34" charset="0"/>
                          <a:cs typeface="Arial" panose="020B0604020202020204" pitchFamily="34" charset="0"/>
                        </a:rPr>
                        <a:t>(0.096)</a:t>
                      </a: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B w="12700" cap="flat" cmpd="sng" algn="ctr">
                      <a:solidFill>
                        <a:schemeClr val="tx1"/>
                      </a:solidFill>
                      <a:prstDash val="solid"/>
                      <a:round/>
                      <a:headEnd type="none" w="med" len="med"/>
                      <a:tailEnd type="none" w="med" len="med"/>
                    </a:lnB>
                  </a:tcPr>
                </a:tc>
                <a:tc>
                  <a:txBody>
                    <a:bodyPr/>
                    <a:lstStyle/>
                    <a:p>
                      <a:pPr algn="ctr"/>
                      <a:r>
                        <a:rPr lang="en-GB" sz="900" b="1" kern="1200" dirty="0" smtClean="0">
                          <a:solidFill>
                            <a:schemeClr val="tx1"/>
                          </a:solidFill>
                          <a:latin typeface="Arial" panose="020B0604020202020204" pitchFamily="34" charset="0"/>
                          <a:cs typeface="Arial" panose="020B0604020202020204" pitchFamily="34" charset="0"/>
                        </a:rPr>
                        <a:t>-0.014**</a:t>
                      </a:r>
                    </a:p>
                    <a:p>
                      <a:pPr algn="ctr"/>
                      <a:r>
                        <a:rPr lang="en-GB" sz="900" b="1" kern="1200" dirty="0" smtClean="0">
                          <a:solidFill>
                            <a:schemeClr val="tx1"/>
                          </a:solidFill>
                          <a:latin typeface="Arial" panose="020B0604020202020204" pitchFamily="34" charset="0"/>
                          <a:cs typeface="Arial" panose="020B0604020202020204" pitchFamily="34" charset="0"/>
                        </a:rPr>
                        <a:t>(0.007)</a:t>
                      </a: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rtl="0" fontAlgn="ctr"/>
                      <a:r>
                        <a:rPr lang="en-GB" sz="900" b="1" i="0" u="none" strike="noStrike" dirty="0">
                          <a:solidFill>
                            <a:srgbClr val="0068AE"/>
                          </a:solidFill>
                          <a:effectLst/>
                          <a:latin typeface="Arial" panose="020B0604020202020204" pitchFamily="34" charset="0"/>
                        </a:rPr>
                        <a:t>-0.014</a:t>
                      </a:r>
                    </a:p>
                  </a:txBody>
                  <a:tcPr marL="9525" marR="9525" marT="9525"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rtl="0" fontAlgn="ctr"/>
                      <a:r>
                        <a:rPr lang="en-GB" sz="900" b="1" i="0" u="none" strike="noStrike" dirty="0" smtClean="0">
                          <a:solidFill>
                            <a:srgbClr val="0068AE"/>
                          </a:solidFill>
                          <a:effectLst/>
                          <a:latin typeface="Arial" panose="020B0604020202020204" pitchFamily="34" charset="0"/>
                        </a:rPr>
                        <a:t>-</a:t>
                      </a:r>
                      <a:endParaRPr lang="en-GB" sz="900" b="1" i="0" u="none" strike="noStrike" dirty="0">
                        <a:solidFill>
                          <a:srgbClr val="0068AE"/>
                        </a:solidFill>
                        <a:effectLst/>
                        <a:latin typeface="Arial" panose="020B0604020202020204" pitchFamily="34" charset="0"/>
                      </a:endParaRPr>
                    </a:p>
                  </a:txBody>
                  <a:tcPr marL="9525" marR="9525" marT="9525" marB="0" anchor="ctr">
                    <a:lnB w="12700" cap="flat" cmpd="sng" algn="ctr">
                      <a:solidFill>
                        <a:schemeClr val="tx1"/>
                      </a:solidFill>
                      <a:prstDash val="solid"/>
                      <a:round/>
                      <a:headEnd type="none" w="med" len="med"/>
                      <a:tailEnd type="none" w="med" len="med"/>
                    </a:lnB>
                  </a:tcPr>
                </a:tc>
              </a:tr>
              <a:tr h="360000">
                <a:tc rowSpan="3">
                  <a:txBody>
                    <a:bodyPr/>
                    <a:lstStyle/>
                    <a:p>
                      <a:pPr marL="0" marR="0" lvl="0" indent="0" algn="l" defTabSz="914433" rtl="0" eaLnBrk="1" fontAlgn="auto" latinLnBrk="0" hangingPunct="1">
                        <a:lnSpc>
                          <a:spcPct val="100000"/>
                        </a:lnSpc>
                        <a:spcBef>
                          <a:spcPts val="0"/>
                        </a:spcBef>
                        <a:spcAft>
                          <a:spcPts val="0"/>
                        </a:spcAft>
                        <a:buClrTx/>
                        <a:buSzTx/>
                        <a:buFontTx/>
                        <a:buNone/>
                        <a:tabLst/>
                        <a:defRPr/>
                      </a:pPr>
                      <a:r>
                        <a:rPr lang="en-GB" sz="900" b="1" kern="1200" dirty="0" smtClean="0">
                          <a:solidFill>
                            <a:schemeClr val="tx1"/>
                          </a:solidFill>
                          <a:latin typeface="Arial" panose="020B0604020202020204" pitchFamily="34" charset="0"/>
                          <a:cs typeface="Arial" panose="020B0604020202020204" pitchFamily="34" charset="0"/>
                        </a:rPr>
                        <a:t>Monetary features</a:t>
                      </a: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Number of transactions</a:t>
                      </a:r>
                      <a:endParaRPr lang="en-GB" sz="900" b="1" i="0" u="none" strike="noStrike" kern="1200" baseline="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lnT w="12700" cap="flat" cmpd="sng" algn="ctr">
                      <a:solidFill>
                        <a:schemeClr val="tx1"/>
                      </a:solidFill>
                      <a:prstDash val="solid"/>
                      <a:round/>
                      <a:headEnd type="none" w="med" len="med"/>
                      <a:tailEnd type="none" w="med" len="med"/>
                    </a:lnT>
                  </a:tcPr>
                </a:tc>
                <a:tc>
                  <a:txBody>
                    <a:bodyPr/>
                    <a:lstStyle/>
                    <a:p>
                      <a:pPr algn="ctr"/>
                      <a:r>
                        <a:rPr lang="en-GB" sz="900" b="1" kern="1200" dirty="0" smtClean="0">
                          <a:solidFill>
                            <a:schemeClr val="tx1"/>
                          </a:solidFill>
                          <a:latin typeface="Arial" panose="020B0604020202020204" pitchFamily="34" charset="0"/>
                          <a:cs typeface="Arial" panose="020B0604020202020204" pitchFamily="34" charset="0"/>
                        </a:rPr>
                        <a:t>-0.004**</a:t>
                      </a:r>
                    </a:p>
                    <a:p>
                      <a:pPr algn="ctr"/>
                      <a:r>
                        <a:rPr lang="en-GB" sz="900" b="1" kern="1200" dirty="0" smtClean="0">
                          <a:solidFill>
                            <a:schemeClr val="tx1"/>
                          </a:solidFill>
                          <a:latin typeface="Arial" panose="020B0604020202020204" pitchFamily="34" charset="0"/>
                          <a:cs typeface="Arial" panose="020B0604020202020204" pitchFamily="34" charset="0"/>
                        </a:rPr>
                        <a:t>(0.002)</a:t>
                      </a: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T w="12700" cap="flat" cmpd="sng" algn="ctr">
                      <a:solidFill>
                        <a:schemeClr val="tx1"/>
                      </a:solidFill>
                      <a:prstDash val="solid"/>
                      <a:round/>
                      <a:headEnd type="none" w="med" len="med"/>
                      <a:tailEnd type="none" w="med" len="med"/>
                    </a:lnT>
                  </a:tcPr>
                </a:tc>
                <a:tc>
                  <a:txBody>
                    <a:bodyPr/>
                    <a:lstStyle/>
                    <a:p>
                      <a:pPr algn="ctr"/>
                      <a:r>
                        <a:rPr lang="en-GB" sz="900" b="1" kern="1200" dirty="0" smtClean="0">
                          <a:solidFill>
                            <a:schemeClr val="tx1"/>
                          </a:solidFill>
                          <a:latin typeface="Arial" panose="020B0604020202020204" pitchFamily="34" charset="0"/>
                          <a:cs typeface="Arial" panose="020B0604020202020204" pitchFamily="34" charset="0"/>
                        </a:rPr>
                        <a:t>-0.000**</a:t>
                      </a:r>
                    </a:p>
                    <a:p>
                      <a:pPr algn="ctr"/>
                      <a:r>
                        <a:rPr lang="en-GB" sz="900" b="1" kern="1200" dirty="0" smtClean="0">
                          <a:solidFill>
                            <a:schemeClr val="tx1"/>
                          </a:solidFill>
                          <a:latin typeface="Arial" panose="020B0604020202020204" pitchFamily="34" charset="0"/>
                          <a:cs typeface="Arial" panose="020B0604020202020204" pitchFamily="34" charset="0"/>
                        </a:rPr>
                        <a:t>(0.000)</a:t>
                      </a: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0" fontAlgn="ctr"/>
                      <a:r>
                        <a:rPr lang="en-GB" sz="900" b="1" i="0" u="none" strike="noStrike" dirty="0">
                          <a:solidFill>
                            <a:srgbClr val="0068AE"/>
                          </a:solidFill>
                          <a:effectLst/>
                          <a:latin typeface="Arial" panose="020B0604020202020204" pitchFamily="34" charset="0"/>
                        </a:rPr>
                        <a:t>-</a:t>
                      </a:r>
                      <a:r>
                        <a:rPr lang="en-GB" sz="900" b="1" i="0" u="none" strike="noStrike" dirty="0" smtClean="0">
                          <a:solidFill>
                            <a:srgbClr val="0068AE"/>
                          </a:solidFill>
                          <a:effectLst/>
                          <a:latin typeface="Arial" panose="020B0604020202020204" pitchFamily="34" charset="0"/>
                        </a:rPr>
                        <a:t>0.000</a:t>
                      </a:r>
                      <a:endParaRPr lang="en-GB" sz="900" b="1" i="0" u="none" strike="noStrike" dirty="0">
                        <a:solidFill>
                          <a:srgbClr val="0068AE"/>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rtl="0" fontAlgn="ctr"/>
                      <a:r>
                        <a:rPr lang="en-GB" sz="900" b="1" i="0" u="none" strike="noStrike" dirty="0">
                          <a:solidFill>
                            <a:srgbClr val="0068AE"/>
                          </a:solidFill>
                          <a:effectLst/>
                          <a:latin typeface="Arial" panose="020B0604020202020204" pitchFamily="34" charset="0"/>
                        </a:rPr>
                        <a:t>-</a:t>
                      </a:r>
                      <a:r>
                        <a:rPr lang="en-GB" sz="900" b="1" i="0" u="none" strike="noStrike" dirty="0" smtClean="0">
                          <a:solidFill>
                            <a:srgbClr val="0068AE"/>
                          </a:solidFill>
                          <a:effectLst/>
                          <a:latin typeface="Arial" panose="020B0604020202020204" pitchFamily="34" charset="0"/>
                        </a:rPr>
                        <a:t>0.000</a:t>
                      </a:r>
                      <a:endParaRPr lang="en-GB" sz="900" b="1" i="0" u="none" strike="noStrike" dirty="0">
                        <a:solidFill>
                          <a:srgbClr val="0068AE"/>
                        </a:solidFill>
                        <a:effectLst/>
                        <a:latin typeface="Arial" panose="020B0604020202020204" pitchFamily="34" charset="0"/>
                      </a:endParaRPr>
                    </a:p>
                  </a:txBody>
                  <a:tcPr marL="9525" marR="9525" marT="9525" marB="0" anchor="ctr">
                    <a:lnT w="12700" cap="flat" cmpd="sng" algn="ctr">
                      <a:solidFill>
                        <a:schemeClr val="tx1"/>
                      </a:solidFill>
                      <a:prstDash val="solid"/>
                      <a:round/>
                      <a:headEnd type="none" w="med" len="med"/>
                      <a:tailEnd type="none" w="med" len="med"/>
                    </a:lnT>
                  </a:tcPr>
                </a:tc>
              </a:tr>
              <a:tr h="360000">
                <a:tc vMerge="1">
                  <a:txBody>
                    <a:bodyPr/>
                    <a:lstStyle/>
                    <a:p>
                      <a:pPr algn="l"/>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tc>
                <a:tc>
                  <a:txBody>
                    <a:bodyPr/>
                    <a:lstStyle/>
                    <a:p>
                      <a:pPr marL="0" marR="0" lvl="0" indent="0" algn="l"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Overdraft user 	</a:t>
                      </a:r>
                      <a:endParaRPr lang="en-GB" sz="900" b="1" i="0" u="none" strike="noStrike" kern="1200" baseline="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tc>
                <a:tc>
                  <a:txBody>
                    <a:bodyPr/>
                    <a:lstStyle/>
                    <a:p>
                      <a:pPr algn="ctr"/>
                      <a:r>
                        <a:rPr lang="en-GB" sz="900" b="1" kern="1200" dirty="0" smtClean="0">
                          <a:solidFill>
                            <a:schemeClr val="tx1"/>
                          </a:solidFill>
                          <a:latin typeface="Arial" panose="020B0604020202020204" pitchFamily="34" charset="0"/>
                          <a:cs typeface="Arial" panose="020B0604020202020204" pitchFamily="34" charset="0"/>
                        </a:rPr>
                        <a:t>-0.208**</a:t>
                      </a:r>
                    </a:p>
                    <a:p>
                      <a:pPr algn="ctr"/>
                      <a:r>
                        <a:rPr lang="en-GB" sz="900" b="1" kern="1200" dirty="0" smtClean="0">
                          <a:solidFill>
                            <a:schemeClr val="tx1"/>
                          </a:solidFill>
                          <a:latin typeface="Arial" panose="020B0604020202020204" pitchFamily="34" charset="0"/>
                          <a:cs typeface="Arial" panose="020B0604020202020204" pitchFamily="34" charset="0"/>
                        </a:rPr>
                        <a:t>(0.102)</a:t>
                      </a:r>
                      <a:endParaRPr lang="en-GB" sz="900" b="1" kern="120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nchor="ctr"/>
                </a:tc>
                <a:tc>
                  <a:txBody>
                    <a:bodyPr/>
                    <a:lstStyle/>
                    <a:p>
                      <a:pPr algn="ctr"/>
                      <a:r>
                        <a:rPr lang="en-GB" sz="900" b="1" kern="1200" dirty="0" smtClean="0">
                          <a:solidFill>
                            <a:schemeClr val="tx1"/>
                          </a:solidFill>
                          <a:latin typeface="Arial" panose="020B0604020202020204" pitchFamily="34" charset="0"/>
                          <a:cs typeface="Arial" panose="020B0604020202020204" pitchFamily="34" charset="0"/>
                        </a:rPr>
                        <a:t>-0.014**</a:t>
                      </a:r>
                    </a:p>
                    <a:p>
                      <a:pPr algn="ctr"/>
                      <a:r>
                        <a:rPr lang="en-GB" sz="900" b="1" kern="1200" dirty="0" smtClean="0">
                          <a:solidFill>
                            <a:schemeClr val="tx1"/>
                          </a:solidFill>
                          <a:latin typeface="Arial" panose="020B0604020202020204" pitchFamily="34" charset="0"/>
                          <a:cs typeface="Arial" panose="020B0604020202020204" pitchFamily="34" charset="0"/>
                        </a:rPr>
                        <a:t>(0.005)</a:t>
                      </a:r>
                      <a:endParaRPr lang="en-GB" sz="900" b="1" kern="120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R w="12700" cap="flat" cmpd="sng" algn="ctr">
                      <a:solidFill>
                        <a:schemeClr val="tx1"/>
                      </a:solidFill>
                      <a:prstDash val="solid"/>
                      <a:round/>
                      <a:headEnd type="none" w="med" len="med"/>
                      <a:tailEnd type="none" w="med" len="med"/>
                    </a:lnR>
                  </a:tcPr>
                </a:tc>
                <a:tc>
                  <a:txBody>
                    <a:bodyPr/>
                    <a:lstStyle/>
                    <a:p>
                      <a:pPr algn="ctr" rtl="0" fontAlgn="ctr"/>
                      <a:r>
                        <a:rPr lang="en-GB" sz="900" b="1" i="0" u="none" strike="noStrike" dirty="0">
                          <a:solidFill>
                            <a:srgbClr val="0068AE"/>
                          </a:solidFill>
                          <a:effectLst/>
                          <a:latin typeface="Arial" panose="020B0604020202020204" pitchFamily="34" charset="0"/>
                        </a:rPr>
                        <a:t>-0.012</a:t>
                      </a:r>
                    </a:p>
                  </a:txBody>
                  <a:tcPr marL="9525" marR="9525" marT="9525" marB="0" anchor="ctr">
                    <a:lnL w="12700" cap="flat" cmpd="sng" algn="ctr">
                      <a:solidFill>
                        <a:schemeClr val="tx1"/>
                      </a:solidFill>
                      <a:prstDash val="solid"/>
                      <a:round/>
                      <a:headEnd type="none" w="med" len="med"/>
                      <a:tailEnd type="none" w="med" len="med"/>
                    </a:lnL>
                  </a:tcPr>
                </a:tc>
                <a:tc>
                  <a:txBody>
                    <a:bodyPr/>
                    <a:lstStyle/>
                    <a:p>
                      <a:pPr algn="ctr" rtl="0" fontAlgn="ctr"/>
                      <a:r>
                        <a:rPr lang="en-GB" sz="900" b="1" i="0" u="none" strike="noStrike" dirty="0">
                          <a:solidFill>
                            <a:srgbClr val="0068AE"/>
                          </a:solidFill>
                          <a:effectLst/>
                          <a:latin typeface="Arial" panose="020B0604020202020204" pitchFamily="34" charset="0"/>
                        </a:rPr>
                        <a:t>-0.002</a:t>
                      </a:r>
                    </a:p>
                  </a:txBody>
                  <a:tcPr marL="9525" marR="9525" marT="9525" marB="0" anchor="ctr"/>
                </a:tc>
              </a:tr>
              <a:tr h="360000">
                <a:tc vMerge="1">
                  <a:txBody>
                    <a:bodyPr/>
                    <a:lstStyle/>
                    <a:p>
                      <a:pPr algn="l"/>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lnB w="12700" cap="flat" cmpd="sng" algn="ctr">
                      <a:solidFill>
                        <a:schemeClr val="tx1"/>
                      </a:solidFill>
                      <a:prstDash val="solid"/>
                      <a:round/>
                      <a:headEnd type="none" w="med" len="med"/>
                      <a:tailEnd type="none" w="med" len="med"/>
                    </a:lnB>
                  </a:tcPr>
                </a:tc>
                <a:tc>
                  <a:txBody>
                    <a:bodyPr/>
                    <a:lstStyle/>
                    <a:p>
                      <a:pPr marL="0" marR="0" lvl="0" indent="0" algn="l"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High credit balance </a:t>
                      </a:r>
                      <a:endParaRPr lang="en-GB" sz="900" b="1" i="0" u="none" strike="noStrike" kern="1200" baseline="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lnB w="12700" cap="flat" cmpd="sng" algn="ctr">
                      <a:solidFill>
                        <a:schemeClr val="tx1"/>
                      </a:solidFill>
                      <a:prstDash val="solid"/>
                      <a:round/>
                      <a:headEnd type="none" w="med" len="med"/>
                      <a:tailEnd type="none" w="med" len="med"/>
                    </a:lnB>
                  </a:tcPr>
                </a:tc>
                <a:tc>
                  <a:txBody>
                    <a:bodyPr/>
                    <a:lstStyle/>
                    <a:p>
                      <a:pPr algn="ctr"/>
                      <a:r>
                        <a:rPr lang="en-GB" sz="900" b="1" kern="1200" dirty="0" smtClean="0">
                          <a:solidFill>
                            <a:schemeClr val="tx1"/>
                          </a:solidFill>
                          <a:latin typeface="Arial" panose="020B0604020202020204" pitchFamily="34" charset="0"/>
                          <a:cs typeface="Arial" panose="020B0604020202020204" pitchFamily="34" charset="0"/>
                        </a:rPr>
                        <a:t>0.117*</a:t>
                      </a:r>
                    </a:p>
                    <a:p>
                      <a:pPr algn="ctr"/>
                      <a:r>
                        <a:rPr lang="en-GB" sz="900" b="1" kern="1200" dirty="0" smtClean="0">
                          <a:solidFill>
                            <a:schemeClr val="tx1"/>
                          </a:solidFill>
                          <a:latin typeface="Arial" panose="020B0604020202020204" pitchFamily="34" charset="0"/>
                          <a:cs typeface="Arial" panose="020B0604020202020204" pitchFamily="34" charset="0"/>
                        </a:rPr>
                        <a:t>(0.110)</a:t>
                      </a: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B w="12700" cap="flat" cmpd="sng" algn="ctr">
                      <a:solidFill>
                        <a:schemeClr val="tx1"/>
                      </a:solidFill>
                      <a:prstDash val="solid"/>
                      <a:round/>
                      <a:headEnd type="none" w="med" len="med"/>
                      <a:tailEnd type="none" w="med" len="med"/>
                    </a:lnB>
                  </a:tcPr>
                </a:tc>
                <a:tc>
                  <a:txBody>
                    <a:bodyPr/>
                    <a:lstStyle/>
                    <a:p>
                      <a:pPr algn="ctr"/>
                      <a:r>
                        <a:rPr lang="en-GB" sz="900" b="1" kern="1200" dirty="0" smtClean="0">
                          <a:solidFill>
                            <a:schemeClr val="tx1"/>
                          </a:solidFill>
                          <a:latin typeface="Arial" panose="020B0604020202020204" pitchFamily="34" charset="0"/>
                          <a:cs typeface="Arial" panose="020B0604020202020204" pitchFamily="34" charset="0"/>
                        </a:rPr>
                        <a:t>0.017*</a:t>
                      </a:r>
                    </a:p>
                    <a:p>
                      <a:pPr algn="ctr"/>
                      <a:r>
                        <a:rPr lang="en-GB" sz="900" b="1" kern="1200" dirty="0" smtClean="0">
                          <a:solidFill>
                            <a:schemeClr val="tx1"/>
                          </a:solidFill>
                          <a:latin typeface="Arial" panose="020B0604020202020204" pitchFamily="34" charset="0"/>
                          <a:cs typeface="Arial" panose="020B0604020202020204" pitchFamily="34" charset="0"/>
                        </a:rPr>
                        <a:t>(0.008)</a:t>
                      </a:r>
                      <a:endParaRPr lang="en-GB" sz="900" b="1" kern="120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rtl="0" fontAlgn="ctr"/>
                      <a:r>
                        <a:rPr lang="en-GB" sz="900" b="1" i="0" u="none" strike="noStrike" dirty="0">
                          <a:solidFill>
                            <a:srgbClr val="0068AE"/>
                          </a:solidFill>
                          <a:effectLst/>
                          <a:latin typeface="Arial" panose="020B0604020202020204" pitchFamily="34" charset="0"/>
                        </a:rPr>
                        <a:t>0.009</a:t>
                      </a:r>
                    </a:p>
                  </a:txBody>
                  <a:tcPr marL="9525" marR="9525" marT="9525"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rtl="0" fontAlgn="ctr"/>
                      <a:r>
                        <a:rPr lang="en-GB" sz="900" b="1" i="0" u="none" strike="noStrike" dirty="0">
                          <a:solidFill>
                            <a:srgbClr val="0068AE"/>
                          </a:solidFill>
                          <a:effectLst/>
                          <a:latin typeface="Arial" panose="020B0604020202020204" pitchFamily="34" charset="0"/>
                        </a:rPr>
                        <a:t>0.008</a:t>
                      </a:r>
                    </a:p>
                  </a:txBody>
                  <a:tcPr marL="9525" marR="9525" marT="9525" marB="0" anchor="ctr">
                    <a:lnB w="12700" cap="flat" cmpd="sng" algn="ctr">
                      <a:solidFill>
                        <a:schemeClr val="tx1"/>
                      </a:solidFill>
                      <a:prstDash val="solid"/>
                      <a:round/>
                      <a:headEnd type="none" w="med" len="med"/>
                      <a:tailEnd type="none" w="med" len="med"/>
                    </a:lnB>
                  </a:tcPr>
                </a:tc>
              </a:tr>
              <a:tr h="360000">
                <a:tc>
                  <a:txBody>
                    <a:bodyPr/>
                    <a:lstStyle/>
                    <a:p>
                      <a:pPr marL="0" marR="0" lvl="0" indent="0" algn="l" defTabSz="914433" rtl="0" eaLnBrk="1" fontAlgn="auto" latinLnBrk="0" hangingPunct="1">
                        <a:lnSpc>
                          <a:spcPct val="100000"/>
                        </a:lnSpc>
                        <a:spcBef>
                          <a:spcPts val="0"/>
                        </a:spcBef>
                        <a:spcAft>
                          <a:spcPts val="0"/>
                        </a:spcAft>
                        <a:buClrTx/>
                        <a:buSzTx/>
                        <a:buFontTx/>
                        <a:buNone/>
                        <a:tabLst/>
                        <a:defRPr/>
                      </a:pPr>
                      <a:r>
                        <a:rPr lang="en-GB" sz="900" b="1" kern="1200" dirty="0" smtClean="0">
                          <a:solidFill>
                            <a:schemeClr val="tx1"/>
                          </a:solidFill>
                          <a:latin typeface="Arial" panose="020B0604020202020204" pitchFamily="34" charset="0"/>
                          <a:cs typeface="Arial" panose="020B0604020202020204" pitchFamily="34" charset="0"/>
                        </a:rPr>
                        <a:t>Bank of origin</a:t>
                      </a: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Large bank</a:t>
                      </a:r>
                      <a:endParaRPr lang="en-GB" sz="900" b="1" i="0" u="none" strike="noStrike" kern="1200" baseline="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-0.101 </a:t>
                      </a:r>
                    </a:p>
                    <a:p>
                      <a:pPr marL="0" marR="0" lvl="0" indent="0" algn="ctr"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(0.101)</a:t>
                      </a:r>
                      <a:endParaRPr lang="en-GB" sz="900" b="1" i="0" u="none" strike="noStrike" kern="1200" baseline="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900" b="1" u="none" strike="noStrike" kern="1200" baseline="0" dirty="0" smtClean="0">
                          <a:solidFill>
                            <a:schemeClr val="tx1"/>
                          </a:solidFill>
                          <a:latin typeface="Arial" panose="020B0604020202020204" pitchFamily="34" charset="0"/>
                          <a:cs typeface="Arial" panose="020B0604020202020204" pitchFamily="34" charset="0"/>
                        </a:rPr>
                        <a:t>-0.013*</a:t>
                      </a:r>
                    </a:p>
                    <a:p>
                      <a:pPr algn="ctr"/>
                      <a:r>
                        <a:rPr lang="en-GB" sz="900" b="1" u="none" strike="noStrike" kern="1200" baseline="0" dirty="0" smtClean="0">
                          <a:solidFill>
                            <a:schemeClr val="tx1"/>
                          </a:solidFill>
                          <a:latin typeface="Arial" panose="020B0604020202020204" pitchFamily="34" charset="0"/>
                          <a:cs typeface="Arial" panose="020B0604020202020204" pitchFamily="34" charset="0"/>
                        </a:rPr>
                        <a:t> (0.007)</a:t>
                      </a: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GB" sz="900" b="1" i="0" u="none" strike="noStrike" dirty="0">
                          <a:solidFill>
                            <a:srgbClr val="0068AE"/>
                          </a:solidFill>
                          <a:effectLst/>
                          <a:latin typeface="Arial" panose="020B0604020202020204" pitchFamily="34" charset="0"/>
                        </a:rPr>
                        <a:t>-0.007</a:t>
                      </a: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GB" sz="900" b="1" i="0" u="none" strike="noStrike" dirty="0">
                          <a:solidFill>
                            <a:srgbClr val="0068AE"/>
                          </a:solidFill>
                          <a:effectLst/>
                          <a:latin typeface="Arial" panose="020B0604020202020204" pitchFamily="34" charset="0"/>
                        </a:rPr>
                        <a:t>-0.006</a:t>
                      </a:r>
                    </a:p>
                  </a:txBody>
                  <a:tcPr marL="9525" marR="9525"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0000">
                <a:tc rowSpan="2">
                  <a:txBody>
                    <a:bodyPr/>
                    <a:lstStyle/>
                    <a:p>
                      <a:pPr marL="0" marR="0" lvl="0" indent="0" algn="l"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Trigger factors	</a:t>
                      </a:r>
                      <a:endParaRPr lang="en-GB" sz="900" b="1" i="0" u="none" strike="noStrike" kern="1200" baseline="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Local branch closed </a:t>
                      </a:r>
                      <a:endParaRPr lang="en-GB" sz="900" b="1" i="0" u="none" strike="noStrike" kern="1200" baseline="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lnT w="12700" cap="flat" cmpd="sng" algn="ctr">
                      <a:solidFill>
                        <a:schemeClr val="tx1"/>
                      </a:solidFill>
                      <a:prstDash val="solid"/>
                      <a:round/>
                      <a:headEnd type="none" w="med" len="med"/>
                      <a:tailEnd type="none" w="med" len="med"/>
                    </a:lnT>
                  </a:tcPr>
                </a:tc>
                <a:tc>
                  <a:txBody>
                    <a:bodyPr/>
                    <a:lstStyle/>
                    <a:p>
                      <a:pPr marL="0" marR="0" lvl="0" indent="0" algn="ctr"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0.100</a:t>
                      </a:r>
                    </a:p>
                    <a:p>
                      <a:pPr marL="0" marR="0" lvl="0" indent="0" algn="ctr"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(0.158) </a:t>
                      </a:r>
                      <a:endParaRPr lang="en-GB" sz="900" b="1" i="0" u="none" strike="noStrike" kern="1200" baseline="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T w="12700" cap="flat" cmpd="sng" algn="ctr">
                      <a:solidFill>
                        <a:schemeClr val="tx1"/>
                      </a:solidFill>
                      <a:prstDash val="solid"/>
                      <a:round/>
                      <a:headEnd type="none" w="med" len="med"/>
                      <a:tailEnd type="none" w="med" len="med"/>
                    </a:lnT>
                  </a:tcPr>
                </a:tc>
                <a:tc>
                  <a:txBody>
                    <a:bodyPr/>
                    <a:lstStyle/>
                    <a:p>
                      <a:pPr marL="0" marR="0" lvl="0" indent="0" algn="ctr"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0.022</a:t>
                      </a:r>
                    </a:p>
                    <a:p>
                      <a:pPr marL="0" marR="0" lvl="0" indent="0" algn="ctr"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(0.015) </a:t>
                      </a: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0" fontAlgn="ctr"/>
                      <a:r>
                        <a:rPr lang="en-GB" sz="900" b="1" i="0" u="none" strike="noStrike" dirty="0">
                          <a:solidFill>
                            <a:srgbClr val="0068AE"/>
                          </a:solidFill>
                          <a:effectLst/>
                          <a:latin typeface="Arial" panose="020B0604020202020204" pitchFamily="34" charset="0"/>
                        </a:rPr>
                        <a:t>0.009</a:t>
                      </a: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rtl="0" fontAlgn="ctr"/>
                      <a:r>
                        <a:rPr lang="en-GB" sz="900" b="1" i="0" u="none" strike="noStrike" dirty="0">
                          <a:solidFill>
                            <a:srgbClr val="0068AE"/>
                          </a:solidFill>
                          <a:effectLst/>
                          <a:latin typeface="Arial" panose="020B0604020202020204" pitchFamily="34" charset="0"/>
                        </a:rPr>
                        <a:t>0.013</a:t>
                      </a:r>
                    </a:p>
                  </a:txBody>
                  <a:tcPr marL="9525" marR="9525" marT="9525" marB="0" anchor="ctr">
                    <a:lnT w="12700" cap="flat" cmpd="sng" algn="ctr">
                      <a:solidFill>
                        <a:schemeClr val="tx1"/>
                      </a:solidFill>
                      <a:prstDash val="solid"/>
                      <a:round/>
                      <a:headEnd type="none" w="med" len="med"/>
                      <a:tailEnd type="none" w="med" len="med"/>
                    </a:lnT>
                  </a:tcPr>
                </a:tc>
              </a:tr>
              <a:tr h="360000">
                <a:tc vMerge="1">
                  <a:txBody>
                    <a:bodyPr/>
                    <a:lstStyle/>
                    <a:p>
                      <a:pPr algn="l"/>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lnB w="12700" cap="flat" cmpd="sng" algn="ctr">
                      <a:solidFill>
                        <a:schemeClr val="tx1"/>
                      </a:solidFill>
                      <a:prstDash val="solid"/>
                      <a:round/>
                      <a:headEnd type="none" w="med" len="med"/>
                      <a:tailEnd type="none" w="med" len="med"/>
                    </a:lnB>
                  </a:tcPr>
                </a:tc>
                <a:tc>
                  <a:txBody>
                    <a:bodyPr/>
                    <a:lstStyle/>
                    <a:p>
                      <a:pPr marL="0" marR="0" lvl="0" indent="0" algn="l"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Changed work status </a:t>
                      </a:r>
                      <a:endParaRPr lang="en-GB" sz="900" b="1" i="0" u="none" strike="noStrike" kern="1200" baseline="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lnB w="12700" cap="flat" cmpd="sng" algn="ctr">
                      <a:solidFill>
                        <a:schemeClr val="tx1"/>
                      </a:solidFill>
                      <a:prstDash val="solid"/>
                      <a:round/>
                      <a:headEnd type="none" w="med" len="med"/>
                      <a:tailEnd type="none" w="med" len="med"/>
                    </a:lnB>
                  </a:tcPr>
                </a:tc>
                <a:tc>
                  <a:txBody>
                    <a:bodyPr/>
                    <a:lstStyle/>
                    <a:p>
                      <a:pPr marL="0" marR="0" lvl="0" indent="0" algn="ctr"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a:t>
                      </a: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B w="12700" cap="flat" cmpd="sng" algn="ctr">
                      <a:solidFill>
                        <a:schemeClr val="tx1"/>
                      </a:solidFill>
                      <a:prstDash val="solid"/>
                      <a:round/>
                      <a:headEnd type="none" w="med" len="med"/>
                      <a:tailEnd type="none" w="med" len="med"/>
                    </a:lnB>
                  </a:tcPr>
                </a:tc>
                <a:tc>
                  <a:txBody>
                    <a:bodyPr/>
                    <a:lstStyle/>
                    <a:p>
                      <a:pPr marL="0" marR="0" lvl="0" indent="0" algn="ctr"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0.008*</a:t>
                      </a:r>
                    </a:p>
                    <a:p>
                      <a:pPr marL="0" marR="0" lvl="0" indent="0" algn="ctr"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 (0.005) </a:t>
                      </a:r>
                      <a:endParaRPr lang="en-GB" sz="900" b="1" i="0" u="none" strike="noStrike" kern="1200" baseline="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rtl="0" fontAlgn="ctr"/>
                      <a:r>
                        <a:rPr lang="en-GB" sz="900" b="1" i="0" u="none" strike="noStrike" dirty="0" smtClean="0">
                          <a:solidFill>
                            <a:srgbClr val="0068AE"/>
                          </a:solidFill>
                          <a:effectLst/>
                          <a:latin typeface="Arial" panose="020B0604020202020204" pitchFamily="34" charset="0"/>
                        </a:rPr>
                        <a:t>-</a:t>
                      </a:r>
                      <a:endParaRPr lang="en-GB" sz="900" b="1" i="0" u="none" strike="noStrike" dirty="0">
                        <a:solidFill>
                          <a:srgbClr val="0068AE"/>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rtl="0" fontAlgn="ctr"/>
                      <a:r>
                        <a:rPr lang="en-GB" sz="900" b="1" i="0" u="none" strike="noStrike" dirty="0">
                          <a:solidFill>
                            <a:srgbClr val="0068AE"/>
                          </a:solidFill>
                          <a:effectLst/>
                          <a:latin typeface="Arial" panose="020B0604020202020204" pitchFamily="34" charset="0"/>
                        </a:rPr>
                        <a:t>0.008</a:t>
                      </a:r>
                    </a:p>
                  </a:txBody>
                  <a:tcPr marL="9525" marR="9525" marT="9525" marB="0" anchor="ctr">
                    <a:lnB w="12700" cap="flat" cmpd="sng" algn="ctr">
                      <a:solidFill>
                        <a:schemeClr val="tx1"/>
                      </a:solidFill>
                      <a:prstDash val="solid"/>
                      <a:round/>
                      <a:headEnd type="none" w="med" len="med"/>
                      <a:tailEnd type="none" w="med" len="med"/>
                    </a:lnB>
                  </a:tcPr>
                </a:tc>
              </a:tr>
              <a:tr h="360000">
                <a:tc>
                  <a:txBody>
                    <a:bodyPr/>
                    <a:lstStyle/>
                    <a:p>
                      <a:pPr marL="0" marR="0" lvl="0" indent="0" algn="l" defTabSz="914433" rtl="0" eaLnBrk="1" fontAlgn="auto" latinLnBrk="0" hangingPunct="1">
                        <a:lnSpc>
                          <a:spcPct val="100000"/>
                        </a:lnSpc>
                        <a:spcBef>
                          <a:spcPts val="0"/>
                        </a:spcBef>
                        <a:spcAft>
                          <a:spcPts val="0"/>
                        </a:spcAft>
                        <a:buClrTx/>
                        <a:buSzTx/>
                        <a:buFontTx/>
                        <a:buNone/>
                        <a:tabLst/>
                        <a:defRPr/>
                      </a:pPr>
                      <a:r>
                        <a:rPr lang="en-GB" sz="900" b="1" u="none" strike="noStrike" kern="1200" baseline="0" dirty="0" smtClean="0">
                          <a:solidFill>
                            <a:schemeClr val="tx1"/>
                          </a:solidFill>
                          <a:latin typeface="Arial" panose="020B0604020202020204" pitchFamily="34" charset="0"/>
                          <a:cs typeface="Arial" panose="020B0604020202020204" pitchFamily="34" charset="0"/>
                        </a:rPr>
                        <a:t>Observations	</a:t>
                      </a:r>
                      <a:endParaRPr lang="en-GB" sz="900" b="1" i="0" u="none" strike="noStrike" kern="1200" baseline="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T w="12700" cap="flat" cmpd="sng" algn="ctr">
                      <a:solidFill>
                        <a:schemeClr val="tx1"/>
                      </a:solidFill>
                      <a:prstDash val="solid"/>
                      <a:round/>
                      <a:headEnd type="none" w="med" len="med"/>
                      <a:tailEnd type="none" w="med" len="med"/>
                    </a:lnT>
                  </a:tcPr>
                </a:tc>
                <a:tc>
                  <a:txBody>
                    <a:bodyPr/>
                    <a:lstStyle/>
                    <a:p>
                      <a:pPr marL="0" marR="0" lvl="0" indent="0" algn="l" defTabSz="914433" rtl="0" eaLnBrk="1" fontAlgn="auto" latinLnBrk="0" hangingPunct="1">
                        <a:lnSpc>
                          <a:spcPct val="100000"/>
                        </a:lnSpc>
                        <a:spcBef>
                          <a:spcPts val="0"/>
                        </a:spcBef>
                        <a:spcAft>
                          <a:spcPts val="0"/>
                        </a:spcAft>
                        <a:buClrTx/>
                        <a:buSzTx/>
                        <a:buFontTx/>
                        <a:buNone/>
                        <a:tabLst/>
                        <a:defRPr/>
                      </a:pPr>
                      <a:endParaRPr lang="en-GB" sz="900" b="1" i="0" u="none" strike="noStrike" kern="1200" baseline="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T w="12700" cap="flat" cmpd="sng" algn="ctr">
                      <a:solidFill>
                        <a:schemeClr val="tx1"/>
                      </a:solidFill>
                      <a:prstDash val="solid"/>
                      <a:round/>
                      <a:headEnd type="none" w="med" len="med"/>
                      <a:tailEnd type="none" w="med" len="med"/>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kern="1200" dirty="0" smtClean="0">
                          <a:solidFill>
                            <a:schemeClr val="tx1"/>
                          </a:solidFill>
                          <a:latin typeface="Arial" panose="020B0604020202020204" pitchFamily="34" charset="0"/>
                          <a:cs typeface="Arial" panose="020B0604020202020204" pitchFamily="34" charset="0"/>
                        </a:rPr>
                        <a:t>3,502</a:t>
                      </a:r>
                      <a:endParaRPr lang="en-GB" sz="900" b="1" kern="1200" dirty="0" smtClean="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T w="12700" cap="flat" cmpd="sng" algn="ctr">
                      <a:solidFill>
                        <a:schemeClr val="tx1"/>
                      </a:solidFill>
                      <a:prstDash val="solid"/>
                      <a:round/>
                      <a:headEnd type="none" w="med" len="med"/>
                      <a:tailEnd type="none" w="med" len="med"/>
                    </a:lnT>
                  </a:tcPr>
                </a:tc>
                <a:tc>
                  <a:txBody>
                    <a:bodyPr/>
                    <a:lstStyle/>
                    <a:p>
                      <a:pPr algn="ct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endParaRPr lang="en-GB" sz="900" b="1" kern="1200" dirty="0">
                        <a:solidFill>
                          <a:schemeClr val="tx1"/>
                        </a:solidFill>
                        <a:latin typeface="Arial" panose="020B0604020202020204" pitchFamily="34" charset="0"/>
                        <a:ea typeface="+mn-ea"/>
                        <a:cs typeface="Arial" panose="020B0604020202020204" pitchFamily="34" charset="0"/>
                      </a:endParaRPr>
                    </a:p>
                  </a:txBody>
                  <a:tcPr marL="68580" marR="68580" marT="34290" marB="34290" anchor="ctr">
                    <a:lnT w="12700" cap="flat" cmpd="sng" algn="ctr">
                      <a:solidFill>
                        <a:schemeClr val="tx1"/>
                      </a:solidFill>
                      <a:prstDash val="solid"/>
                      <a:round/>
                      <a:headEnd type="none" w="med" len="med"/>
                      <a:tailEnd type="none" w="med" len="med"/>
                    </a:lnT>
                  </a:tcPr>
                </a:tc>
              </a:tr>
            </a:tbl>
          </a:graphicData>
        </a:graphic>
      </p:graphicFrame>
      <p:sp>
        <p:nvSpPr>
          <p:cNvPr id="4" name="Slide Number Placeholder 3"/>
          <p:cNvSpPr>
            <a:spLocks noGrp="1"/>
          </p:cNvSpPr>
          <p:nvPr>
            <p:ph type="sldNum" sz="quarter" idx="12"/>
          </p:nvPr>
        </p:nvSpPr>
        <p:spPr/>
        <p:txBody>
          <a:bodyPr/>
          <a:lstStyle/>
          <a:p>
            <a:fld id="{B9D8A533-569E-4A16-BA21-350C88889103}" type="slidenum">
              <a:rPr lang="en-US" smtClean="0">
                <a:solidFill>
                  <a:srgbClr val="0068AE"/>
                </a:solidFill>
              </a:rPr>
              <a:pPr/>
              <a:t>14</a:t>
            </a:fld>
            <a:endParaRPr lang="en-US" dirty="0">
              <a:solidFill>
                <a:srgbClr val="0068AE"/>
              </a:solidFill>
            </a:endParaRPr>
          </a:p>
        </p:txBody>
      </p:sp>
      <p:sp>
        <p:nvSpPr>
          <p:cNvPr id="6" name="Rectangle 5"/>
          <p:cNvSpPr/>
          <p:nvPr/>
        </p:nvSpPr>
        <p:spPr>
          <a:xfrm>
            <a:off x="1082075" y="6390693"/>
            <a:ext cx="5940000" cy="523220"/>
          </a:xfrm>
          <a:prstGeom prst="rect">
            <a:avLst/>
          </a:prstGeom>
        </p:spPr>
        <p:txBody>
          <a:bodyPr wrap="square">
            <a:spAutoFit/>
          </a:bodyPr>
          <a:lstStyle/>
          <a:p>
            <a:r>
              <a:rPr lang="en-GB" sz="700" b="1" dirty="0">
                <a:latin typeface="Arial" panose="020B0604020202020204" pitchFamily="34" charset="0"/>
                <a:cs typeface="Arial" panose="020B0604020202020204" pitchFamily="34" charset="0"/>
              </a:rPr>
              <a:t>Notes: </a:t>
            </a:r>
          </a:p>
          <a:p>
            <a:r>
              <a:rPr lang="en-GB" sz="700" b="1" dirty="0">
                <a:latin typeface="Arial" panose="020B0604020202020204" pitchFamily="34" charset="0"/>
                <a:cs typeface="Arial" panose="020B0604020202020204" pitchFamily="34" charset="0"/>
              </a:rPr>
              <a:t>We also controlled for age groups and gender.</a:t>
            </a:r>
          </a:p>
          <a:p>
            <a:r>
              <a:rPr lang="en-GB" sz="700" dirty="0">
                <a:latin typeface="Arial" panose="020B0604020202020204" pitchFamily="34" charset="0"/>
                <a:cs typeface="Arial" panose="020B0604020202020204" pitchFamily="34" charset="0"/>
              </a:rPr>
              <a:t>*** p&lt;0.01, ** p&lt;0.05, * p&lt;0.1. </a:t>
            </a:r>
            <a:r>
              <a:rPr lang="en-GB" sz="700" dirty="0" smtClean="0">
                <a:latin typeface="Arial" panose="020B0604020202020204" pitchFamily="34" charset="0"/>
                <a:cs typeface="Arial" panose="020B0604020202020204" pitchFamily="34" charset="0"/>
              </a:rPr>
              <a:t>Standard </a:t>
            </a:r>
            <a:r>
              <a:rPr lang="en-GB" sz="700" dirty="0">
                <a:latin typeface="Arial" panose="020B0604020202020204" pitchFamily="34" charset="0"/>
                <a:cs typeface="Arial" panose="020B0604020202020204" pitchFamily="34" charset="0"/>
              </a:rPr>
              <a:t>errors in </a:t>
            </a:r>
            <a:r>
              <a:rPr lang="en-GB" sz="700" dirty="0" smtClean="0">
                <a:latin typeface="Arial" panose="020B0604020202020204" pitchFamily="34" charset="0"/>
                <a:cs typeface="Arial" panose="020B0604020202020204" pitchFamily="34" charset="0"/>
              </a:rPr>
              <a:t>parentheses. </a:t>
            </a:r>
            <a:r>
              <a:rPr lang="en-GB" sz="700" dirty="0">
                <a:latin typeface="Arial" panose="020B0604020202020204" pitchFamily="34" charset="0"/>
                <a:cs typeface="Arial" panose="020B0604020202020204" pitchFamily="34" charset="0"/>
              </a:rPr>
              <a:t>	</a:t>
            </a:r>
          </a:p>
          <a:p>
            <a:endParaRPr lang="en-GB" sz="700" b="1" dirty="0">
              <a:solidFill>
                <a:schemeClr val="dk1"/>
              </a:solidFill>
              <a:latin typeface="Arial" panose="020B0604020202020204" pitchFamily="34" charset="0"/>
              <a:cs typeface="Arial" panose="020B0604020202020204" pitchFamily="34" charset="0"/>
            </a:endParaRPr>
          </a:p>
        </p:txBody>
      </p:sp>
      <p:sp>
        <p:nvSpPr>
          <p:cNvPr id="7" name="Title 1"/>
          <p:cNvSpPr>
            <a:spLocks noGrp="1"/>
          </p:cNvSpPr>
          <p:nvPr>
            <p:ph type="title"/>
          </p:nvPr>
        </p:nvSpPr>
        <p:spPr>
          <a:xfrm>
            <a:off x="297215" y="260648"/>
            <a:ext cx="8424863" cy="594122"/>
          </a:xfrm>
        </p:spPr>
        <p:txBody>
          <a:bodyPr/>
          <a:lstStyle/>
          <a:p>
            <a:r>
              <a:rPr lang="en-GB" dirty="0" smtClean="0"/>
              <a:t>Results (Switching)</a:t>
            </a:r>
            <a:endParaRPr lang="en-GB" dirty="0"/>
          </a:p>
        </p:txBody>
      </p:sp>
    </p:spTree>
    <p:extLst>
      <p:ext uri="{BB962C8B-B14F-4D97-AF65-F5344CB8AC3E}">
        <p14:creationId xmlns:p14="http://schemas.microsoft.com/office/powerpoint/2010/main" val="20067814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Main results (Searching)</a:t>
            </a:r>
            <a:endParaRPr lang="en-GB" dirty="0"/>
          </a:p>
        </p:txBody>
      </p:sp>
      <p:sp>
        <p:nvSpPr>
          <p:cNvPr id="3" name="Content Placeholder 2"/>
          <p:cNvSpPr>
            <a:spLocks noGrp="1"/>
          </p:cNvSpPr>
          <p:nvPr>
            <p:ph idx="1"/>
          </p:nvPr>
        </p:nvSpPr>
        <p:spPr/>
        <p:txBody>
          <a:bodyPr/>
          <a:lstStyle/>
          <a:p>
            <a:r>
              <a:rPr lang="en-GB" sz="1800" dirty="0" smtClean="0"/>
              <a:t>Overall, we find much stronger results regarding the drivers of searching than for switching</a:t>
            </a:r>
          </a:p>
          <a:p>
            <a:endParaRPr lang="en-GB" sz="1800" dirty="0" smtClean="0"/>
          </a:p>
          <a:p>
            <a:r>
              <a:rPr lang="en-GB" sz="1800" dirty="0" smtClean="0"/>
              <a:t>The main drivers of searching are:</a:t>
            </a:r>
          </a:p>
          <a:p>
            <a:pPr lvl="1"/>
            <a:r>
              <a:rPr lang="en-GB" sz="1600" dirty="0" smtClean="0"/>
              <a:t>Confidence in the use of internet, which </a:t>
            </a:r>
            <a:r>
              <a:rPr lang="en-GB" sz="1600" dirty="0"/>
              <a:t>is probably associated </a:t>
            </a:r>
            <a:r>
              <a:rPr lang="en-GB" sz="1600" dirty="0" smtClean="0"/>
              <a:t>with reduced searching and switching costs when shopping around online.</a:t>
            </a:r>
          </a:p>
          <a:p>
            <a:pPr lvl="1"/>
            <a:r>
              <a:rPr lang="en-GB" sz="1600" dirty="0" smtClean="0"/>
              <a:t>Education and financial literacy</a:t>
            </a:r>
          </a:p>
          <a:p>
            <a:pPr lvl="1"/>
            <a:r>
              <a:rPr lang="en-GB" sz="1600" dirty="0" smtClean="0"/>
              <a:t>Holding high credit balances, which is probably associated with having more to gain from pull factors such as higher interest rates or cashbacks.</a:t>
            </a:r>
          </a:p>
          <a:p>
            <a:pPr lvl="1"/>
            <a:r>
              <a:rPr lang="en-GB" sz="1600" dirty="0" smtClean="0"/>
              <a:t>The closure of a local branch</a:t>
            </a:r>
          </a:p>
        </p:txBody>
      </p:sp>
      <p:sp>
        <p:nvSpPr>
          <p:cNvPr id="4" name="Slide Number Placeholder 3"/>
          <p:cNvSpPr>
            <a:spLocks noGrp="1"/>
          </p:cNvSpPr>
          <p:nvPr>
            <p:ph type="sldNum" sz="quarter" idx="12"/>
          </p:nvPr>
        </p:nvSpPr>
        <p:spPr/>
        <p:txBody>
          <a:bodyPr/>
          <a:lstStyle/>
          <a:p>
            <a:fld id="{B9D8A533-569E-4A16-BA21-350C88889103}" type="slidenum">
              <a:rPr lang="en-US" smtClean="0"/>
              <a:pPr/>
              <a:t>15</a:t>
            </a:fld>
            <a:endParaRPr lang="en-US" dirty="0"/>
          </a:p>
        </p:txBody>
      </p:sp>
    </p:spTree>
    <p:extLst>
      <p:ext uri="{BB962C8B-B14F-4D97-AF65-F5344CB8AC3E}">
        <p14:creationId xmlns:p14="http://schemas.microsoft.com/office/powerpoint/2010/main" val="41922900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Main results (Switching)</a:t>
            </a:r>
            <a:endParaRPr lang="en-GB" dirty="0"/>
          </a:p>
        </p:txBody>
      </p:sp>
      <p:sp>
        <p:nvSpPr>
          <p:cNvPr id="3" name="Content Placeholder 2"/>
          <p:cNvSpPr>
            <a:spLocks noGrp="1"/>
          </p:cNvSpPr>
          <p:nvPr>
            <p:ph idx="1"/>
          </p:nvPr>
        </p:nvSpPr>
        <p:spPr/>
        <p:txBody>
          <a:bodyPr/>
          <a:lstStyle/>
          <a:p>
            <a:r>
              <a:rPr lang="en-GB" sz="2000" dirty="0" smtClean="0"/>
              <a:t>Searching appears the sole most important driver for switching</a:t>
            </a:r>
          </a:p>
          <a:p>
            <a:pPr lvl="1"/>
            <a:r>
              <a:rPr lang="en-GB" sz="1800" dirty="0" smtClean="0"/>
              <a:t>Searchers are 12 percentage points more likely to switch than non-searchers.</a:t>
            </a:r>
          </a:p>
          <a:p>
            <a:endParaRPr lang="en-GB" sz="2000" dirty="0" smtClean="0"/>
          </a:p>
          <a:p>
            <a:r>
              <a:rPr lang="en-GB" sz="2000" dirty="0" smtClean="0"/>
              <a:t>Conditional on searching, most drivers considered are not significant determinants of switching </a:t>
            </a:r>
          </a:p>
          <a:p>
            <a:endParaRPr lang="en-GB" sz="2000" dirty="0" smtClean="0"/>
          </a:p>
          <a:p>
            <a:r>
              <a:rPr lang="en-GB" sz="2000" dirty="0" smtClean="0"/>
              <a:t>Only exception: overdraft users, as they are less likely to switch conditional on searching</a:t>
            </a:r>
          </a:p>
          <a:p>
            <a:pPr lvl="1"/>
            <a:r>
              <a:rPr lang="en-GB" sz="1800" dirty="0" smtClean="0"/>
              <a:t>Although overdraft users could potentially realise higher monetary gains by switching accounts, this does not translate in higher level of engagement.</a:t>
            </a:r>
          </a:p>
          <a:p>
            <a:endParaRPr lang="en-GB" sz="2000" dirty="0" smtClean="0"/>
          </a:p>
          <a:p>
            <a:endParaRPr lang="en-GB" sz="2000" dirty="0" smtClean="0"/>
          </a:p>
          <a:p>
            <a:endParaRPr lang="en-GB" sz="2000" dirty="0"/>
          </a:p>
        </p:txBody>
      </p:sp>
      <p:sp>
        <p:nvSpPr>
          <p:cNvPr id="4" name="Slide Number Placeholder 3"/>
          <p:cNvSpPr>
            <a:spLocks noGrp="1"/>
          </p:cNvSpPr>
          <p:nvPr>
            <p:ph type="sldNum" sz="quarter" idx="12"/>
          </p:nvPr>
        </p:nvSpPr>
        <p:spPr/>
        <p:txBody>
          <a:bodyPr/>
          <a:lstStyle/>
          <a:p>
            <a:fld id="{B9D8A533-569E-4A16-BA21-350C88889103}" type="slidenum">
              <a:rPr lang="en-US" smtClean="0"/>
              <a:pPr/>
              <a:t>16</a:t>
            </a:fld>
            <a:endParaRPr lang="en-US" dirty="0"/>
          </a:p>
        </p:txBody>
      </p:sp>
    </p:spTree>
    <p:extLst>
      <p:ext uri="{BB962C8B-B14F-4D97-AF65-F5344CB8AC3E}">
        <p14:creationId xmlns:p14="http://schemas.microsoft.com/office/powerpoint/2010/main" val="5360826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Introduction</a:t>
            </a:r>
            <a:endParaRPr lang="en-GB" dirty="0"/>
          </a:p>
        </p:txBody>
      </p:sp>
      <p:sp>
        <p:nvSpPr>
          <p:cNvPr id="5" name="Content Placeholder 4"/>
          <p:cNvSpPr>
            <a:spLocks noGrp="1"/>
          </p:cNvSpPr>
          <p:nvPr>
            <p:ph idx="1"/>
          </p:nvPr>
        </p:nvSpPr>
        <p:spPr/>
        <p:txBody>
          <a:bodyPr/>
          <a:lstStyle/>
          <a:p>
            <a:r>
              <a:rPr lang="en-GB" sz="1600" i="1" dirty="0" smtClean="0">
                <a:latin typeface="Arial" panose="020B0604020202020204" pitchFamily="34" charset="0"/>
                <a:cs typeface="Arial" panose="020B0604020202020204" pitchFamily="34" charset="0"/>
              </a:rPr>
              <a:t>What factors drive customers to search for or switch to a new current account? </a:t>
            </a:r>
          </a:p>
          <a:p>
            <a:endParaRPr lang="en-GB" sz="1600" dirty="0" smtClean="0"/>
          </a:p>
          <a:p>
            <a:r>
              <a:rPr lang="en-GB" sz="1600" b="0" dirty="0" smtClean="0"/>
              <a:t>The research was conducted as part of the CMA’s official market inquiry into the retail banking market.</a:t>
            </a:r>
          </a:p>
          <a:p>
            <a:endParaRPr lang="en-GB" sz="1600" b="0" dirty="0" smtClean="0"/>
          </a:p>
          <a:p>
            <a:r>
              <a:rPr lang="en-GB" sz="1600" b="0" dirty="0" smtClean="0"/>
              <a:t>The data we used are a combination of transactions data on retail banking customers and their responses to a detailed telephone survey. </a:t>
            </a:r>
          </a:p>
          <a:p>
            <a:endParaRPr lang="en-GB" sz="1600" b="0" dirty="0" smtClean="0"/>
          </a:p>
          <a:p>
            <a:r>
              <a:rPr lang="en-GB" sz="1600" b="0" dirty="0" smtClean="0"/>
              <a:t>We estimate a bivariate recursive probit model in which:</a:t>
            </a:r>
          </a:p>
          <a:p>
            <a:pPr lvl="1"/>
            <a:r>
              <a:rPr lang="en-GB" sz="1600" dirty="0" smtClean="0"/>
              <a:t>the decisions to search and to switch are modelled jointly; and </a:t>
            </a:r>
          </a:p>
          <a:p>
            <a:pPr lvl="1"/>
            <a:r>
              <a:rPr lang="en-GB" sz="1600" dirty="0" smtClean="0"/>
              <a:t>the decision to search directly influences the decision to switch. </a:t>
            </a:r>
            <a:endParaRPr lang="en-GB" sz="1600" dirty="0"/>
          </a:p>
        </p:txBody>
      </p:sp>
      <p:sp>
        <p:nvSpPr>
          <p:cNvPr id="4" name="Slide Number Placeholder 3"/>
          <p:cNvSpPr>
            <a:spLocks noGrp="1"/>
          </p:cNvSpPr>
          <p:nvPr>
            <p:ph type="sldNum" sz="quarter" idx="12"/>
          </p:nvPr>
        </p:nvSpPr>
        <p:spPr/>
        <p:txBody>
          <a:bodyPr/>
          <a:lstStyle/>
          <a:p>
            <a:fld id="{B9D8A533-569E-4A16-BA21-350C88889103}" type="slidenum">
              <a:rPr lang="en-US" smtClean="0"/>
              <a:pPr/>
              <a:t>2</a:t>
            </a:fld>
            <a:endParaRPr lang="en-US" dirty="0"/>
          </a:p>
        </p:txBody>
      </p:sp>
    </p:spTree>
    <p:extLst>
      <p:ext uri="{BB962C8B-B14F-4D97-AF65-F5344CB8AC3E}">
        <p14:creationId xmlns:p14="http://schemas.microsoft.com/office/powerpoint/2010/main" val="35460757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571" y="1160150"/>
            <a:ext cx="8424863" cy="594122"/>
          </a:xfrm>
        </p:spPr>
        <p:txBody>
          <a:bodyPr/>
          <a:lstStyle/>
          <a:p>
            <a:r>
              <a:rPr lang="en-GB" dirty="0" smtClean="0"/>
              <a:t>Motivation</a:t>
            </a:r>
            <a:endParaRPr lang="en-GB" dirty="0"/>
          </a:p>
        </p:txBody>
      </p:sp>
      <p:sp>
        <p:nvSpPr>
          <p:cNvPr id="3" name="Content Placeholder 2"/>
          <p:cNvSpPr>
            <a:spLocks noGrp="1"/>
          </p:cNvSpPr>
          <p:nvPr>
            <p:ph idx="1"/>
          </p:nvPr>
        </p:nvSpPr>
        <p:spPr>
          <a:xfrm>
            <a:off x="359572" y="1754272"/>
            <a:ext cx="8424863" cy="4627056"/>
          </a:xfrm>
        </p:spPr>
        <p:txBody>
          <a:bodyPr/>
          <a:lstStyle/>
          <a:p>
            <a:endParaRPr lang="en-GB" sz="1600" dirty="0" smtClean="0"/>
          </a:p>
          <a:p>
            <a:r>
              <a:rPr lang="en-GB" sz="1600" dirty="0" smtClean="0"/>
              <a:t>This </a:t>
            </a:r>
            <a:r>
              <a:rPr lang="en-GB" sz="1600" dirty="0"/>
              <a:t>analysis asks why people are (dis)engaged.</a:t>
            </a:r>
          </a:p>
          <a:p>
            <a:pPr lvl="2">
              <a:buFont typeface="Wingdings" pitchFamily="2" charset="2"/>
              <a:buChar char="Ø"/>
            </a:pPr>
            <a:r>
              <a:rPr lang="en-GB" sz="1600" dirty="0">
                <a:latin typeface="Arial" panose="020B0604020202020204" pitchFamily="34" charset="0"/>
                <a:cs typeface="Arial" panose="020B0604020202020204" pitchFamily="34" charset="0"/>
              </a:rPr>
              <a:t>What factors are associated with searching and switching? </a:t>
            </a:r>
          </a:p>
          <a:p>
            <a:pPr lvl="2">
              <a:buFont typeface="Wingdings" pitchFamily="2" charset="2"/>
              <a:buChar char="Ø"/>
            </a:pPr>
            <a:r>
              <a:rPr lang="en-GB" sz="1600" dirty="0">
                <a:latin typeface="Arial" panose="020B0604020202020204" pitchFamily="34" charset="0"/>
                <a:cs typeface="Arial" panose="020B0604020202020204" pitchFamily="34" charset="0"/>
              </a:rPr>
              <a:t>How do the two variables interact?  </a:t>
            </a:r>
            <a:endParaRPr lang="en-GB" sz="1600" dirty="0" smtClean="0">
              <a:latin typeface="Arial" panose="020B0604020202020204" pitchFamily="34" charset="0"/>
              <a:cs typeface="Arial" panose="020B0604020202020204" pitchFamily="34" charset="0"/>
            </a:endParaRPr>
          </a:p>
          <a:p>
            <a:pPr lvl="2">
              <a:buFont typeface="Wingdings" pitchFamily="2" charset="2"/>
              <a:buChar char="Ø"/>
            </a:pPr>
            <a:endParaRPr lang="en-GB" sz="1600" dirty="0" smtClean="0"/>
          </a:p>
          <a:p>
            <a:r>
              <a:rPr lang="en-GB" sz="1600" dirty="0" smtClean="0"/>
              <a:t>Low searching or switching rates might indicate low customer engagement </a:t>
            </a:r>
          </a:p>
          <a:p>
            <a:pPr lvl="2">
              <a:buFont typeface="Wingdings" panose="05000000000000000000" pitchFamily="2" charset="2"/>
              <a:buChar char="Ø"/>
            </a:pPr>
            <a:r>
              <a:rPr lang="en-GB" sz="1600" dirty="0" smtClean="0">
                <a:latin typeface="Arial" panose="020B0604020202020204" pitchFamily="34" charset="0"/>
                <a:cs typeface="Arial" panose="020B0604020202020204" pitchFamily="34" charset="0"/>
              </a:rPr>
              <a:t>The (threat) of switching is a “disciplining” mechanism</a:t>
            </a:r>
            <a:endParaRPr lang="en-GB" sz="1600" dirty="0" smtClean="0">
              <a:latin typeface="Arial" panose="020B0604020202020204" pitchFamily="34" charset="0"/>
              <a:cs typeface="Arial" panose="020B0604020202020204" pitchFamily="34" charset="0"/>
              <a:sym typeface="Wingdings" panose="05000000000000000000" pitchFamily="2" charset="2"/>
            </a:endParaRPr>
          </a:p>
          <a:p>
            <a:pPr lvl="2">
              <a:buFont typeface="Wingdings" panose="05000000000000000000" pitchFamily="2" charset="2"/>
              <a:buChar char="Ø"/>
            </a:pPr>
            <a:r>
              <a:rPr lang="en-GB" sz="1600" dirty="0" smtClean="0">
                <a:latin typeface="Arial" panose="020B0604020202020204" pitchFamily="34" charset="0"/>
                <a:cs typeface="Arial" panose="020B0604020202020204" pitchFamily="34" charset="0"/>
                <a:sym typeface="Wingdings" panose="05000000000000000000" pitchFamily="2" charset="2"/>
              </a:rPr>
              <a:t>With low threat, the incentive to compete is weakened</a:t>
            </a:r>
          </a:p>
          <a:p>
            <a:pPr lvl="2">
              <a:buFont typeface="Wingdings" panose="05000000000000000000" pitchFamily="2" charset="2"/>
              <a:buChar char="Ø"/>
            </a:pPr>
            <a:endParaRPr lang="en-GB" sz="1600" dirty="0" smtClean="0">
              <a:latin typeface="Arial" panose="020B0604020202020204" pitchFamily="34" charset="0"/>
              <a:cs typeface="Arial" panose="020B0604020202020204" pitchFamily="34" charset="0"/>
            </a:endParaRPr>
          </a:p>
          <a:p>
            <a:pPr lvl="0">
              <a:buClr>
                <a:srgbClr val="A0DAE8"/>
              </a:buClr>
            </a:pPr>
            <a:r>
              <a:rPr lang="en-GB" sz="1600" dirty="0" smtClean="0"/>
              <a:t>It is difficult for new entrants and smaller providers to expand organically. </a:t>
            </a:r>
          </a:p>
          <a:p>
            <a:pPr lvl="2">
              <a:buFont typeface="Wingdings" panose="05000000000000000000" pitchFamily="2" charset="2"/>
              <a:buChar char="Ø"/>
            </a:pPr>
            <a:r>
              <a:rPr lang="en-GB" sz="1600" dirty="0" smtClean="0">
                <a:latin typeface="Arial" panose="020B0604020202020204" pitchFamily="34" charset="0"/>
                <a:cs typeface="Arial" panose="020B0604020202020204" pitchFamily="34" charset="0"/>
              </a:rPr>
              <a:t>Competitive constraints are weakened</a:t>
            </a:r>
          </a:p>
          <a:p>
            <a:pPr lvl="2">
              <a:buFont typeface="Wingdings" panose="05000000000000000000" pitchFamily="2" charset="2"/>
              <a:buChar char="Ø"/>
            </a:pPr>
            <a:endParaRPr lang="en-GB" sz="1600" dirty="0" smtClean="0"/>
          </a:p>
          <a:p>
            <a:r>
              <a:rPr lang="en-GB" sz="1600" dirty="0" smtClean="0"/>
              <a:t>Increased </a:t>
            </a:r>
            <a:r>
              <a:rPr lang="en-GB" sz="1600" dirty="0"/>
              <a:t>regulatory focus on demand side </a:t>
            </a:r>
            <a:r>
              <a:rPr lang="en-GB" sz="1600" dirty="0" smtClean="0"/>
              <a:t>factors</a:t>
            </a:r>
          </a:p>
          <a:p>
            <a:pPr lvl="2">
              <a:buFont typeface="Wingdings" pitchFamily="2" charset="2"/>
              <a:buChar char="Ø"/>
            </a:pPr>
            <a:endParaRPr lang="en-GB" sz="16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B9D8A533-569E-4A16-BA21-350C88889103}" type="slidenum">
              <a:rPr lang="en-US" smtClean="0">
                <a:solidFill>
                  <a:srgbClr val="0068AE"/>
                </a:solidFill>
              </a:rPr>
              <a:pPr/>
              <a:t>3</a:t>
            </a:fld>
            <a:endParaRPr lang="en-US" dirty="0">
              <a:solidFill>
                <a:srgbClr val="0068AE"/>
              </a:solidFill>
            </a:endParaRPr>
          </a:p>
        </p:txBody>
      </p:sp>
    </p:spTree>
    <p:extLst>
      <p:ext uri="{BB962C8B-B14F-4D97-AF65-F5344CB8AC3E}">
        <p14:creationId xmlns:p14="http://schemas.microsoft.com/office/powerpoint/2010/main" val="3784062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Data</a:t>
            </a:r>
            <a:endParaRPr lang="en-GB" dirty="0"/>
          </a:p>
        </p:txBody>
      </p:sp>
      <p:sp>
        <p:nvSpPr>
          <p:cNvPr id="3" name="Content Placeholder 2"/>
          <p:cNvSpPr>
            <a:spLocks noGrp="1"/>
          </p:cNvSpPr>
          <p:nvPr>
            <p:ph idx="1"/>
          </p:nvPr>
        </p:nvSpPr>
        <p:spPr>
          <a:xfrm>
            <a:off x="323850" y="1916832"/>
            <a:ext cx="8424863" cy="4209331"/>
          </a:xfrm>
        </p:spPr>
        <p:txBody>
          <a:bodyPr/>
          <a:lstStyle/>
          <a:p>
            <a:r>
              <a:rPr lang="en-GB" sz="1400" dirty="0" smtClean="0"/>
              <a:t>Customer-level monthly transaction data on 120,000 customers from all major UK banks in 2014. The data included information on:</a:t>
            </a:r>
          </a:p>
          <a:p>
            <a:pPr lvl="1">
              <a:lnSpc>
                <a:spcPct val="150000"/>
              </a:lnSpc>
            </a:pPr>
            <a:r>
              <a:rPr lang="en-GB" sz="1200" dirty="0" smtClean="0"/>
              <a:t>average credit and overdraft balance</a:t>
            </a:r>
          </a:p>
          <a:p>
            <a:pPr lvl="1">
              <a:lnSpc>
                <a:spcPct val="150000"/>
              </a:lnSpc>
            </a:pPr>
            <a:r>
              <a:rPr lang="en-GB" sz="1200" dirty="0" smtClean="0"/>
              <a:t>value of payments and transfers into the account </a:t>
            </a:r>
          </a:p>
          <a:p>
            <a:pPr lvl="1">
              <a:lnSpc>
                <a:spcPct val="150000"/>
              </a:lnSpc>
            </a:pPr>
            <a:r>
              <a:rPr lang="en-GB" sz="1200" dirty="0" smtClean="0"/>
              <a:t>number of days in credit and in arranged or unarranged overdraft</a:t>
            </a:r>
          </a:p>
          <a:p>
            <a:pPr lvl="1">
              <a:lnSpc>
                <a:spcPct val="150000"/>
              </a:lnSpc>
            </a:pPr>
            <a:r>
              <a:rPr lang="en-GB" sz="1200" dirty="0" smtClean="0"/>
              <a:t>number of mobile banking app and internet banking logins </a:t>
            </a:r>
          </a:p>
          <a:p>
            <a:pPr lvl="1">
              <a:lnSpc>
                <a:spcPct val="150000"/>
              </a:lnSpc>
            </a:pPr>
            <a:r>
              <a:rPr lang="en-GB" sz="1200" dirty="0" smtClean="0"/>
              <a:t>number of direct debits and standing orders</a:t>
            </a:r>
          </a:p>
          <a:p>
            <a:endParaRPr lang="en-GB" sz="1400" dirty="0" smtClean="0"/>
          </a:p>
          <a:p>
            <a:r>
              <a:rPr lang="en-GB" sz="1400" dirty="0" smtClean="0"/>
              <a:t>Telephone survey with 4,549 respondents, oversampling switchers due to their small number. The survey included information on:</a:t>
            </a:r>
          </a:p>
          <a:p>
            <a:pPr lvl="1">
              <a:lnSpc>
                <a:spcPct val="150000"/>
              </a:lnSpc>
            </a:pPr>
            <a:r>
              <a:rPr lang="en-GB" sz="1200" dirty="0" smtClean="0"/>
              <a:t>whether customers searched or switched for a new current account</a:t>
            </a:r>
          </a:p>
          <a:p>
            <a:pPr lvl="1">
              <a:lnSpc>
                <a:spcPct val="150000"/>
              </a:lnSpc>
            </a:pPr>
            <a:r>
              <a:rPr lang="en-GB" sz="1200" dirty="0" smtClean="0"/>
              <a:t>general customer demographics (age, gender, income, educational qualification, working status)	</a:t>
            </a:r>
          </a:p>
          <a:p>
            <a:pPr lvl="1">
              <a:lnSpc>
                <a:spcPct val="150000"/>
              </a:lnSpc>
            </a:pPr>
            <a:r>
              <a:rPr lang="en-GB" sz="1200" dirty="0" smtClean="0"/>
              <a:t>customers' financial literacy and confidence in using internet</a:t>
            </a:r>
          </a:p>
          <a:p>
            <a:pPr lvl="1">
              <a:lnSpc>
                <a:spcPct val="150000"/>
              </a:lnSpc>
            </a:pPr>
            <a:r>
              <a:rPr lang="en-GB" sz="1200" dirty="0" smtClean="0"/>
              <a:t>‘trigger’ factors (eg whether customers recently moved house or changed marital/living arrangements)</a:t>
            </a:r>
          </a:p>
          <a:p>
            <a:endParaRPr lang="en-GB" sz="1400" dirty="0" smtClean="0"/>
          </a:p>
          <a:p>
            <a:endParaRPr lang="en-GB" sz="1400" dirty="0" smtClean="0"/>
          </a:p>
          <a:p>
            <a:endParaRPr lang="en-GB" sz="1400" dirty="0" smtClean="0"/>
          </a:p>
          <a:p>
            <a:endParaRPr lang="en-GB" sz="1400" dirty="0" smtClean="0"/>
          </a:p>
          <a:p>
            <a:endParaRPr lang="en-GB" sz="1400" dirty="0"/>
          </a:p>
        </p:txBody>
      </p:sp>
      <p:sp>
        <p:nvSpPr>
          <p:cNvPr id="4" name="Slide Number Placeholder 3"/>
          <p:cNvSpPr>
            <a:spLocks noGrp="1"/>
          </p:cNvSpPr>
          <p:nvPr>
            <p:ph type="sldNum" sz="quarter" idx="12"/>
          </p:nvPr>
        </p:nvSpPr>
        <p:spPr/>
        <p:txBody>
          <a:bodyPr/>
          <a:lstStyle/>
          <a:p>
            <a:fld id="{B9D8A533-569E-4A16-BA21-350C88889103}" type="slidenum">
              <a:rPr lang="en-US" smtClean="0"/>
              <a:pPr/>
              <a:t>4</a:t>
            </a:fld>
            <a:endParaRPr lang="en-US" dirty="0"/>
          </a:p>
        </p:txBody>
      </p:sp>
    </p:spTree>
    <p:extLst>
      <p:ext uri="{BB962C8B-B14F-4D97-AF65-F5344CB8AC3E}">
        <p14:creationId xmlns:p14="http://schemas.microsoft.com/office/powerpoint/2010/main" val="13473934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Searching and switching</a:t>
            </a:r>
            <a:endParaRPr lang="en-GB" dirty="0"/>
          </a:p>
        </p:txBody>
      </p:sp>
      <p:sp>
        <p:nvSpPr>
          <p:cNvPr id="3" name="Content Placeholder 2"/>
          <p:cNvSpPr>
            <a:spLocks noGrp="1"/>
          </p:cNvSpPr>
          <p:nvPr>
            <p:ph idx="1"/>
          </p:nvPr>
        </p:nvSpPr>
        <p:spPr/>
        <p:txBody>
          <a:bodyPr/>
          <a:lstStyle/>
          <a:p>
            <a:r>
              <a:rPr lang="en-GB" sz="1400" dirty="0" smtClean="0"/>
              <a:t>Customers are categorised as </a:t>
            </a:r>
            <a:r>
              <a:rPr lang="en-GB" sz="1400" u="sng" dirty="0" smtClean="0"/>
              <a:t>searchers</a:t>
            </a:r>
            <a:r>
              <a:rPr lang="en-GB" sz="1400" dirty="0" smtClean="0"/>
              <a:t> if they responded </a:t>
            </a:r>
            <a:r>
              <a:rPr lang="en-GB" sz="1400" dirty="0"/>
              <a:t>that they had </a:t>
            </a:r>
            <a:r>
              <a:rPr lang="en-GB" sz="1400" dirty="0" smtClean="0"/>
              <a:t>looked around at least once for </a:t>
            </a:r>
            <a:r>
              <a:rPr lang="en-GB" sz="1400" dirty="0"/>
              <a:t>a new current </a:t>
            </a:r>
            <a:r>
              <a:rPr lang="en-GB" sz="1400" dirty="0" smtClean="0"/>
              <a:t>account. </a:t>
            </a:r>
          </a:p>
          <a:p>
            <a:pPr marL="538162" lvl="1" indent="0">
              <a:buNone/>
            </a:pPr>
            <a:r>
              <a:rPr lang="en-GB" sz="1400" i="1" dirty="0"/>
              <a:t>“In the last three years have you looked around to see what different accounts are available?“</a:t>
            </a:r>
          </a:p>
          <a:p>
            <a:endParaRPr lang="en-GB" sz="1400" b="0" dirty="0"/>
          </a:p>
          <a:p>
            <a:r>
              <a:rPr lang="en-GB" sz="1400" dirty="0" smtClean="0"/>
              <a:t>Analogously</a:t>
            </a:r>
            <a:r>
              <a:rPr lang="en-GB" sz="1400" dirty="0"/>
              <a:t>, they are categorised as </a:t>
            </a:r>
            <a:r>
              <a:rPr lang="en-GB" sz="1400" u="sng" dirty="0"/>
              <a:t>switchers</a:t>
            </a:r>
            <a:r>
              <a:rPr lang="en-GB" sz="1400" dirty="0"/>
              <a:t> if they had switched their main current account to a different </a:t>
            </a:r>
            <a:r>
              <a:rPr lang="en-GB" sz="1400" dirty="0" smtClean="0"/>
              <a:t>bank. </a:t>
            </a:r>
            <a:endParaRPr lang="en-GB" sz="1400" dirty="0"/>
          </a:p>
          <a:p>
            <a:pPr marL="538162" lvl="1" indent="0">
              <a:buNone/>
            </a:pPr>
            <a:r>
              <a:rPr lang="en-GB" sz="1400" b="0" i="1" dirty="0" smtClean="0"/>
              <a:t>“Have </a:t>
            </a:r>
            <a:r>
              <a:rPr lang="en-GB" sz="1400" b="0" i="1" dirty="0"/>
              <a:t>you changed your main current account in the last </a:t>
            </a:r>
            <a:r>
              <a:rPr lang="en-GB" sz="1400" i="1" dirty="0"/>
              <a:t>three </a:t>
            </a:r>
            <a:r>
              <a:rPr lang="en-GB" sz="1400" b="0" i="1" dirty="0" smtClean="0"/>
              <a:t>years?” </a:t>
            </a:r>
            <a:endParaRPr lang="en-GB" sz="1400" b="0" i="1" dirty="0"/>
          </a:p>
          <a:p>
            <a:endParaRPr lang="en-GB" sz="1400" b="0" dirty="0" smtClean="0"/>
          </a:p>
          <a:p>
            <a:r>
              <a:rPr lang="en-GB" sz="1400" dirty="0" smtClean="0"/>
              <a:t>We focussed on customers who have searched for or switched to a new current account </a:t>
            </a:r>
            <a:r>
              <a:rPr lang="en-GB" sz="1400" u="sng" dirty="0" smtClean="0"/>
              <a:t>in the last 12 months</a:t>
            </a:r>
            <a:r>
              <a:rPr lang="en-GB" sz="1400" dirty="0" smtClean="0"/>
              <a:t> and: </a:t>
            </a:r>
          </a:p>
          <a:p>
            <a:pPr lvl="1"/>
            <a:r>
              <a:rPr lang="en-GB" sz="1100" dirty="0" smtClean="0"/>
              <a:t>we </a:t>
            </a:r>
            <a:r>
              <a:rPr lang="en-GB" sz="1100" dirty="0"/>
              <a:t>excluded </a:t>
            </a:r>
            <a:r>
              <a:rPr lang="en-GB" sz="1100" dirty="0" smtClean="0"/>
              <a:t>from </a:t>
            </a:r>
            <a:r>
              <a:rPr lang="en-GB" sz="1100" dirty="0"/>
              <a:t>the </a:t>
            </a:r>
            <a:r>
              <a:rPr lang="en-GB" sz="1100" dirty="0" smtClean="0"/>
              <a:t>analysis: </a:t>
            </a:r>
          </a:p>
          <a:p>
            <a:pPr lvl="2"/>
            <a:r>
              <a:rPr lang="en-GB" sz="1100" kern="100" dirty="0" smtClean="0">
                <a:latin typeface="Arial" panose="020B0604020202020204" pitchFamily="34" charset="0"/>
                <a:cs typeface="Arial" panose="020B0604020202020204" pitchFamily="34" charset="0"/>
              </a:rPr>
              <a:t>customers </a:t>
            </a:r>
            <a:r>
              <a:rPr lang="en-GB" sz="1100" kern="100" dirty="0">
                <a:latin typeface="Arial" panose="020B0604020202020204" pitchFamily="34" charset="0"/>
                <a:cs typeface="Arial" panose="020B0604020202020204" pitchFamily="34" charset="0"/>
              </a:rPr>
              <a:t>who responded that they had searched or switched in the last two to three </a:t>
            </a:r>
            <a:r>
              <a:rPr lang="en-GB" sz="1100" kern="100" dirty="0" smtClean="0">
                <a:latin typeface="Arial" panose="020B0604020202020204" pitchFamily="34" charset="0"/>
                <a:cs typeface="Arial" panose="020B0604020202020204" pitchFamily="34" charset="0"/>
              </a:rPr>
              <a:t>years; and</a:t>
            </a:r>
          </a:p>
          <a:p>
            <a:pPr lvl="2"/>
            <a:r>
              <a:rPr lang="en-GB" sz="1100" kern="100" dirty="0">
                <a:latin typeface="Arial" panose="020B0604020202020204" pitchFamily="34" charset="0"/>
                <a:cs typeface="Arial" panose="020B0604020202020204" pitchFamily="34" charset="0"/>
              </a:rPr>
              <a:t>customers </a:t>
            </a:r>
            <a:r>
              <a:rPr lang="en-GB" sz="1100" kern="100" dirty="0" smtClean="0">
                <a:latin typeface="Arial" panose="020B0604020202020204" pitchFamily="34" charset="0"/>
                <a:cs typeface="Arial" panose="020B0604020202020204" pitchFamily="34" charset="0"/>
              </a:rPr>
              <a:t>who </a:t>
            </a:r>
            <a:r>
              <a:rPr lang="en-GB" sz="1100" kern="100" dirty="0">
                <a:latin typeface="Arial" panose="020B0604020202020204" pitchFamily="34" charset="0"/>
                <a:cs typeface="Arial" panose="020B0604020202020204" pitchFamily="34" charset="0"/>
              </a:rPr>
              <a:t>responded that they had switched accounts within the same </a:t>
            </a:r>
            <a:r>
              <a:rPr lang="en-GB" sz="1100" kern="100" dirty="0" smtClean="0">
                <a:latin typeface="Arial" panose="020B0604020202020204" pitchFamily="34" charset="0"/>
                <a:cs typeface="Arial" panose="020B0604020202020204" pitchFamily="34" charset="0"/>
              </a:rPr>
              <a:t>bank.</a:t>
            </a:r>
          </a:p>
          <a:p>
            <a:pPr lvl="1"/>
            <a:r>
              <a:rPr lang="en-GB" sz="1100" dirty="0" smtClean="0"/>
              <a:t>our </a:t>
            </a:r>
            <a:r>
              <a:rPr lang="en-GB" sz="1100" dirty="0"/>
              <a:t>reference group </a:t>
            </a:r>
            <a:r>
              <a:rPr lang="en-GB" sz="1100" dirty="0" smtClean="0"/>
              <a:t>is made of</a:t>
            </a:r>
            <a:r>
              <a:rPr lang="en-GB" sz="1100" dirty="0"/>
              <a:t> </a:t>
            </a:r>
            <a:r>
              <a:rPr lang="en-GB" sz="1100" dirty="0" smtClean="0"/>
              <a:t>: </a:t>
            </a:r>
          </a:p>
          <a:p>
            <a:pPr lvl="2"/>
            <a:r>
              <a:rPr lang="en-GB" sz="1100" kern="100" dirty="0">
                <a:latin typeface="Arial" panose="020B0604020202020204" pitchFamily="34" charset="0"/>
                <a:cs typeface="Arial" panose="020B0604020202020204" pitchFamily="34" charset="0"/>
              </a:rPr>
              <a:t>customers </a:t>
            </a:r>
            <a:r>
              <a:rPr lang="en-GB" sz="1100" dirty="0" smtClean="0">
                <a:latin typeface="Arial" panose="020B0604020202020204" pitchFamily="34" charset="0"/>
                <a:cs typeface="Arial" panose="020B0604020202020204" pitchFamily="34" charset="0"/>
              </a:rPr>
              <a:t>who did not search for or did not switch to a new current account at all; or</a:t>
            </a:r>
          </a:p>
          <a:p>
            <a:pPr lvl="2"/>
            <a:r>
              <a:rPr lang="en-GB" sz="1100" kern="100" dirty="0">
                <a:latin typeface="Arial" panose="020B0604020202020204" pitchFamily="34" charset="0"/>
                <a:cs typeface="Arial" panose="020B0604020202020204" pitchFamily="34" charset="0"/>
              </a:rPr>
              <a:t>customers </a:t>
            </a:r>
            <a:r>
              <a:rPr lang="en-GB" sz="1100" dirty="0" smtClean="0">
                <a:latin typeface="Arial" panose="020B0604020202020204" pitchFamily="34" charset="0"/>
                <a:cs typeface="Arial" panose="020B0604020202020204" pitchFamily="34" charset="0"/>
              </a:rPr>
              <a:t>who </a:t>
            </a:r>
            <a:r>
              <a:rPr lang="en-GB" sz="1100" kern="100" dirty="0" smtClean="0">
                <a:latin typeface="Arial" panose="020B0604020202020204" pitchFamily="34" charset="0"/>
                <a:cs typeface="Arial" panose="020B0604020202020204" pitchFamily="34" charset="0"/>
              </a:rPr>
              <a:t>have not switched accounts within the same bank. </a:t>
            </a:r>
          </a:p>
        </p:txBody>
      </p:sp>
      <p:sp>
        <p:nvSpPr>
          <p:cNvPr id="4" name="Slide Number Placeholder 3"/>
          <p:cNvSpPr>
            <a:spLocks noGrp="1"/>
          </p:cNvSpPr>
          <p:nvPr>
            <p:ph type="sldNum" sz="quarter" idx="12"/>
          </p:nvPr>
        </p:nvSpPr>
        <p:spPr/>
        <p:txBody>
          <a:bodyPr/>
          <a:lstStyle/>
          <a:p>
            <a:fld id="{B9D8A533-569E-4A16-BA21-350C88889103}" type="slidenum">
              <a:rPr lang="en-US" smtClean="0">
                <a:solidFill>
                  <a:srgbClr val="0068AE"/>
                </a:solidFill>
              </a:rPr>
              <a:pPr/>
              <a:t>5</a:t>
            </a:fld>
            <a:endParaRPr lang="en-US" dirty="0">
              <a:solidFill>
                <a:srgbClr val="0068AE"/>
              </a:solidFill>
            </a:endParaRPr>
          </a:p>
        </p:txBody>
      </p:sp>
    </p:spTree>
    <p:extLst>
      <p:ext uri="{BB962C8B-B14F-4D97-AF65-F5344CB8AC3E}">
        <p14:creationId xmlns:p14="http://schemas.microsoft.com/office/powerpoint/2010/main" val="14616033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Descriptive statistics</a:t>
            </a:r>
            <a:endParaRPr lang="en-GB" dirty="0"/>
          </a:p>
        </p:txBody>
      </p:sp>
      <p:sp>
        <p:nvSpPr>
          <p:cNvPr id="4" name="Slide Number Placeholder 3"/>
          <p:cNvSpPr>
            <a:spLocks noGrp="1"/>
          </p:cNvSpPr>
          <p:nvPr>
            <p:ph type="sldNum" sz="quarter" idx="12"/>
          </p:nvPr>
        </p:nvSpPr>
        <p:spPr/>
        <p:txBody>
          <a:bodyPr/>
          <a:lstStyle/>
          <a:p>
            <a:fld id="{B9D8A533-569E-4A16-BA21-350C88889103}" type="slidenum">
              <a:rPr lang="en-US" smtClean="0"/>
              <a:pPr/>
              <a:t>6</a:t>
            </a:fld>
            <a:endParaRPr lang="en-US" dirty="0"/>
          </a:p>
        </p:txBody>
      </p:sp>
      <p:graphicFrame>
        <p:nvGraphicFramePr>
          <p:cNvPr id="10" name="Table 9"/>
          <p:cNvGraphicFramePr>
            <a:graphicFrameLocks noGrp="1"/>
          </p:cNvGraphicFramePr>
          <p:nvPr>
            <p:extLst>
              <p:ext uri="{D42A27DB-BD31-4B8C-83A1-F6EECF244321}">
                <p14:modId xmlns:p14="http://schemas.microsoft.com/office/powerpoint/2010/main" val="3716276692"/>
              </p:ext>
            </p:extLst>
          </p:nvPr>
        </p:nvGraphicFramePr>
        <p:xfrm>
          <a:off x="810000" y="2072836"/>
          <a:ext cx="7560000" cy="3300228"/>
        </p:xfrm>
        <a:graphic>
          <a:graphicData uri="http://schemas.openxmlformats.org/drawingml/2006/table">
            <a:tbl>
              <a:tblPr firstRow="1" bandRow="1">
                <a:tableStyleId>{93296810-A885-4BE3-A3E7-6D5BEEA58F35}</a:tableStyleId>
              </a:tblPr>
              <a:tblGrid>
                <a:gridCol w="2520000"/>
                <a:gridCol w="2520000"/>
                <a:gridCol w="2520000"/>
              </a:tblGrid>
              <a:tr h="828000">
                <a:tc>
                  <a:txBody>
                    <a:bodyPr/>
                    <a:lstStyle/>
                    <a:p>
                      <a:pPr algn="l">
                        <a:spcAft>
                          <a:spcPts val="800"/>
                        </a:spcAft>
                      </a:pPr>
                      <a:r>
                        <a:rPr lang="en-GB" sz="1400" dirty="0">
                          <a:solidFill>
                            <a:schemeClr val="tx1"/>
                          </a:solidFill>
                          <a:effectLst/>
                          <a:latin typeface="Arial" panose="020B0604020202020204" pitchFamily="34" charset="0"/>
                          <a:cs typeface="Arial" panose="020B0604020202020204" pitchFamily="34" charset="0"/>
                        </a:rPr>
                        <a:t>Groups</a:t>
                      </a:r>
                      <a:endParaRPr lang="en-GB"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73025" marR="73025" marT="0" marB="0"/>
                </a:tc>
                <a:tc>
                  <a:txBody>
                    <a:bodyPr/>
                    <a:lstStyle/>
                    <a:p>
                      <a:pPr algn="r">
                        <a:spcAft>
                          <a:spcPts val="800"/>
                        </a:spcAft>
                      </a:pPr>
                      <a:r>
                        <a:rPr lang="en-GB" sz="1400" dirty="0">
                          <a:solidFill>
                            <a:schemeClr val="tx1"/>
                          </a:solidFill>
                          <a:effectLst/>
                          <a:latin typeface="Arial" panose="020B0604020202020204" pitchFamily="34" charset="0"/>
                          <a:cs typeface="Arial" panose="020B0604020202020204" pitchFamily="34" charset="0"/>
                        </a:rPr>
                        <a:t>Proportion of surveyed sample </a:t>
                      </a:r>
                      <a:br>
                        <a:rPr lang="en-GB" sz="1400" dirty="0">
                          <a:solidFill>
                            <a:schemeClr val="tx1"/>
                          </a:solidFill>
                          <a:effectLst/>
                          <a:latin typeface="Arial" panose="020B0604020202020204" pitchFamily="34" charset="0"/>
                          <a:cs typeface="Arial" panose="020B0604020202020204" pitchFamily="34" charset="0"/>
                        </a:rPr>
                      </a:br>
                      <a:r>
                        <a:rPr lang="en-GB" sz="1400" dirty="0">
                          <a:solidFill>
                            <a:schemeClr val="tx1"/>
                          </a:solidFill>
                          <a:effectLst/>
                          <a:latin typeface="Arial" panose="020B0604020202020204" pitchFamily="34" charset="0"/>
                          <a:cs typeface="Arial" panose="020B0604020202020204" pitchFamily="34" charset="0"/>
                        </a:rPr>
                        <a:t>(weighted, %)</a:t>
                      </a:r>
                      <a:endParaRPr lang="en-GB"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73025" marR="73025" marT="0" marB="0"/>
                </a:tc>
                <a:tc>
                  <a:txBody>
                    <a:bodyPr/>
                    <a:lstStyle/>
                    <a:p>
                      <a:pPr algn="r">
                        <a:spcAft>
                          <a:spcPts val="800"/>
                        </a:spcAft>
                      </a:pPr>
                      <a:r>
                        <a:rPr lang="en-GB" sz="1400" dirty="0">
                          <a:solidFill>
                            <a:schemeClr val="tx1"/>
                          </a:solidFill>
                          <a:effectLst/>
                          <a:latin typeface="Arial" panose="020B0604020202020204" pitchFamily="34" charset="0"/>
                          <a:cs typeface="Arial" panose="020B0604020202020204" pitchFamily="34" charset="0"/>
                        </a:rPr>
                        <a:t>Number of observations (</a:t>
                      </a:r>
                      <a:r>
                        <a:rPr lang="en-GB" sz="1400" dirty="0" smtClean="0">
                          <a:solidFill>
                            <a:schemeClr val="tx1"/>
                          </a:solidFill>
                          <a:effectLst/>
                          <a:latin typeface="Arial" panose="020B0604020202020204" pitchFamily="34" charset="0"/>
                          <a:cs typeface="Arial" panose="020B0604020202020204" pitchFamily="34" charset="0"/>
                        </a:rPr>
                        <a:t>unweighted, N)</a:t>
                      </a:r>
                      <a:endParaRPr lang="en-GB"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73025" marR="73025" marT="0" marB="0"/>
                </a:tc>
              </a:tr>
              <a:tr h="412038">
                <a:tc>
                  <a:txBody>
                    <a:bodyPr/>
                    <a:lstStyle/>
                    <a:p>
                      <a:pPr algn="l">
                        <a:spcAft>
                          <a:spcPts val="0"/>
                        </a:spcAft>
                      </a:pPr>
                      <a:r>
                        <a:rPr lang="en-GB" sz="1400" dirty="0">
                          <a:solidFill>
                            <a:schemeClr val="tx1"/>
                          </a:solidFill>
                          <a:effectLst/>
                          <a:latin typeface="Arial" panose="020B0604020202020204" pitchFamily="34" charset="0"/>
                          <a:cs typeface="Arial" panose="020B0604020202020204" pitchFamily="34" charset="0"/>
                        </a:rPr>
                        <a:t>Non-searcher/non-switchers</a:t>
                      </a:r>
                      <a:endParaRPr lang="en-GB"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73025" marR="73025" marT="0" marB="0" anchor="ctr"/>
                </a:tc>
                <a:tc>
                  <a:txBody>
                    <a:bodyPr/>
                    <a:lstStyle/>
                    <a:p>
                      <a:pPr algn="r">
                        <a:spcAft>
                          <a:spcPts val="0"/>
                        </a:spcAft>
                        <a:tabLst>
                          <a:tab pos="441325" algn="dec"/>
                        </a:tabLst>
                      </a:pPr>
                      <a:r>
                        <a:rPr lang="en-GB" sz="1400" dirty="0">
                          <a:solidFill>
                            <a:schemeClr val="tx1"/>
                          </a:solidFill>
                          <a:effectLst/>
                          <a:latin typeface="Arial" panose="020B0604020202020204" pitchFamily="34" charset="0"/>
                          <a:cs typeface="Arial" panose="020B0604020202020204" pitchFamily="34" charset="0"/>
                        </a:rPr>
                        <a:t>65.4</a:t>
                      </a:r>
                      <a:endParaRPr lang="en-GB"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73025" marR="73025" marT="0" marB="0" anchor="ctr"/>
                </a:tc>
                <a:tc>
                  <a:txBody>
                    <a:bodyPr/>
                    <a:lstStyle/>
                    <a:p>
                      <a:pPr algn="r">
                        <a:spcAft>
                          <a:spcPts val="0"/>
                        </a:spcAft>
                        <a:tabLst>
                          <a:tab pos="441325" algn="dec"/>
                        </a:tabLst>
                      </a:pPr>
                      <a:r>
                        <a:rPr lang="en-GB" sz="1400" dirty="0">
                          <a:solidFill>
                            <a:schemeClr val="tx1"/>
                          </a:solidFill>
                          <a:effectLst/>
                          <a:latin typeface="Arial" panose="020B0604020202020204" pitchFamily="34" charset="0"/>
                          <a:cs typeface="Arial" panose="020B0604020202020204" pitchFamily="34" charset="0"/>
                        </a:rPr>
                        <a:t>2779</a:t>
                      </a:r>
                      <a:endParaRPr lang="en-GB"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73025" marR="73025" marT="0" marB="0" anchor="ctr"/>
                </a:tc>
              </a:tr>
              <a:tr h="412038">
                <a:tc>
                  <a:txBody>
                    <a:bodyPr/>
                    <a:lstStyle/>
                    <a:p>
                      <a:pPr algn="l">
                        <a:spcAft>
                          <a:spcPts val="0"/>
                        </a:spcAft>
                      </a:pPr>
                      <a:r>
                        <a:rPr lang="en-GB" sz="1400" dirty="0">
                          <a:solidFill>
                            <a:schemeClr val="tx1"/>
                          </a:solidFill>
                          <a:effectLst/>
                          <a:latin typeface="Arial" panose="020B0604020202020204" pitchFamily="34" charset="0"/>
                          <a:cs typeface="Arial" panose="020B0604020202020204" pitchFamily="34" charset="0"/>
                        </a:rPr>
                        <a:t>Searcher/non-switchers </a:t>
                      </a:r>
                      <a:endParaRPr lang="en-GB"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73025" marR="73025" marT="0" marB="0" anchor="ctr"/>
                </a:tc>
                <a:tc>
                  <a:txBody>
                    <a:bodyPr/>
                    <a:lstStyle/>
                    <a:p>
                      <a:pPr algn="r">
                        <a:spcAft>
                          <a:spcPts val="0"/>
                        </a:spcAft>
                        <a:tabLst>
                          <a:tab pos="441325" algn="dec"/>
                        </a:tabLst>
                      </a:pPr>
                      <a:r>
                        <a:rPr lang="en-GB" sz="1400" dirty="0">
                          <a:solidFill>
                            <a:schemeClr val="tx1"/>
                          </a:solidFill>
                          <a:effectLst/>
                          <a:latin typeface="Arial" panose="020B0604020202020204" pitchFamily="34" charset="0"/>
                          <a:cs typeface="Arial" panose="020B0604020202020204" pitchFamily="34" charset="0"/>
                        </a:rPr>
                        <a:t>14.2</a:t>
                      </a:r>
                      <a:endParaRPr lang="en-GB"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73025" marR="73025" marT="0" marB="0" anchor="ctr"/>
                </a:tc>
                <a:tc>
                  <a:txBody>
                    <a:bodyPr/>
                    <a:lstStyle/>
                    <a:p>
                      <a:pPr algn="r">
                        <a:spcAft>
                          <a:spcPts val="0"/>
                        </a:spcAft>
                        <a:tabLst>
                          <a:tab pos="441325" algn="dec"/>
                        </a:tabLst>
                      </a:pPr>
                      <a:r>
                        <a:rPr lang="en-GB" sz="1400" dirty="0">
                          <a:solidFill>
                            <a:schemeClr val="tx1"/>
                          </a:solidFill>
                          <a:effectLst/>
                          <a:latin typeface="Arial" panose="020B0604020202020204" pitchFamily="34" charset="0"/>
                          <a:cs typeface="Arial" panose="020B0604020202020204" pitchFamily="34" charset="0"/>
                        </a:rPr>
                        <a:t>574</a:t>
                      </a:r>
                      <a:endParaRPr lang="en-GB"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73025" marR="73025" marT="0" marB="0" anchor="ctr"/>
                </a:tc>
              </a:tr>
              <a:tr h="412038">
                <a:tc>
                  <a:txBody>
                    <a:bodyPr/>
                    <a:lstStyle/>
                    <a:p>
                      <a:pPr algn="l">
                        <a:spcAft>
                          <a:spcPts val="0"/>
                        </a:spcAft>
                      </a:pPr>
                      <a:r>
                        <a:rPr lang="en-GB" sz="1400" dirty="0">
                          <a:solidFill>
                            <a:schemeClr val="tx1"/>
                          </a:solidFill>
                          <a:effectLst/>
                          <a:latin typeface="Arial" panose="020B0604020202020204" pitchFamily="34" charset="0"/>
                          <a:cs typeface="Arial" panose="020B0604020202020204" pitchFamily="34" charset="0"/>
                        </a:rPr>
                        <a:t>Searcher/switchers </a:t>
                      </a:r>
                      <a:endParaRPr lang="en-GB"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73025" marR="73025" marT="0" marB="0" anchor="ctr"/>
                </a:tc>
                <a:tc>
                  <a:txBody>
                    <a:bodyPr/>
                    <a:lstStyle/>
                    <a:p>
                      <a:pPr algn="r">
                        <a:spcAft>
                          <a:spcPts val="0"/>
                        </a:spcAft>
                        <a:tabLst>
                          <a:tab pos="441325" algn="dec"/>
                        </a:tabLst>
                      </a:pPr>
                      <a:r>
                        <a:rPr lang="en-GB" sz="1400" dirty="0">
                          <a:solidFill>
                            <a:schemeClr val="tx1"/>
                          </a:solidFill>
                          <a:effectLst/>
                          <a:latin typeface="Arial" panose="020B0604020202020204" pitchFamily="34" charset="0"/>
                          <a:cs typeface="Arial" panose="020B0604020202020204" pitchFamily="34" charset="0"/>
                        </a:rPr>
                        <a:t>2.3</a:t>
                      </a:r>
                      <a:endParaRPr lang="en-GB"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73025" marR="73025" marT="0" marB="0" anchor="ctr"/>
                </a:tc>
                <a:tc>
                  <a:txBody>
                    <a:bodyPr/>
                    <a:lstStyle/>
                    <a:p>
                      <a:pPr algn="r">
                        <a:spcAft>
                          <a:spcPts val="0"/>
                        </a:spcAft>
                        <a:tabLst>
                          <a:tab pos="441325" algn="dec"/>
                        </a:tabLst>
                      </a:pPr>
                      <a:r>
                        <a:rPr lang="en-GB" sz="1400" dirty="0">
                          <a:solidFill>
                            <a:schemeClr val="tx1"/>
                          </a:solidFill>
                          <a:effectLst/>
                          <a:latin typeface="Arial" panose="020B0604020202020204" pitchFamily="34" charset="0"/>
                          <a:cs typeface="Arial" panose="020B0604020202020204" pitchFamily="34" charset="0"/>
                        </a:rPr>
                        <a:t>208</a:t>
                      </a:r>
                      <a:endParaRPr lang="en-GB"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73025" marR="73025" marT="0" marB="0" anchor="ctr"/>
                </a:tc>
              </a:tr>
              <a:tr h="412038">
                <a:tc>
                  <a:txBody>
                    <a:bodyPr/>
                    <a:lstStyle/>
                    <a:p>
                      <a:pPr algn="l">
                        <a:spcAft>
                          <a:spcPts val="0"/>
                        </a:spcAft>
                      </a:pPr>
                      <a:r>
                        <a:rPr lang="en-GB" sz="1400" dirty="0">
                          <a:solidFill>
                            <a:schemeClr val="tx1"/>
                          </a:solidFill>
                          <a:effectLst/>
                          <a:latin typeface="Arial" panose="020B0604020202020204" pitchFamily="34" charset="0"/>
                          <a:cs typeface="Arial" panose="020B0604020202020204" pitchFamily="34" charset="0"/>
                        </a:rPr>
                        <a:t>Non-searcher/switchers </a:t>
                      </a:r>
                      <a:endParaRPr lang="en-GB"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73025" marR="73025" marT="0" marB="0" anchor="ctr"/>
                </a:tc>
                <a:tc>
                  <a:txBody>
                    <a:bodyPr/>
                    <a:lstStyle/>
                    <a:p>
                      <a:pPr algn="r">
                        <a:spcAft>
                          <a:spcPts val="0"/>
                        </a:spcAft>
                        <a:tabLst>
                          <a:tab pos="441325" algn="dec"/>
                        </a:tabLst>
                      </a:pPr>
                      <a:r>
                        <a:rPr lang="en-GB" sz="1400" dirty="0">
                          <a:solidFill>
                            <a:schemeClr val="tx1"/>
                          </a:solidFill>
                          <a:effectLst/>
                          <a:latin typeface="Arial" panose="020B0604020202020204" pitchFamily="34" charset="0"/>
                          <a:cs typeface="Arial" panose="020B0604020202020204" pitchFamily="34" charset="0"/>
                        </a:rPr>
                        <a:t>0.8</a:t>
                      </a:r>
                      <a:endParaRPr lang="en-GB"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73025" marR="73025" marT="0" marB="0" anchor="ctr"/>
                </a:tc>
                <a:tc>
                  <a:txBody>
                    <a:bodyPr/>
                    <a:lstStyle/>
                    <a:p>
                      <a:pPr algn="r">
                        <a:spcAft>
                          <a:spcPts val="0"/>
                        </a:spcAft>
                        <a:tabLst>
                          <a:tab pos="441325" algn="dec"/>
                        </a:tabLst>
                      </a:pPr>
                      <a:r>
                        <a:rPr lang="en-GB" sz="1400" dirty="0">
                          <a:solidFill>
                            <a:schemeClr val="tx1"/>
                          </a:solidFill>
                          <a:effectLst/>
                          <a:latin typeface="Arial" panose="020B0604020202020204" pitchFamily="34" charset="0"/>
                          <a:cs typeface="Arial" panose="020B0604020202020204" pitchFamily="34" charset="0"/>
                        </a:rPr>
                        <a:t>115</a:t>
                      </a:r>
                      <a:endParaRPr lang="en-GB"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73025" marR="73025" marT="0" marB="0" anchor="ctr"/>
                </a:tc>
              </a:tr>
              <a:tr h="412038">
                <a:tc>
                  <a:txBody>
                    <a:bodyPr/>
                    <a:lstStyle/>
                    <a:p>
                      <a:pPr algn="l">
                        <a:spcAft>
                          <a:spcPts val="0"/>
                        </a:spcAft>
                      </a:pPr>
                      <a:r>
                        <a:rPr lang="en-GB" sz="1400" dirty="0" smtClean="0">
                          <a:solidFill>
                            <a:schemeClr val="tx1"/>
                          </a:solidFill>
                          <a:effectLst/>
                          <a:latin typeface="Arial" panose="020B0604020202020204" pitchFamily="34" charset="0"/>
                          <a:cs typeface="Arial" panose="020B0604020202020204" pitchFamily="34" charset="0"/>
                        </a:rPr>
                        <a:t>Excluded*</a:t>
                      </a:r>
                      <a:endParaRPr lang="en-GB"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73025" marR="73025" marT="0" marB="0" anchor="ctr"/>
                </a:tc>
                <a:tc>
                  <a:txBody>
                    <a:bodyPr/>
                    <a:lstStyle/>
                    <a:p>
                      <a:pPr algn="r">
                        <a:spcAft>
                          <a:spcPts val="0"/>
                        </a:spcAft>
                        <a:tabLst>
                          <a:tab pos="441325" algn="dec"/>
                        </a:tabLst>
                      </a:pPr>
                      <a:r>
                        <a:rPr lang="en-GB" sz="1400">
                          <a:solidFill>
                            <a:schemeClr val="tx1"/>
                          </a:solidFill>
                          <a:effectLst/>
                          <a:latin typeface="Arial" panose="020B0604020202020204" pitchFamily="34" charset="0"/>
                          <a:cs typeface="Arial" panose="020B0604020202020204" pitchFamily="34" charset="0"/>
                        </a:rPr>
                        <a:t> 17.4</a:t>
                      </a:r>
                      <a:endParaRPr lang="en-GB"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73025" marR="73025" marT="0" marB="0" anchor="ctr"/>
                </a:tc>
                <a:tc>
                  <a:txBody>
                    <a:bodyPr/>
                    <a:lstStyle/>
                    <a:p>
                      <a:pPr algn="r">
                        <a:spcAft>
                          <a:spcPts val="0"/>
                        </a:spcAft>
                        <a:tabLst>
                          <a:tab pos="441325" algn="dec"/>
                        </a:tabLst>
                      </a:pPr>
                      <a:r>
                        <a:rPr lang="en-GB" sz="1400" dirty="0">
                          <a:solidFill>
                            <a:schemeClr val="tx1"/>
                          </a:solidFill>
                          <a:effectLst/>
                          <a:latin typeface="Arial" panose="020B0604020202020204" pitchFamily="34" charset="0"/>
                          <a:cs typeface="Arial" panose="020B0604020202020204" pitchFamily="34" charset="0"/>
                        </a:rPr>
                        <a:t>  873</a:t>
                      </a:r>
                      <a:endParaRPr lang="en-GB"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73025" marR="73025" marT="0" marB="0" anchor="ctr"/>
                </a:tc>
              </a:tr>
              <a:tr h="4120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smtClean="0">
                        <a:ln>
                          <a:noFill/>
                        </a:ln>
                        <a:solidFill>
                          <a:srgbClr val="0068AE"/>
                        </a:solidFill>
                        <a:effectLst/>
                        <a:uLnTx/>
                        <a:uFillTx/>
                        <a:latin typeface="Arial" panose="020B0604020202020204" pitchFamily="34" charset="0"/>
                        <a:ea typeface="Times New Roman" panose="02020603050405020304" pitchFamily="18" charset="0"/>
                        <a:cs typeface="Arial" panose="020B0604020202020204" pitchFamily="34" charset="0"/>
                      </a:endParaRPr>
                    </a:p>
                  </a:txBody>
                  <a:tcPr marL="73025" marR="73025" marT="0" marB="0" anchor="ctr"/>
                </a:tc>
                <a:tc>
                  <a:txBody>
                    <a:bodyPr/>
                    <a:lstStyle/>
                    <a:p>
                      <a:pPr algn="r">
                        <a:spcAft>
                          <a:spcPts val="0"/>
                        </a:spcAft>
                        <a:tabLst>
                          <a:tab pos="441325" algn="dec"/>
                        </a:tabLst>
                      </a:pPr>
                      <a:r>
                        <a:rPr lang="en-GB" sz="1400">
                          <a:solidFill>
                            <a:schemeClr val="tx1"/>
                          </a:solidFill>
                          <a:effectLst/>
                          <a:latin typeface="Arial" panose="020B0604020202020204" pitchFamily="34" charset="0"/>
                          <a:cs typeface="Arial" panose="020B0604020202020204" pitchFamily="34" charset="0"/>
                        </a:rPr>
                        <a:t>100</a:t>
                      </a:r>
                      <a:endParaRPr lang="en-GB"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73025" marR="73025" marT="0" marB="0" anchor="ctr"/>
                </a:tc>
                <a:tc>
                  <a:txBody>
                    <a:bodyPr/>
                    <a:lstStyle/>
                    <a:p>
                      <a:pPr algn="r">
                        <a:spcAft>
                          <a:spcPts val="0"/>
                        </a:spcAft>
                        <a:tabLst>
                          <a:tab pos="441325" algn="dec"/>
                        </a:tabLst>
                      </a:pPr>
                      <a:r>
                        <a:rPr lang="en-GB" sz="1400" dirty="0">
                          <a:solidFill>
                            <a:schemeClr val="tx1"/>
                          </a:solidFill>
                          <a:effectLst/>
                          <a:latin typeface="Arial" panose="020B0604020202020204" pitchFamily="34" charset="0"/>
                          <a:cs typeface="Arial" panose="020B0604020202020204" pitchFamily="34" charset="0"/>
                        </a:rPr>
                        <a:t>4,549</a:t>
                      </a:r>
                      <a:endParaRPr lang="en-GB"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73025" marR="73025" marT="0" marB="0" anchor="ctr"/>
                </a:tc>
              </a:tr>
            </a:tbl>
          </a:graphicData>
        </a:graphic>
      </p:graphicFrame>
      <p:sp>
        <p:nvSpPr>
          <p:cNvPr id="12" name="Rectangle 11"/>
          <p:cNvSpPr/>
          <p:nvPr/>
        </p:nvSpPr>
        <p:spPr>
          <a:xfrm>
            <a:off x="724324" y="5542112"/>
            <a:ext cx="7731351" cy="720710"/>
          </a:xfrm>
          <a:prstGeom prst="rect">
            <a:avLst/>
          </a:prstGeom>
        </p:spPr>
        <p:txBody>
          <a:bodyPr wrap="square">
            <a:spAutoFit/>
          </a:bodyPr>
          <a:lstStyle/>
          <a:p>
            <a:pPr lvl="0">
              <a:spcAft>
                <a:spcPts val="0"/>
              </a:spcAft>
              <a:buClr>
                <a:srgbClr val="000000"/>
              </a:buClr>
              <a:buSzPts val="1200"/>
              <a:tabLst>
                <a:tab pos="457200" algn="l"/>
              </a:tabLst>
            </a:pPr>
            <a:r>
              <a:rPr lang="en-GB" sz="800" kern="100" dirty="0" smtClean="0">
                <a:latin typeface="Arial" pitchFamily="34" charset="0"/>
                <a:cs typeface="Arial" pitchFamily="34" charset="0"/>
              </a:rPr>
              <a:t>* Notes</a:t>
            </a:r>
            <a:r>
              <a:rPr lang="en-GB" sz="800" kern="100" dirty="0">
                <a:latin typeface="Arial" pitchFamily="34" charset="0"/>
                <a:cs typeface="Arial" pitchFamily="34" charset="0"/>
              </a:rPr>
              <a:t>: </a:t>
            </a:r>
            <a:endParaRPr lang="en-GB" sz="800" kern="100" dirty="0" smtClean="0">
              <a:latin typeface="Arial" pitchFamily="34" charset="0"/>
              <a:cs typeface="Arial" pitchFamily="34" charset="0"/>
            </a:endParaRPr>
          </a:p>
          <a:p>
            <a:pPr lvl="1">
              <a:spcAft>
                <a:spcPts val="100"/>
              </a:spcAft>
              <a:buClr>
                <a:srgbClr val="000000"/>
              </a:buClr>
              <a:buSzPts val="1200"/>
              <a:tabLst>
                <a:tab pos="457200" algn="l"/>
              </a:tabLst>
            </a:pPr>
            <a:r>
              <a:rPr lang="en-GB" sz="800" kern="100" dirty="0" smtClean="0">
                <a:latin typeface="Arial" pitchFamily="34" charset="0"/>
                <a:cs typeface="Arial" pitchFamily="34" charset="0"/>
              </a:rPr>
              <a:t>1. We </a:t>
            </a:r>
            <a:r>
              <a:rPr lang="en-GB" sz="800" kern="100" dirty="0">
                <a:latin typeface="Arial" pitchFamily="34" charset="0"/>
                <a:cs typeface="Arial" pitchFamily="34" charset="0"/>
              </a:rPr>
              <a:t>exclude from the analysis customers who responded that they had searched or switched in the last two to three years, as well as those who responded that they had switched accounts within the same </a:t>
            </a:r>
            <a:r>
              <a:rPr lang="en-GB" sz="800" kern="100" dirty="0" smtClean="0">
                <a:latin typeface="Arial" pitchFamily="34" charset="0"/>
                <a:cs typeface="Arial" pitchFamily="34" charset="0"/>
              </a:rPr>
              <a:t>bank.</a:t>
            </a:r>
          </a:p>
          <a:p>
            <a:pPr lvl="1">
              <a:spcAft>
                <a:spcPts val="100"/>
              </a:spcAft>
              <a:buClr>
                <a:srgbClr val="000000"/>
              </a:buClr>
              <a:buSzPts val="1200"/>
              <a:tabLst>
                <a:tab pos="457200" algn="l"/>
              </a:tabLst>
            </a:pPr>
            <a:r>
              <a:rPr lang="en-GB" sz="800" kern="100" dirty="0" smtClean="0">
                <a:latin typeface="Arial" pitchFamily="34" charset="0"/>
                <a:cs typeface="Arial" pitchFamily="34" charset="0"/>
              </a:rPr>
              <a:t>2. Our </a:t>
            </a:r>
            <a:r>
              <a:rPr lang="en-GB" sz="800" kern="100" dirty="0">
                <a:latin typeface="Arial" pitchFamily="34" charset="0"/>
                <a:cs typeface="Arial" pitchFamily="34" charset="0"/>
              </a:rPr>
              <a:t>‘reference group’ is the group of customers who have not searched or switched at any point in the last three years, and who have not switched accounts within the same bank. </a:t>
            </a:r>
          </a:p>
        </p:txBody>
      </p:sp>
    </p:spTree>
    <p:extLst>
      <p:ext uri="{BB962C8B-B14F-4D97-AF65-F5344CB8AC3E}">
        <p14:creationId xmlns:p14="http://schemas.microsoft.com/office/powerpoint/2010/main" val="32504268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a:t>Descriptive statistics</a:t>
            </a:r>
          </a:p>
        </p:txBody>
      </p:sp>
      <p:sp>
        <p:nvSpPr>
          <p:cNvPr id="4" name="Slide Number Placeholder 3"/>
          <p:cNvSpPr>
            <a:spLocks noGrp="1"/>
          </p:cNvSpPr>
          <p:nvPr>
            <p:ph type="sldNum" sz="quarter" idx="12"/>
          </p:nvPr>
        </p:nvSpPr>
        <p:spPr/>
        <p:txBody>
          <a:bodyPr/>
          <a:lstStyle/>
          <a:p>
            <a:fld id="{B9D8A533-569E-4A16-BA21-350C88889103}" type="slidenum">
              <a:rPr lang="en-US" smtClean="0"/>
              <a:pPr/>
              <a:t>7</a:t>
            </a:fld>
            <a:endParaRPr lang="en-US" dirty="0"/>
          </a:p>
        </p:txBody>
      </p:sp>
      <p:graphicFrame>
        <p:nvGraphicFramePr>
          <p:cNvPr id="7" name="Content Placeholder 10"/>
          <p:cNvGraphicFramePr>
            <a:graphicFrameLocks noGrp="1"/>
          </p:cNvGraphicFramePr>
          <p:nvPr>
            <p:ph sz="half" idx="2"/>
            <p:extLst>
              <p:ext uri="{D42A27DB-BD31-4B8C-83A1-F6EECF244321}">
                <p14:modId xmlns:p14="http://schemas.microsoft.com/office/powerpoint/2010/main" val="2035352697"/>
              </p:ext>
            </p:extLst>
          </p:nvPr>
        </p:nvGraphicFramePr>
        <p:xfrm>
          <a:off x="4611688" y="2060575"/>
          <a:ext cx="4137025" cy="406558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ontent Placeholder 9"/>
          <p:cNvGraphicFramePr>
            <a:graphicFrameLocks noGrp="1"/>
          </p:cNvGraphicFramePr>
          <p:nvPr>
            <p:ph sz="half" idx="1"/>
            <p:extLst>
              <p:ext uri="{D42A27DB-BD31-4B8C-83A1-F6EECF244321}">
                <p14:modId xmlns:p14="http://schemas.microsoft.com/office/powerpoint/2010/main" val="4120735183"/>
              </p:ext>
            </p:extLst>
          </p:nvPr>
        </p:nvGraphicFramePr>
        <p:xfrm>
          <a:off x="323850" y="2060575"/>
          <a:ext cx="4135438" cy="406558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1322280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572" y="1143542"/>
            <a:ext cx="8424863" cy="594122"/>
          </a:xfrm>
        </p:spPr>
        <p:txBody>
          <a:bodyPr/>
          <a:lstStyle/>
          <a:p>
            <a:r>
              <a:rPr lang="en-GB" dirty="0" smtClean="0"/>
              <a:t>Methodology</a:t>
            </a:r>
            <a:endParaRPr lang="en-GB"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359572" y="1937905"/>
                <a:ext cx="8424863" cy="4227399"/>
              </a:xfrm>
            </p:spPr>
            <p:txBody>
              <a:bodyPr/>
              <a:lstStyle/>
              <a:p>
                <a:r>
                  <a:rPr lang="en-GB" sz="1600" dirty="0" smtClean="0">
                    <a:solidFill>
                      <a:schemeClr val="tx1"/>
                    </a:solidFill>
                  </a:rPr>
                  <a:t>Customers</a:t>
                </a:r>
                <a:r>
                  <a:rPr lang="en-GB" sz="1600" dirty="0">
                    <a:solidFill>
                      <a:schemeClr val="tx1"/>
                    </a:solidFill>
                  </a:rPr>
                  <a:t>’ decisions to search </a:t>
                </a:r>
                <a:r>
                  <a:rPr lang="en-GB" sz="1600" dirty="0" smtClean="0">
                    <a:solidFill>
                      <a:schemeClr val="tx1"/>
                    </a:solidFill>
                  </a:rPr>
                  <a:t>and switch are inter-dependent.</a:t>
                </a:r>
                <a:endParaRPr lang="en-GB" sz="1600" dirty="0">
                  <a:solidFill>
                    <a:schemeClr val="tx1"/>
                  </a:solidFill>
                </a:endParaRPr>
              </a:p>
              <a:p>
                <a:pPr marL="0" indent="0">
                  <a:buNone/>
                </a:pPr>
                <a:endParaRPr lang="en-GB" sz="1600" dirty="0" smtClean="0">
                  <a:solidFill>
                    <a:schemeClr val="tx1"/>
                  </a:solidFill>
                </a:endParaRPr>
              </a:p>
              <a:p>
                <a:r>
                  <a:rPr lang="en-GB" sz="1600" dirty="0" smtClean="0">
                    <a:solidFill>
                      <a:schemeClr val="tx1"/>
                    </a:solidFill>
                  </a:rPr>
                  <a:t>We allow searching to affect the probability of switching</a:t>
                </a:r>
                <a:r>
                  <a:rPr lang="en-GB" sz="1600" dirty="0" smtClean="0"/>
                  <a:t>.</a:t>
                </a:r>
                <a:endParaRPr lang="en-GB" sz="1600" dirty="0" smtClean="0">
                  <a:solidFill>
                    <a:schemeClr val="tx1"/>
                  </a:solidFill>
                </a:endParaRPr>
              </a:p>
              <a:p>
                <a:endParaRPr lang="en-GB" sz="1600" i="1" dirty="0">
                  <a:solidFill>
                    <a:schemeClr val="tx1"/>
                  </a:solidFill>
                </a:endParaRPr>
              </a:p>
              <a:p>
                <a:pPr marL="0" indent="0">
                  <a:buNone/>
                </a:pPr>
                <a14:m>
                  <m:oMathPara xmlns:m="http://schemas.openxmlformats.org/officeDocument/2006/math">
                    <m:oMathParaPr>
                      <m:jc m:val="centerGroup"/>
                    </m:oMathParaPr>
                    <m:oMath xmlns:m="http://schemas.openxmlformats.org/officeDocument/2006/math">
                      <m:r>
                        <a:rPr lang="en-GB" sz="1600" i="1" dirty="0">
                          <a:latin typeface="Cambria Math" panose="02040503050406030204" pitchFamily="18" charset="0"/>
                        </a:rPr>
                        <m:t>𝑷</m:t>
                      </m:r>
                      <m:func>
                        <m:funcPr>
                          <m:ctrlPr>
                            <a:rPr lang="en-GB" sz="1600" i="1" dirty="0">
                              <a:latin typeface="Cambria Math" panose="02040503050406030204" pitchFamily="18" charset="0"/>
                            </a:rPr>
                          </m:ctrlPr>
                        </m:funcPr>
                        <m:fName>
                          <m:r>
                            <a:rPr lang="en-GB" sz="1600" i="1" dirty="0">
                              <a:latin typeface="Cambria Math" panose="02040503050406030204" pitchFamily="18" charset="0"/>
                            </a:rPr>
                            <m:t>𝒓</m:t>
                          </m:r>
                        </m:fName>
                        <m:e>
                          <m:d>
                            <m:dPr>
                              <m:ctrlPr>
                                <a:rPr lang="en-GB" sz="1600" i="1" dirty="0">
                                  <a:latin typeface="Cambria Math" panose="02040503050406030204" pitchFamily="18" charset="0"/>
                                </a:rPr>
                              </m:ctrlPr>
                            </m:dPr>
                            <m:e>
                              <m:sSub>
                                <m:sSubPr>
                                  <m:ctrlPr>
                                    <a:rPr lang="en-GB" sz="1600" i="1" dirty="0">
                                      <a:latin typeface="Cambria Math" panose="02040503050406030204" pitchFamily="18" charset="0"/>
                                    </a:rPr>
                                  </m:ctrlPr>
                                </m:sSubPr>
                                <m:e>
                                  <m:r>
                                    <a:rPr lang="en-GB" sz="1600" i="1" dirty="0">
                                      <a:latin typeface="Cambria Math" panose="02040503050406030204" pitchFamily="18" charset="0"/>
                                    </a:rPr>
                                    <m:t>𝑺𝒘𝒊𝒕𝒄𝒉</m:t>
                                  </m:r>
                                </m:e>
                                <m:sub>
                                  <m:r>
                                    <a:rPr lang="en-GB" sz="1600" i="1" dirty="0">
                                      <a:latin typeface="Cambria Math" panose="02040503050406030204" pitchFamily="18" charset="0"/>
                                    </a:rPr>
                                    <m:t>𝒊</m:t>
                                  </m:r>
                                </m:sub>
                              </m:sSub>
                            </m:e>
                            <m:e>
                              <m:sSub>
                                <m:sSubPr>
                                  <m:ctrlPr>
                                    <a:rPr lang="en-GB" sz="1600" i="1" dirty="0">
                                      <a:latin typeface="Cambria Math" panose="02040503050406030204" pitchFamily="18" charset="0"/>
                                    </a:rPr>
                                  </m:ctrlPr>
                                </m:sSubPr>
                                <m:e>
                                  <m:r>
                                    <a:rPr lang="en-GB" sz="1600" i="1" dirty="0">
                                      <a:latin typeface="Cambria Math" panose="02040503050406030204" pitchFamily="18" charset="0"/>
                                    </a:rPr>
                                    <m:t>𝑿</m:t>
                                  </m:r>
                                </m:e>
                                <m:sub>
                                  <m:r>
                                    <a:rPr lang="en-GB" sz="1600" i="1" dirty="0">
                                      <a:latin typeface="Cambria Math" panose="02040503050406030204" pitchFamily="18" charset="0"/>
                                    </a:rPr>
                                    <m:t>𝟏</m:t>
                                  </m:r>
                                  <m:r>
                                    <a:rPr lang="en-GB" sz="1600" i="1" dirty="0">
                                      <a:latin typeface="Cambria Math" panose="02040503050406030204" pitchFamily="18" charset="0"/>
                                    </a:rPr>
                                    <m:t>𝒊</m:t>
                                  </m:r>
                                </m:sub>
                              </m:sSub>
                              <m:r>
                                <a:rPr lang="en-GB" sz="1600" i="1" dirty="0">
                                  <a:latin typeface="Cambria Math" panose="02040503050406030204" pitchFamily="18" charset="0"/>
                                </a:rPr>
                                <m:t>,</m:t>
                              </m:r>
                              <m:sSub>
                                <m:sSubPr>
                                  <m:ctrlPr>
                                    <a:rPr lang="en-GB" sz="1600" i="1" dirty="0">
                                      <a:latin typeface="Cambria Math" panose="02040503050406030204" pitchFamily="18" charset="0"/>
                                    </a:rPr>
                                  </m:ctrlPr>
                                </m:sSubPr>
                                <m:e>
                                  <m:r>
                                    <a:rPr lang="en-GB" sz="1600" i="1" dirty="0">
                                      <a:latin typeface="Cambria Math" panose="02040503050406030204" pitchFamily="18" charset="0"/>
                                    </a:rPr>
                                    <m:t>𝑺𝒆𝒂𝒓𝒄𝒉</m:t>
                                  </m:r>
                                </m:e>
                                <m:sub>
                                  <m:r>
                                    <a:rPr lang="en-GB" sz="1600" i="1" dirty="0">
                                      <a:latin typeface="Cambria Math" panose="02040503050406030204" pitchFamily="18" charset="0"/>
                                    </a:rPr>
                                    <m:t>𝒊</m:t>
                                  </m:r>
                                </m:sub>
                              </m:sSub>
                            </m:e>
                          </m:d>
                        </m:e>
                      </m:func>
                      <m:r>
                        <a:rPr lang="en-GB" sz="1600" i="1" dirty="0">
                          <a:latin typeface="Cambria Math" panose="02040503050406030204" pitchFamily="18" charset="0"/>
                        </a:rPr>
                        <m:t>=</m:t>
                      </m:r>
                      <m:r>
                        <a:rPr lang="en-GB" sz="1600" i="1" dirty="0">
                          <a:latin typeface="Cambria Math" panose="02040503050406030204" pitchFamily="18" charset="0"/>
                        </a:rPr>
                        <m:t>𝒇</m:t>
                      </m:r>
                      <m:d>
                        <m:dPr>
                          <m:ctrlPr>
                            <a:rPr lang="en-GB" sz="1600" i="1" dirty="0">
                              <a:latin typeface="Cambria Math" panose="02040503050406030204" pitchFamily="18" charset="0"/>
                            </a:rPr>
                          </m:ctrlPr>
                        </m:dPr>
                        <m:e>
                          <m:sSub>
                            <m:sSubPr>
                              <m:ctrlPr>
                                <a:rPr lang="en-GB" sz="1600" i="1" dirty="0">
                                  <a:latin typeface="Cambria Math" panose="02040503050406030204" pitchFamily="18" charset="0"/>
                                </a:rPr>
                              </m:ctrlPr>
                            </m:sSubPr>
                            <m:e>
                              <m:sSup>
                                <m:sSupPr>
                                  <m:ctrlPr>
                                    <a:rPr lang="en-GB" sz="1600" i="1" dirty="0">
                                      <a:latin typeface="Cambria Math" panose="02040503050406030204" pitchFamily="18" charset="0"/>
                                      <a:ea typeface="Cambria Math" panose="02040503050406030204" pitchFamily="18" charset="0"/>
                                    </a:rPr>
                                  </m:ctrlPr>
                                </m:sSupPr>
                                <m:e>
                                  <m:r>
                                    <a:rPr lang="en-GB" sz="1600" i="1" dirty="0">
                                      <a:latin typeface="Cambria Math" panose="02040503050406030204" pitchFamily="18" charset="0"/>
                                    </a:rPr>
                                    <m:t>𝜷</m:t>
                                  </m:r>
                                </m:e>
                                <m:sup>
                                  <m:r>
                                    <a:rPr lang="en-GB" sz="1600" i="1" dirty="0">
                                      <a:latin typeface="Cambria Math" panose="02040503050406030204" pitchFamily="18" charset="0"/>
                                      <a:ea typeface="Cambria Math" panose="02040503050406030204" pitchFamily="18" charset="0"/>
                                    </a:rPr>
                                    <m:t>′</m:t>
                                  </m:r>
                                </m:sup>
                              </m:sSup>
                              <m:r>
                                <a:rPr lang="en-GB" sz="1600" i="1" dirty="0">
                                  <a:latin typeface="Cambria Math" panose="02040503050406030204" pitchFamily="18" charset="0"/>
                                  <a:ea typeface="Cambria Math" panose="02040503050406030204" pitchFamily="18" charset="0"/>
                                </a:rPr>
                                <m:t>𝑿</m:t>
                              </m:r>
                            </m:e>
                            <m:sub>
                              <m:r>
                                <a:rPr lang="en-GB" sz="1600" i="1" dirty="0">
                                  <a:latin typeface="Cambria Math" panose="02040503050406030204" pitchFamily="18" charset="0"/>
                                </a:rPr>
                                <m:t>𝟏</m:t>
                              </m:r>
                              <m:r>
                                <a:rPr lang="en-GB" sz="1600" i="1" dirty="0">
                                  <a:latin typeface="Cambria Math" panose="02040503050406030204" pitchFamily="18" charset="0"/>
                                </a:rPr>
                                <m:t>𝒊</m:t>
                              </m:r>
                            </m:sub>
                          </m:sSub>
                          <m:r>
                            <a:rPr lang="en-GB" sz="1600" i="1" dirty="0">
                              <a:latin typeface="Cambria Math" panose="02040503050406030204" pitchFamily="18" charset="0"/>
                            </a:rPr>
                            <m:t>,</m:t>
                          </m:r>
                          <m:sSub>
                            <m:sSubPr>
                              <m:ctrlPr>
                                <a:rPr lang="en-GB" sz="1600" i="1" dirty="0">
                                  <a:latin typeface="Cambria Math" panose="02040503050406030204" pitchFamily="18" charset="0"/>
                                </a:rPr>
                              </m:ctrlPr>
                            </m:sSubPr>
                            <m:e>
                              <m:r>
                                <a:rPr lang="en-GB" sz="1600" i="1" dirty="0">
                                  <a:latin typeface="Cambria Math" panose="02040503050406030204" pitchFamily="18" charset="0"/>
                                </a:rPr>
                                <m:t>𝑺𝒆𝒂𝒓𝒄𝒉</m:t>
                              </m:r>
                            </m:e>
                            <m:sub>
                              <m:r>
                                <a:rPr lang="en-GB" sz="1600" i="1" dirty="0">
                                  <a:latin typeface="Cambria Math" panose="02040503050406030204" pitchFamily="18" charset="0"/>
                                </a:rPr>
                                <m:t>𝒊</m:t>
                              </m:r>
                            </m:sub>
                          </m:sSub>
                        </m:e>
                      </m:d>
                    </m:oMath>
                  </m:oMathPara>
                </a14:m>
                <a:endParaRPr lang="en-GB" sz="1600" i="1" dirty="0"/>
              </a:p>
              <a:p>
                <a:pPr marL="0" indent="0">
                  <a:buNone/>
                </a:pPr>
                <a:endParaRPr lang="en-GB" sz="1600" i="1" dirty="0" smtClean="0">
                  <a:solidFill>
                    <a:schemeClr val="tx1"/>
                  </a:solidFill>
                  <a:latin typeface="Cambria Math" panose="02040503050406030204" pitchFamily="18" charset="0"/>
                </a:endParaRPr>
              </a:p>
              <a:p>
                <a:pPr marL="0" indent="0">
                  <a:buNone/>
                </a:pPr>
                <a14:m>
                  <m:oMathPara xmlns:m="http://schemas.openxmlformats.org/officeDocument/2006/math">
                    <m:oMathParaPr>
                      <m:jc m:val="centerGroup"/>
                    </m:oMathParaPr>
                    <m:oMath xmlns:m="http://schemas.openxmlformats.org/officeDocument/2006/math">
                      <m:r>
                        <a:rPr lang="en-GB" sz="1400" i="1" dirty="0" smtClean="0">
                          <a:solidFill>
                            <a:schemeClr val="tx1"/>
                          </a:solidFill>
                          <a:latin typeface="Cambria Math" panose="02040503050406030204" pitchFamily="18" charset="0"/>
                        </a:rPr>
                        <m:t>𝑷𝒓</m:t>
                      </m:r>
                      <m:r>
                        <a:rPr lang="en-GB" sz="1400" i="1" dirty="0" smtClean="0">
                          <a:solidFill>
                            <a:schemeClr val="tx1"/>
                          </a:solidFill>
                          <a:latin typeface="Cambria Math" panose="02040503050406030204" pitchFamily="18" charset="0"/>
                        </a:rPr>
                        <m:t>⁡(</m:t>
                      </m:r>
                      <m:sSub>
                        <m:sSubPr>
                          <m:ctrlPr>
                            <a:rPr lang="en-GB" sz="1400" i="1" dirty="0">
                              <a:solidFill>
                                <a:schemeClr val="tx1"/>
                              </a:solidFill>
                              <a:latin typeface="Cambria Math" panose="02040503050406030204" pitchFamily="18" charset="0"/>
                            </a:rPr>
                          </m:ctrlPr>
                        </m:sSubPr>
                        <m:e>
                          <m:r>
                            <a:rPr lang="en-GB" sz="1400" i="1" dirty="0">
                              <a:solidFill>
                                <a:schemeClr val="tx1"/>
                              </a:solidFill>
                              <a:latin typeface="Cambria Math" panose="02040503050406030204" pitchFamily="18" charset="0"/>
                            </a:rPr>
                            <m:t>𝑺𝒆𝒂𝒓𝒄𝒉</m:t>
                          </m:r>
                        </m:e>
                        <m:sub>
                          <m:r>
                            <a:rPr lang="en-GB" sz="1400" i="1" dirty="0">
                              <a:solidFill>
                                <a:schemeClr val="tx1"/>
                              </a:solidFill>
                              <a:latin typeface="Cambria Math" panose="02040503050406030204" pitchFamily="18" charset="0"/>
                            </a:rPr>
                            <m:t>𝒊</m:t>
                          </m:r>
                        </m:sub>
                      </m:sSub>
                      <m:r>
                        <a:rPr lang="en-GB" sz="1400" i="1" dirty="0">
                          <a:solidFill>
                            <a:schemeClr val="tx1"/>
                          </a:solidFill>
                          <a:latin typeface="Cambria Math" panose="02040503050406030204" pitchFamily="18" charset="0"/>
                        </a:rPr>
                        <m:t>|</m:t>
                      </m:r>
                      <m:sSub>
                        <m:sSubPr>
                          <m:ctrlPr>
                            <a:rPr lang="en-GB" sz="1400" i="1" dirty="0">
                              <a:latin typeface="Cambria Math" panose="02040503050406030204" pitchFamily="18" charset="0"/>
                            </a:rPr>
                          </m:ctrlPr>
                        </m:sSubPr>
                        <m:e>
                          <m:r>
                            <a:rPr lang="en-GB" sz="1400" i="1" dirty="0">
                              <a:latin typeface="Cambria Math" panose="02040503050406030204" pitchFamily="18" charset="0"/>
                            </a:rPr>
                            <m:t>𝑿</m:t>
                          </m:r>
                        </m:e>
                        <m:sub>
                          <m:r>
                            <a:rPr lang="en-GB" sz="1400" b="1" i="1" dirty="0" smtClean="0">
                              <a:latin typeface="Cambria Math" panose="02040503050406030204" pitchFamily="18" charset="0"/>
                            </a:rPr>
                            <m:t>𝟐</m:t>
                          </m:r>
                          <m:r>
                            <a:rPr lang="en-GB" sz="1400" i="1" dirty="0">
                              <a:latin typeface="Cambria Math" panose="02040503050406030204" pitchFamily="18" charset="0"/>
                            </a:rPr>
                            <m:t>𝒊</m:t>
                          </m:r>
                        </m:sub>
                      </m:sSub>
                      <m:r>
                        <a:rPr lang="en-GB" sz="1400" i="1" dirty="0">
                          <a:solidFill>
                            <a:schemeClr val="tx1"/>
                          </a:solidFill>
                          <a:latin typeface="Cambria Math" panose="02040503050406030204" pitchFamily="18" charset="0"/>
                        </a:rPr>
                        <m:t>)=</m:t>
                      </m:r>
                      <m:r>
                        <a:rPr lang="en-GB" sz="1400" i="1" dirty="0">
                          <a:solidFill>
                            <a:schemeClr val="tx1"/>
                          </a:solidFill>
                          <a:latin typeface="Cambria Math" panose="02040503050406030204" pitchFamily="18" charset="0"/>
                        </a:rPr>
                        <m:t>𝒇</m:t>
                      </m:r>
                      <m:r>
                        <a:rPr lang="en-GB" sz="1400" i="1" dirty="0">
                          <a:solidFill>
                            <a:schemeClr val="tx1"/>
                          </a:solidFill>
                          <a:latin typeface="Cambria Math" panose="02040503050406030204" pitchFamily="18" charset="0"/>
                        </a:rPr>
                        <m:t>(</m:t>
                      </m:r>
                      <m:sSup>
                        <m:sSupPr>
                          <m:ctrlPr>
                            <a:rPr lang="en-GB" sz="1400" i="1" dirty="0">
                              <a:solidFill>
                                <a:schemeClr val="tx1"/>
                              </a:solidFill>
                              <a:latin typeface="Cambria Math" panose="02040503050406030204" pitchFamily="18" charset="0"/>
                              <a:ea typeface="Cambria Math" panose="02040503050406030204" pitchFamily="18" charset="0"/>
                            </a:rPr>
                          </m:ctrlPr>
                        </m:sSupPr>
                        <m:e>
                          <m:r>
                            <a:rPr lang="el-GR" sz="1600" b="1" i="1" dirty="0">
                              <a:latin typeface="Cambria Math" panose="02040503050406030204" pitchFamily="18" charset="0"/>
                              <a:ea typeface="Cambria Math" panose="02040503050406030204" pitchFamily="18" charset="0"/>
                            </a:rPr>
                            <m:t>𝜶</m:t>
                          </m:r>
                        </m:e>
                        <m:sup>
                          <m:r>
                            <a:rPr lang="en-GB" sz="1400" i="1" dirty="0">
                              <a:solidFill>
                                <a:schemeClr val="tx1"/>
                              </a:solidFill>
                              <a:latin typeface="Cambria Math" panose="02040503050406030204" pitchFamily="18" charset="0"/>
                              <a:ea typeface="Cambria Math" panose="02040503050406030204" pitchFamily="18" charset="0"/>
                            </a:rPr>
                            <m:t>′</m:t>
                          </m:r>
                        </m:sup>
                      </m:sSup>
                      <m:sSub>
                        <m:sSubPr>
                          <m:ctrlPr>
                            <a:rPr lang="en-GB" sz="1400" i="1" dirty="0">
                              <a:solidFill>
                                <a:schemeClr val="tx1"/>
                              </a:solidFill>
                              <a:latin typeface="Cambria Math" panose="02040503050406030204" pitchFamily="18" charset="0"/>
                            </a:rPr>
                          </m:ctrlPr>
                        </m:sSubPr>
                        <m:e>
                          <m:r>
                            <a:rPr lang="en-GB" sz="1400" i="1" dirty="0">
                              <a:solidFill>
                                <a:schemeClr val="tx1"/>
                              </a:solidFill>
                              <a:latin typeface="Cambria Math" panose="02040503050406030204" pitchFamily="18" charset="0"/>
                            </a:rPr>
                            <m:t>𝑿</m:t>
                          </m:r>
                        </m:e>
                        <m:sub>
                          <m:r>
                            <a:rPr lang="en-GB" sz="1400" b="1" i="1" dirty="0" smtClean="0">
                              <a:solidFill>
                                <a:schemeClr val="tx1"/>
                              </a:solidFill>
                              <a:latin typeface="Cambria Math" panose="02040503050406030204" pitchFamily="18" charset="0"/>
                            </a:rPr>
                            <m:t>𝟐</m:t>
                          </m:r>
                          <m:r>
                            <a:rPr lang="en-GB" sz="1400" i="1" dirty="0">
                              <a:solidFill>
                                <a:schemeClr val="tx1"/>
                              </a:solidFill>
                              <a:latin typeface="Cambria Math" panose="02040503050406030204" pitchFamily="18" charset="0"/>
                            </a:rPr>
                            <m:t>𝒊</m:t>
                          </m:r>
                        </m:sub>
                      </m:sSub>
                      <m:r>
                        <a:rPr lang="en-GB" sz="1400" i="1" dirty="0">
                          <a:solidFill>
                            <a:schemeClr val="tx1"/>
                          </a:solidFill>
                          <a:latin typeface="Cambria Math" panose="02040503050406030204" pitchFamily="18" charset="0"/>
                        </a:rPr>
                        <m:t>) 		</m:t>
                      </m:r>
                    </m:oMath>
                  </m:oMathPara>
                </a14:m>
                <a:endParaRPr lang="en-GB" sz="1600" i="1" dirty="0" smtClean="0">
                  <a:solidFill>
                    <a:schemeClr val="tx1"/>
                  </a:solidFill>
                </a:endParaRPr>
              </a:p>
              <a:p>
                <a:pPr marL="0" lvl="0" indent="0">
                  <a:buClr>
                    <a:srgbClr val="A0DAE8"/>
                  </a:buClr>
                  <a:buNone/>
                </a:pPr>
                <a:endParaRPr lang="en-GB" sz="1600" dirty="0">
                  <a:solidFill>
                    <a:schemeClr val="tx1"/>
                  </a:solidFill>
                </a:endParaRPr>
              </a:p>
              <a:p>
                <a:pPr marL="0" indent="0">
                  <a:buClr>
                    <a:srgbClr val="A0DAE8"/>
                  </a:buClr>
                  <a:buNone/>
                </a:pPr>
                <a14:m>
                  <m:oMathPara xmlns:m="http://schemas.openxmlformats.org/officeDocument/2006/math">
                    <m:oMathParaPr>
                      <m:jc m:val="centerGroup"/>
                    </m:oMathParaPr>
                    <m:oMath xmlns:m="http://schemas.openxmlformats.org/officeDocument/2006/math">
                      <m:d>
                        <m:dPr>
                          <m:ctrlPr>
                            <a:rPr lang="en-GB" sz="1600" i="1" dirty="0">
                              <a:latin typeface="Cambria Math" panose="02040503050406030204" pitchFamily="18" charset="0"/>
                            </a:rPr>
                          </m:ctrlPr>
                        </m:dPr>
                        <m:e>
                          <m:sSub>
                            <m:sSubPr>
                              <m:ctrlPr>
                                <a:rPr lang="en-GB" sz="1600" i="1" dirty="0">
                                  <a:latin typeface="Cambria Math" panose="02040503050406030204" pitchFamily="18" charset="0"/>
                                </a:rPr>
                              </m:ctrlPr>
                            </m:sSubPr>
                            <m:e>
                              <m:r>
                                <a:rPr lang="en-GB" sz="1600" i="1" dirty="0">
                                  <a:latin typeface="Cambria Math" panose="02040503050406030204" pitchFamily="18" charset="0"/>
                                </a:rPr>
                                <m:t>𝜺</m:t>
                              </m:r>
                            </m:e>
                            <m:sub>
                              <m:r>
                                <a:rPr lang="en-GB" sz="1600" i="1" dirty="0">
                                  <a:latin typeface="Cambria Math" panose="02040503050406030204" pitchFamily="18" charset="0"/>
                                </a:rPr>
                                <m:t>𝟏</m:t>
                              </m:r>
                              <m:r>
                                <a:rPr lang="en-GB" sz="1600" i="1" dirty="0">
                                  <a:latin typeface="Cambria Math" panose="02040503050406030204" pitchFamily="18" charset="0"/>
                                </a:rPr>
                                <m:t>𝒊</m:t>
                              </m:r>
                            </m:sub>
                          </m:sSub>
                          <m:r>
                            <a:rPr lang="en-GB" sz="1600" i="1" dirty="0">
                              <a:latin typeface="Cambria Math" panose="02040503050406030204" pitchFamily="18" charset="0"/>
                            </a:rPr>
                            <m:t>,</m:t>
                          </m:r>
                          <m:sSub>
                            <m:sSubPr>
                              <m:ctrlPr>
                                <a:rPr lang="en-GB" sz="1600" i="1" dirty="0">
                                  <a:latin typeface="Cambria Math" panose="02040503050406030204" pitchFamily="18" charset="0"/>
                                </a:rPr>
                              </m:ctrlPr>
                            </m:sSubPr>
                            <m:e>
                              <m:r>
                                <a:rPr lang="en-GB" sz="1600" i="1" dirty="0">
                                  <a:latin typeface="Cambria Math" panose="02040503050406030204" pitchFamily="18" charset="0"/>
                                </a:rPr>
                                <m:t>𝜺</m:t>
                              </m:r>
                            </m:e>
                            <m:sub>
                              <m:r>
                                <a:rPr lang="en-GB" sz="1600" i="1" dirty="0">
                                  <a:latin typeface="Cambria Math" panose="02040503050406030204" pitchFamily="18" charset="0"/>
                                </a:rPr>
                                <m:t>𝟐</m:t>
                              </m:r>
                              <m:r>
                                <a:rPr lang="en-GB" sz="1600" i="1" dirty="0">
                                  <a:latin typeface="Cambria Math" panose="02040503050406030204" pitchFamily="18" charset="0"/>
                                </a:rPr>
                                <m:t>𝒊</m:t>
                              </m:r>
                            </m:sub>
                          </m:sSub>
                        </m:e>
                        <m:e>
                          <m:sSub>
                            <m:sSubPr>
                              <m:ctrlPr>
                                <a:rPr lang="en-GB" sz="1600" i="1" dirty="0">
                                  <a:latin typeface="Cambria Math" panose="02040503050406030204" pitchFamily="18" charset="0"/>
                                </a:rPr>
                              </m:ctrlPr>
                            </m:sSubPr>
                            <m:e>
                              <m:r>
                                <a:rPr lang="en-GB" sz="1600" i="1" dirty="0">
                                  <a:latin typeface="Cambria Math" panose="02040503050406030204" pitchFamily="18" charset="0"/>
                                </a:rPr>
                                <m:t>𝑿</m:t>
                              </m:r>
                            </m:e>
                            <m:sub>
                              <m:r>
                                <a:rPr lang="en-GB" sz="1600" i="1" dirty="0">
                                  <a:latin typeface="Cambria Math" panose="02040503050406030204" pitchFamily="18" charset="0"/>
                                </a:rPr>
                                <m:t>𝟏</m:t>
                              </m:r>
                              <m:r>
                                <a:rPr lang="en-GB" sz="1600" i="1" dirty="0">
                                  <a:latin typeface="Cambria Math" panose="02040503050406030204" pitchFamily="18" charset="0"/>
                                </a:rPr>
                                <m:t>𝒊</m:t>
                              </m:r>
                            </m:sub>
                          </m:sSub>
                          <m:r>
                            <a:rPr lang="en-GB" sz="1600" i="1" dirty="0">
                              <a:latin typeface="Cambria Math" panose="02040503050406030204" pitchFamily="18" charset="0"/>
                            </a:rPr>
                            <m:t>,</m:t>
                          </m:r>
                          <m:sSub>
                            <m:sSubPr>
                              <m:ctrlPr>
                                <a:rPr lang="en-GB" sz="1600" i="1" dirty="0">
                                  <a:latin typeface="Cambria Math" panose="02040503050406030204" pitchFamily="18" charset="0"/>
                                </a:rPr>
                              </m:ctrlPr>
                            </m:sSubPr>
                            <m:e>
                              <m:r>
                                <a:rPr lang="en-GB" sz="1600" i="1" dirty="0">
                                  <a:latin typeface="Cambria Math" panose="02040503050406030204" pitchFamily="18" charset="0"/>
                                </a:rPr>
                                <m:t>𝑿</m:t>
                              </m:r>
                            </m:e>
                            <m:sub>
                              <m:r>
                                <a:rPr lang="en-GB" sz="1600" b="1" i="1" dirty="0" smtClean="0">
                                  <a:latin typeface="Cambria Math" panose="02040503050406030204" pitchFamily="18" charset="0"/>
                                </a:rPr>
                                <m:t>𝟐</m:t>
                              </m:r>
                              <m:r>
                                <a:rPr lang="en-GB" sz="1600" i="1" dirty="0">
                                  <a:latin typeface="Cambria Math" panose="02040503050406030204" pitchFamily="18" charset="0"/>
                                </a:rPr>
                                <m:t>𝒊</m:t>
                              </m:r>
                            </m:sub>
                          </m:sSub>
                        </m:e>
                      </m:d>
                      <m:r>
                        <a:rPr lang="en-GB" sz="1600" i="1" dirty="0">
                          <a:latin typeface="Cambria Math" panose="02040503050406030204" pitchFamily="18" charset="0"/>
                        </a:rPr>
                        <m:t>~</m:t>
                      </m:r>
                      <m:r>
                        <a:rPr lang="en-GB" sz="1600" i="1" dirty="0">
                          <a:latin typeface="Cambria Math" panose="02040503050406030204" pitchFamily="18" charset="0"/>
                        </a:rPr>
                        <m:t>𝑵</m:t>
                      </m:r>
                      <m:d>
                        <m:dPr>
                          <m:ctrlPr>
                            <a:rPr lang="en-GB" sz="1600" i="1" dirty="0">
                              <a:latin typeface="Cambria Math" panose="02040503050406030204" pitchFamily="18" charset="0"/>
                            </a:rPr>
                          </m:ctrlPr>
                        </m:dPr>
                        <m:e>
                          <m:m>
                            <m:mPr>
                              <m:mcs>
                                <m:mc>
                                  <m:mcPr>
                                    <m:count m:val="1"/>
                                    <m:mcJc m:val="center"/>
                                  </m:mcPr>
                                </m:mc>
                              </m:mcs>
                              <m:ctrlPr>
                                <a:rPr lang="en-GB" sz="1600" i="1" dirty="0">
                                  <a:latin typeface="Cambria Math" panose="02040503050406030204" pitchFamily="18" charset="0"/>
                                </a:rPr>
                              </m:ctrlPr>
                            </m:mPr>
                            <m:mr>
                              <m:e>
                                <m:r>
                                  <a:rPr lang="en-GB" sz="1600" i="1" dirty="0">
                                    <a:latin typeface="Cambria Math" panose="02040503050406030204" pitchFamily="18" charset="0"/>
                                  </a:rPr>
                                  <m:t>𝑬</m:t>
                                </m:r>
                                <m:d>
                                  <m:dPr>
                                    <m:ctrlPr>
                                      <a:rPr lang="en-GB" sz="1600" i="1" dirty="0">
                                        <a:latin typeface="Cambria Math" panose="02040503050406030204" pitchFamily="18" charset="0"/>
                                      </a:rPr>
                                    </m:ctrlPr>
                                  </m:dPr>
                                  <m:e>
                                    <m:sSub>
                                      <m:sSubPr>
                                        <m:ctrlPr>
                                          <a:rPr lang="en-GB" sz="1600" i="1" dirty="0">
                                            <a:latin typeface="Cambria Math" panose="02040503050406030204" pitchFamily="18" charset="0"/>
                                          </a:rPr>
                                        </m:ctrlPr>
                                      </m:sSubPr>
                                      <m:e>
                                        <m:r>
                                          <a:rPr lang="en-GB" sz="1600" i="1" dirty="0">
                                            <a:latin typeface="Cambria Math" panose="02040503050406030204" pitchFamily="18" charset="0"/>
                                          </a:rPr>
                                          <m:t>𝜺</m:t>
                                        </m:r>
                                      </m:e>
                                      <m:sub>
                                        <m:r>
                                          <a:rPr lang="en-GB" sz="1600" i="1" dirty="0">
                                            <a:latin typeface="Cambria Math" panose="02040503050406030204" pitchFamily="18" charset="0"/>
                                          </a:rPr>
                                          <m:t>𝟏</m:t>
                                        </m:r>
                                        <m:r>
                                          <a:rPr lang="en-GB" sz="1600" i="1" dirty="0">
                                            <a:latin typeface="Cambria Math" panose="02040503050406030204" pitchFamily="18" charset="0"/>
                                          </a:rPr>
                                          <m:t>𝒊</m:t>
                                        </m:r>
                                      </m:sub>
                                    </m:sSub>
                                  </m:e>
                                </m:d>
                              </m:e>
                            </m:mr>
                            <m:mr>
                              <m:e>
                                <m:r>
                                  <a:rPr lang="en-GB" sz="1600" i="1" dirty="0">
                                    <a:latin typeface="Cambria Math" panose="02040503050406030204" pitchFamily="18" charset="0"/>
                                  </a:rPr>
                                  <m:t>𝑬</m:t>
                                </m:r>
                                <m:d>
                                  <m:dPr>
                                    <m:ctrlPr>
                                      <a:rPr lang="en-GB" sz="1600" i="1" dirty="0">
                                        <a:latin typeface="Cambria Math" panose="02040503050406030204" pitchFamily="18" charset="0"/>
                                      </a:rPr>
                                    </m:ctrlPr>
                                  </m:dPr>
                                  <m:e>
                                    <m:sSub>
                                      <m:sSubPr>
                                        <m:ctrlPr>
                                          <a:rPr lang="en-GB" sz="1600" i="1" dirty="0">
                                            <a:latin typeface="Cambria Math" panose="02040503050406030204" pitchFamily="18" charset="0"/>
                                          </a:rPr>
                                        </m:ctrlPr>
                                      </m:sSubPr>
                                      <m:e>
                                        <m:r>
                                          <a:rPr lang="en-GB" sz="1600" i="1" dirty="0">
                                            <a:latin typeface="Cambria Math" panose="02040503050406030204" pitchFamily="18" charset="0"/>
                                          </a:rPr>
                                          <m:t>𝜺</m:t>
                                        </m:r>
                                      </m:e>
                                      <m:sub>
                                        <m:r>
                                          <a:rPr lang="en-GB" sz="1600" i="1" dirty="0">
                                            <a:latin typeface="Cambria Math" panose="02040503050406030204" pitchFamily="18" charset="0"/>
                                          </a:rPr>
                                          <m:t>𝟐</m:t>
                                        </m:r>
                                        <m:r>
                                          <a:rPr lang="en-GB" sz="1600" i="1" dirty="0">
                                            <a:latin typeface="Cambria Math" panose="02040503050406030204" pitchFamily="18" charset="0"/>
                                          </a:rPr>
                                          <m:t>𝒊</m:t>
                                        </m:r>
                                      </m:sub>
                                    </m:sSub>
                                  </m:e>
                                </m:d>
                              </m:e>
                            </m:mr>
                          </m:m>
                          <m:r>
                            <a:rPr lang="en-GB" sz="1600" i="1" dirty="0">
                              <a:latin typeface="Cambria Math" panose="02040503050406030204" pitchFamily="18" charset="0"/>
                            </a:rPr>
                            <m:t>,</m:t>
                          </m:r>
                          <m:d>
                            <m:dPr>
                              <m:ctrlPr>
                                <a:rPr lang="en-GB" sz="1600" i="1" dirty="0">
                                  <a:latin typeface="Cambria Math" panose="02040503050406030204" pitchFamily="18" charset="0"/>
                                </a:rPr>
                              </m:ctrlPr>
                            </m:dPr>
                            <m:e>
                              <m:m>
                                <m:mPr>
                                  <m:mcs>
                                    <m:mc>
                                      <m:mcPr>
                                        <m:count m:val="2"/>
                                        <m:mcJc m:val="center"/>
                                      </m:mcPr>
                                    </m:mc>
                                  </m:mcs>
                                  <m:ctrlPr>
                                    <a:rPr lang="en-GB" sz="1600" i="1" dirty="0">
                                      <a:latin typeface="Cambria Math" panose="02040503050406030204" pitchFamily="18" charset="0"/>
                                    </a:rPr>
                                  </m:ctrlPr>
                                </m:mPr>
                                <m:mr>
                                  <m:e>
                                    <m:r>
                                      <m:rPr>
                                        <m:brk m:alnAt="7"/>
                                      </m:rPr>
                                      <a:rPr lang="en-GB" sz="1600" i="1" dirty="0">
                                        <a:latin typeface="Cambria Math" panose="02040503050406030204" pitchFamily="18" charset="0"/>
                                      </a:rPr>
                                      <m:t>𝟏</m:t>
                                    </m:r>
                                  </m:e>
                                  <m:e>
                                    <m:r>
                                      <a:rPr lang="en-GB" sz="1600" i="1" dirty="0">
                                        <a:latin typeface="Cambria Math" panose="02040503050406030204" pitchFamily="18" charset="0"/>
                                      </a:rPr>
                                      <m:t>𝝆</m:t>
                                    </m:r>
                                  </m:e>
                                </m:mr>
                                <m:mr>
                                  <m:e>
                                    <m:r>
                                      <a:rPr lang="en-GB" sz="1600" i="1" dirty="0">
                                        <a:latin typeface="Cambria Math" panose="02040503050406030204" pitchFamily="18" charset="0"/>
                                      </a:rPr>
                                      <m:t>𝝆</m:t>
                                    </m:r>
                                  </m:e>
                                  <m:e>
                                    <m:r>
                                      <a:rPr lang="en-GB" sz="1600" i="1" dirty="0">
                                        <a:latin typeface="Cambria Math" panose="02040503050406030204" pitchFamily="18" charset="0"/>
                                      </a:rPr>
                                      <m:t>𝟏</m:t>
                                    </m:r>
                                  </m:e>
                                </m:mr>
                              </m:m>
                            </m:e>
                          </m:d>
                          <m:r>
                            <a:rPr lang="en-GB" sz="1600" i="1" dirty="0">
                              <a:latin typeface="Cambria Math" panose="02040503050406030204" pitchFamily="18" charset="0"/>
                            </a:rPr>
                            <m:t> </m:t>
                          </m:r>
                        </m:e>
                      </m:d>
                      <m:r>
                        <a:rPr lang="en-GB" sz="1600" i="1" dirty="0">
                          <a:latin typeface="Cambria Math" panose="02040503050406030204" pitchFamily="18" charset="0"/>
                        </a:rPr>
                        <m:t> 	</m:t>
                      </m:r>
                    </m:oMath>
                  </m:oMathPara>
                </a14:m>
                <a:endParaRPr lang="en-GB" sz="1600" dirty="0"/>
              </a:p>
              <a:p>
                <a:pPr lvl="0">
                  <a:buClr>
                    <a:srgbClr val="A0DAE8"/>
                  </a:buClr>
                </a:pPr>
                <a:endParaRPr lang="en-GB" sz="1600" dirty="0" smtClean="0">
                  <a:solidFill>
                    <a:schemeClr val="tx1"/>
                  </a:solidFill>
                </a:endParaRPr>
              </a:p>
              <a:p>
                <a:pPr lvl="0">
                  <a:buClr>
                    <a:srgbClr val="A0DAE8"/>
                  </a:buClr>
                </a:pPr>
                <a:r>
                  <a:rPr lang="en-GB" sz="1600" dirty="0" smtClean="0">
                    <a:solidFill>
                      <a:schemeClr val="tx1"/>
                    </a:solidFill>
                  </a:rPr>
                  <a:t>To account for the inter-dependency, we </a:t>
                </a:r>
                <a:r>
                  <a:rPr lang="en-GB" sz="1600" dirty="0">
                    <a:solidFill>
                      <a:schemeClr val="tx1"/>
                    </a:solidFill>
                  </a:rPr>
                  <a:t>estimated a recursive bivariate probit </a:t>
                </a:r>
                <a:r>
                  <a:rPr lang="en-GB" sz="1600" dirty="0" smtClean="0">
                    <a:solidFill>
                      <a:schemeClr val="tx1"/>
                    </a:solidFill>
                  </a:rPr>
                  <a:t>model (eg Greene 1998).</a:t>
                </a:r>
              </a:p>
              <a:p>
                <a:endParaRPr lang="en-GB" sz="1600" dirty="0" smtClean="0"/>
              </a:p>
              <a:p>
                <a:pPr lvl="0">
                  <a:buClr>
                    <a:srgbClr val="A0DAE8"/>
                  </a:buClr>
                </a:pPr>
                <a:endParaRPr lang="en-GB" sz="1600" dirty="0">
                  <a:solidFill>
                    <a:schemeClr val="tx1"/>
                  </a:solidFill>
                </a:endParaRPr>
              </a:p>
              <a:p>
                <a:pPr marL="0" indent="0" algn="ctr">
                  <a:buNone/>
                </a:pPr>
                <a:endParaRPr lang="en-GB" sz="1600" dirty="0">
                  <a:solidFill>
                    <a:schemeClr val="tx1"/>
                  </a:solidFill>
                </a:endParaRPr>
              </a:p>
              <a:p>
                <a:pPr lvl="0">
                  <a:buClr>
                    <a:srgbClr val="A0DAE8"/>
                  </a:buClr>
                </a:pPr>
                <a:endParaRPr lang="en-GB" sz="1600" dirty="0">
                  <a:solidFill>
                    <a:schemeClr val="tx1"/>
                  </a:solidFill>
                </a:endParaRPr>
              </a:p>
              <a:p>
                <a:pPr lvl="0">
                  <a:buClr>
                    <a:srgbClr val="A0DAE8"/>
                  </a:buClr>
                </a:pPr>
                <a:endParaRPr lang="en-GB" sz="1600" dirty="0">
                  <a:solidFill>
                    <a:schemeClr val="tx1"/>
                  </a:solidFill>
                </a:endParaRPr>
              </a:p>
              <a:p>
                <a:pPr marL="0" indent="0" algn="ctr">
                  <a:buNone/>
                </a:pPr>
                <a:endParaRPr lang="en-GB" sz="1600" dirty="0">
                  <a:solidFill>
                    <a:schemeClr val="tx1"/>
                  </a:solidFill>
                </a:endParaRPr>
              </a:p>
              <a:p>
                <a:pPr marL="0" indent="0" algn="ctr">
                  <a:buNone/>
                </a:pPr>
                <a:r>
                  <a:rPr lang="en-GB" sz="1600" i="1" dirty="0">
                    <a:solidFill>
                      <a:schemeClr val="tx1"/>
                    </a:solidFill>
                  </a:rPr>
                  <a:t>		</a:t>
                </a:r>
              </a:p>
              <a:p>
                <a:endParaRPr lang="en-GB" sz="1600" dirty="0">
                  <a:solidFill>
                    <a:schemeClr val="tx1"/>
                  </a:solidFill>
                </a:endParaRPr>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359572" y="1937905"/>
                <a:ext cx="8424863" cy="4227399"/>
              </a:xfrm>
              <a:blipFill rotWithShape="0">
                <a:blip r:embed="rId2"/>
                <a:stretch>
                  <a:fillRect l="-507" t="-866"/>
                </a:stretch>
              </a:blipFill>
            </p:spPr>
            <p:txBody>
              <a:bodyPr/>
              <a:lstStyle/>
              <a:p>
                <a:r>
                  <a:rPr lang="en-GB">
                    <a:noFill/>
                  </a:rPr>
                  <a:t> </a:t>
                </a:r>
              </a:p>
            </p:txBody>
          </p:sp>
        </mc:Fallback>
      </mc:AlternateContent>
      <p:sp>
        <p:nvSpPr>
          <p:cNvPr id="4" name="Slide Number Placeholder 3"/>
          <p:cNvSpPr>
            <a:spLocks noGrp="1"/>
          </p:cNvSpPr>
          <p:nvPr>
            <p:ph type="sldNum" sz="quarter" idx="12"/>
          </p:nvPr>
        </p:nvSpPr>
        <p:spPr/>
        <p:txBody>
          <a:bodyPr/>
          <a:lstStyle/>
          <a:p>
            <a:fld id="{B9D8A533-569E-4A16-BA21-350C88889103}" type="slidenum">
              <a:rPr lang="en-US" smtClean="0">
                <a:solidFill>
                  <a:srgbClr val="0068AE"/>
                </a:solidFill>
              </a:rPr>
              <a:pPr/>
              <a:t>8</a:t>
            </a:fld>
            <a:endParaRPr lang="en-US" dirty="0">
              <a:solidFill>
                <a:srgbClr val="0068AE"/>
              </a:solidFill>
            </a:endParaRPr>
          </a:p>
        </p:txBody>
      </p:sp>
    </p:spTree>
    <p:extLst>
      <p:ext uri="{BB962C8B-B14F-4D97-AF65-F5344CB8AC3E}">
        <p14:creationId xmlns:p14="http://schemas.microsoft.com/office/powerpoint/2010/main" val="14695104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359572" y="1196752"/>
            <a:ext cx="8424863" cy="4729982"/>
          </a:xfrm>
        </p:spPr>
        <p:txBody>
          <a:bodyPr/>
          <a:lstStyle/>
          <a:p>
            <a:r>
              <a:rPr lang="en-GB" sz="1600" dirty="0" smtClean="0"/>
              <a:t>Variables affecting searching affect switching through two channels:</a:t>
            </a:r>
            <a:endParaRPr lang="en-GB" sz="1600" dirty="0"/>
          </a:p>
          <a:p>
            <a:pPr marL="403637" lvl="1" indent="0" algn="ctr">
              <a:buNone/>
            </a:pPr>
            <a:endParaRPr lang="en-GB" sz="1600" b="1" dirty="0" smtClean="0">
              <a:solidFill>
                <a:srgbClr val="FF0000"/>
              </a:solidFill>
            </a:endParaRPr>
          </a:p>
          <a:p>
            <a:pPr marL="403637" lvl="1" indent="0" algn="ctr">
              <a:buNone/>
            </a:pPr>
            <a:r>
              <a:rPr lang="en-GB" sz="1600" b="1" dirty="0" smtClean="0">
                <a:solidFill>
                  <a:srgbClr val="FF0000"/>
                </a:solidFill>
              </a:rPr>
              <a:t>(a) Direct</a:t>
            </a:r>
          </a:p>
          <a:p>
            <a:pPr marL="403637" lvl="1" indent="0" algn="ctr">
              <a:buNone/>
            </a:pPr>
            <a:r>
              <a:rPr lang="en-GB" sz="1600" b="1" dirty="0" smtClean="0">
                <a:solidFill>
                  <a:srgbClr val="FF0000"/>
                </a:solidFill>
              </a:rPr>
              <a:t>(b) Indirect (via search)</a:t>
            </a:r>
          </a:p>
          <a:p>
            <a:pPr marL="403637" lvl="1" indent="0" algn="ctr">
              <a:buNone/>
            </a:pPr>
            <a:endParaRPr lang="en-GB" sz="1600" b="1" dirty="0" smtClean="0">
              <a:solidFill>
                <a:srgbClr val="FF0000"/>
              </a:solidFill>
            </a:endParaRPr>
          </a:p>
          <a:p>
            <a:r>
              <a:rPr lang="en-GB" sz="1600" dirty="0" smtClean="0"/>
              <a:t>The </a:t>
            </a:r>
            <a:r>
              <a:rPr lang="en-GB" sz="1600" dirty="0"/>
              <a:t>recursive structure allows us to estimate </a:t>
            </a:r>
            <a:r>
              <a:rPr lang="en-GB" sz="1600" dirty="0" smtClean="0"/>
              <a:t>both.</a:t>
            </a:r>
            <a:endParaRPr lang="en-GB" sz="1600" dirty="0">
              <a:solidFill>
                <a:srgbClr val="FF0000"/>
              </a:solidFill>
            </a:endParaRPr>
          </a:p>
        </p:txBody>
      </p:sp>
      <p:sp>
        <p:nvSpPr>
          <p:cNvPr id="4" name="Slide Number Placeholder 3"/>
          <p:cNvSpPr>
            <a:spLocks noGrp="1"/>
          </p:cNvSpPr>
          <p:nvPr>
            <p:ph type="sldNum" sz="quarter" idx="12"/>
          </p:nvPr>
        </p:nvSpPr>
        <p:spPr/>
        <p:txBody>
          <a:bodyPr/>
          <a:lstStyle/>
          <a:p>
            <a:fld id="{A2AEC43B-10E0-415E-A332-B63CB4F7D755}" type="slidenum">
              <a:rPr lang="en-US" smtClean="0">
                <a:solidFill>
                  <a:srgbClr val="0068AE"/>
                </a:solidFill>
              </a:rPr>
              <a:pPr/>
              <a:t>9</a:t>
            </a:fld>
            <a:endParaRPr lang="en-US" dirty="0">
              <a:solidFill>
                <a:srgbClr val="0068AE"/>
              </a:solidFill>
            </a:endParaRPr>
          </a:p>
        </p:txBody>
      </p:sp>
      <p:sp>
        <p:nvSpPr>
          <p:cNvPr id="3" name="Rectangle 2"/>
          <p:cNvSpPr/>
          <p:nvPr/>
        </p:nvSpPr>
        <p:spPr>
          <a:xfrm>
            <a:off x="3504713" y="1905460"/>
            <a:ext cx="2520281" cy="7200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Content Placeholder 5"/>
          <p:cNvSpPr txBox="1">
            <a:spLocks/>
          </p:cNvSpPr>
          <p:nvPr/>
        </p:nvSpPr>
        <p:spPr bwMode="auto">
          <a:xfrm>
            <a:off x="353472" y="3600931"/>
            <a:ext cx="4135437" cy="35623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58775" indent="-358775" algn="l" rtl="0" eaLnBrk="1" fontAlgn="base" hangingPunct="1">
              <a:spcBef>
                <a:spcPct val="20000"/>
              </a:spcBef>
              <a:spcAft>
                <a:spcPct val="20000"/>
              </a:spcAft>
              <a:buClr>
                <a:schemeClr val="bg2"/>
              </a:buClr>
              <a:buSzPct val="115000"/>
              <a:buFont typeface="Univers" pitchFamily="34" charset="0"/>
              <a:buChar char="●"/>
              <a:defRPr sz="2800" b="1">
                <a:solidFill>
                  <a:schemeClr val="tx1"/>
                </a:solidFill>
                <a:latin typeface="Arial" pitchFamily="34" charset="0"/>
                <a:ea typeface="+mn-ea"/>
                <a:cs typeface="Arial" pitchFamily="34" charset="0"/>
              </a:defRPr>
            </a:lvl1pPr>
            <a:lvl2pPr marL="892175" indent="-354013" algn="l" rtl="0" eaLnBrk="1" fontAlgn="base" hangingPunct="1">
              <a:spcBef>
                <a:spcPct val="20000"/>
              </a:spcBef>
              <a:spcAft>
                <a:spcPct val="20000"/>
              </a:spcAft>
              <a:buSzPct val="200000"/>
              <a:buFont typeface="Univers" pitchFamily="34" charset="0"/>
              <a:buChar char="-"/>
              <a:defRPr sz="2400">
                <a:solidFill>
                  <a:schemeClr val="tx1"/>
                </a:solidFill>
                <a:latin typeface="Arial" pitchFamily="34" charset="0"/>
                <a:cs typeface="Arial" pitchFamily="34" charset="0"/>
              </a:defRPr>
            </a:lvl2pPr>
            <a:lvl3pPr marL="1438275" indent="-366713" algn="l" rtl="0" eaLnBrk="1" fontAlgn="base" hangingPunct="1">
              <a:spcBef>
                <a:spcPct val="20000"/>
              </a:spcBef>
              <a:spcAft>
                <a:spcPct val="20000"/>
              </a:spcAft>
              <a:buChar char="•"/>
              <a:defRPr sz="2000">
                <a:solidFill>
                  <a:schemeClr val="tx1"/>
                </a:solidFill>
                <a:latin typeface="+mn-lt"/>
              </a:defRPr>
            </a:lvl3pPr>
            <a:lvl4pPr marL="2071688" indent="-228600" algn="l" rtl="0" eaLnBrk="1" fontAlgn="base" hangingPunct="1">
              <a:spcBef>
                <a:spcPct val="20000"/>
              </a:spcBef>
              <a:spcAft>
                <a:spcPct val="0"/>
              </a:spcAft>
              <a:buChar char="–"/>
              <a:defRPr sz="2000">
                <a:solidFill>
                  <a:schemeClr val="tx1"/>
                </a:solidFill>
                <a:latin typeface="Arial" charset="0"/>
              </a:defRPr>
            </a:lvl4pPr>
            <a:lvl5pPr marL="2479675" indent="-228600" algn="l" rtl="0" eaLnBrk="1" fontAlgn="base" hangingPunct="1">
              <a:spcBef>
                <a:spcPct val="20000"/>
              </a:spcBef>
              <a:spcAft>
                <a:spcPct val="0"/>
              </a:spcAft>
              <a:buChar char="»"/>
              <a:defRPr sz="2000">
                <a:solidFill>
                  <a:schemeClr val="tx1"/>
                </a:solidFill>
                <a:latin typeface="Arial" charset="0"/>
              </a:defRPr>
            </a:lvl5pPr>
            <a:lvl6pPr marL="2936875" indent="-228600" algn="l" rtl="0" eaLnBrk="1" fontAlgn="base" hangingPunct="1">
              <a:spcBef>
                <a:spcPct val="20000"/>
              </a:spcBef>
              <a:spcAft>
                <a:spcPct val="0"/>
              </a:spcAft>
              <a:buChar char="»"/>
              <a:defRPr sz="2000">
                <a:solidFill>
                  <a:schemeClr val="tx1"/>
                </a:solidFill>
                <a:latin typeface="Arial" charset="0"/>
              </a:defRPr>
            </a:lvl6pPr>
            <a:lvl7pPr marL="3394075" indent="-228600" algn="l" rtl="0" eaLnBrk="1" fontAlgn="base" hangingPunct="1">
              <a:spcBef>
                <a:spcPct val="20000"/>
              </a:spcBef>
              <a:spcAft>
                <a:spcPct val="0"/>
              </a:spcAft>
              <a:buChar char="»"/>
              <a:defRPr sz="2000">
                <a:solidFill>
                  <a:schemeClr val="tx1"/>
                </a:solidFill>
                <a:latin typeface="Arial" charset="0"/>
              </a:defRPr>
            </a:lvl7pPr>
            <a:lvl8pPr marL="3851275" indent="-228600" algn="l" rtl="0" eaLnBrk="1" fontAlgn="base" hangingPunct="1">
              <a:spcBef>
                <a:spcPct val="20000"/>
              </a:spcBef>
              <a:spcAft>
                <a:spcPct val="0"/>
              </a:spcAft>
              <a:buChar char="»"/>
              <a:defRPr sz="2000">
                <a:solidFill>
                  <a:schemeClr val="tx1"/>
                </a:solidFill>
                <a:latin typeface="Arial" charset="0"/>
              </a:defRPr>
            </a:lvl8pPr>
            <a:lvl9pPr marL="4308475" indent="-228600" algn="l" rtl="0" eaLnBrk="1" fontAlgn="base" hangingPunct="1">
              <a:spcBef>
                <a:spcPct val="20000"/>
              </a:spcBef>
              <a:spcAft>
                <a:spcPct val="0"/>
              </a:spcAft>
              <a:buChar char="»"/>
              <a:defRPr sz="2000">
                <a:solidFill>
                  <a:schemeClr val="tx1"/>
                </a:solidFill>
                <a:latin typeface="Arial" charset="0"/>
              </a:defRPr>
            </a:lvl9pPr>
          </a:lstStyle>
          <a:p>
            <a:r>
              <a:rPr lang="en-GB" sz="1600" kern="0" dirty="0" smtClean="0"/>
              <a:t>Univariate structure</a:t>
            </a:r>
            <a:endParaRPr lang="en-GB" sz="1600" kern="0" dirty="0"/>
          </a:p>
        </p:txBody>
      </p:sp>
      <p:grpSp>
        <p:nvGrpSpPr>
          <p:cNvPr id="7" name="Group 6"/>
          <p:cNvGrpSpPr/>
          <p:nvPr/>
        </p:nvGrpSpPr>
        <p:grpSpPr>
          <a:xfrm>
            <a:off x="604955" y="4377336"/>
            <a:ext cx="3628226" cy="1241404"/>
            <a:chOff x="4005601" y="2353719"/>
            <a:chExt cx="4528745" cy="2031396"/>
          </a:xfrm>
        </p:grpSpPr>
        <p:sp>
          <p:nvSpPr>
            <p:cNvPr id="8" name="TextBox 7"/>
            <p:cNvSpPr txBox="1"/>
            <p:nvPr/>
          </p:nvSpPr>
          <p:spPr>
            <a:xfrm>
              <a:off x="4005601" y="2962681"/>
              <a:ext cx="1292973" cy="1057637"/>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Branch closure</a:t>
              </a:r>
              <a:endParaRPr lang="en-GB" dirty="0">
                <a:latin typeface="Arial" panose="020B0604020202020204" pitchFamily="34" charset="0"/>
                <a:cs typeface="Arial" panose="020B0604020202020204" pitchFamily="34" charset="0"/>
              </a:endParaRPr>
            </a:p>
          </p:txBody>
        </p:sp>
        <p:sp>
          <p:nvSpPr>
            <p:cNvPr id="9" name="TextBox 8"/>
            <p:cNvSpPr txBox="1"/>
            <p:nvPr/>
          </p:nvSpPr>
          <p:spPr>
            <a:xfrm>
              <a:off x="6667789" y="3780751"/>
              <a:ext cx="1214563" cy="604364"/>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Search</a:t>
              </a:r>
              <a:endParaRPr lang="en-GB" dirty="0">
                <a:latin typeface="Arial" panose="020B0604020202020204" pitchFamily="34" charset="0"/>
                <a:cs typeface="Arial" panose="020B0604020202020204" pitchFamily="34" charset="0"/>
              </a:endParaRPr>
            </a:p>
          </p:txBody>
        </p:sp>
        <p:sp>
          <p:nvSpPr>
            <p:cNvPr id="10" name="TextBox 9"/>
            <p:cNvSpPr txBox="1"/>
            <p:nvPr/>
          </p:nvSpPr>
          <p:spPr>
            <a:xfrm>
              <a:off x="6667789" y="2353719"/>
              <a:ext cx="1098835" cy="604364"/>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Switch</a:t>
              </a:r>
              <a:endParaRPr lang="en-GB" dirty="0">
                <a:latin typeface="Arial" panose="020B0604020202020204" pitchFamily="34" charset="0"/>
                <a:cs typeface="Arial" panose="020B0604020202020204" pitchFamily="34" charset="0"/>
              </a:endParaRPr>
            </a:p>
          </p:txBody>
        </p:sp>
        <p:cxnSp>
          <p:nvCxnSpPr>
            <p:cNvPr id="11" name="Straight Arrow Connector 10"/>
            <p:cNvCxnSpPr/>
            <p:nvPr/>
          </p:nvCxnSpPr>
          <p:spPr>
            <a:xfrm flipV="1">
              <a:off x="5144222" y="2716610"/>
              <a:ext cx="1399309" cy="636104"/>
            </a:xfrm>
            <a:prstGeom prst="straightConnector1">
              <a:avLst/>
            </a:prstGeom>
            <a:ln w="28575">
              <a:solidFill>
                <a:schemeClr val="tx2"/>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5144222" y="3616036"/>
              <a:ext cx="1431203" cy="426325"/>
            </a:xfrm>
            <a:prstGeom prst="straightConnector1">
              <a:avLst/>
            </a:prstGeom>
            <a:ln w="28575">
              <a:solidFill>
                <a:schemeClr val="tx2"/>
              </a:solidFill>
              <a:tailEnd type="triangle" w="lg" len="med"/>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714045" y="2353719"/>
              <a:ext cx="733899" cy="604364"/>
            </a:xfrm>
            <a:prstGeom prst="rect">
              <a:avLst/>
            </a:prstGeom>
            <a:noFill/>
          </p:spPr>
          <p:txBody>
            <a:bodyPr wrap="square" rtlCol="0">
              <a:spAutoFit/>
            </a:bodyPr>
            <a:lstStyle/>
            <a:p>
              <a:r>
                <a:rPr lang="en-GB" dirty="0" smtClean="0">
                  <a:solidFill>
                    <a:srgbClr val="FF0000"/>
                  </a:solidFill>
                  <a:latin typeface="Arial" panose="020B0604020202020204" pitchFamily="34" charset="0"/>
                  <a:cs typeface="Arial" panose="020B0604020202020204" pitchFamily="34" charset="0"/>
                </a:rPr>
                <a:t>4%</a:t>
              </a:r>
              <a:endParaRPr lang="en-GB" dirty="0">
                <a:solidFill>
                  <a:srgbClr val="FF0000"/>
                </a:solidFill>
                <a:latin typeface="Arial" panose="020B0604020202020204" pitchFamily="34" charset="0"/>
                <a:cs typeface="Arial" panose="020B0604020202020204" pitchFamily="34" charset="0"/>
              </a:endParaRPr>
            </a:p>
          </p:txBody>
        </p:sp>
        <p:sp>
          <p:nvSpPr>
            <p:cNvPr id="14" name="TextBox 13"/>
            <p:cNvSpPr txBox="1"/>
            <p:nvPr/>
          </p:nvSpPr>
          <p:spPr>
            <a:xfrm>
              <a:off x="7714046" y="3780751"/>
              <a:ext cx="820300" cy="604364"/>
            </a:xfrm>
            <a:prstGeom prst="rect">
              <a:avLst/>
            </a:prstGeom>
            <a:noFill/>
          </p:spPr>
          <p:txBody>
            <a:bodyPr wrap="square" rtlCol="0">
              <a:spAutoFit/>
            </a:bodyPr>
            <a:lstStyle/>
            <a:p>
              <a:r>
                <a:rPr lang="en-GB" dirty="0" smtClean="0">
                  <a:solidFill>
                    <a:srgbClr val="FF0000"/>
                  </a:solidFill>
                  <a:latin typeface="Arial" panose="020B0604020202020204" pitchFamily="34" charset="0"/>
                  <a:cs typeface="Arial" panose="020B0604020202020204" pitchFamily="34" charset="0"/>
                </a:rPr>
                <a:t>9%</a:t>
              </a:r>
              <a:endParaRPr lang="en-GB" dirty="0">
                <a:solidFill>
                  <a:srgbClr val="FF0000"/>
                </a:solidFill>
                <a:latin typeface="Arial" panose="020B0604020202020204" pitchFamily="34" charset="0"/>
                <a:cs typeface="Arial" panose="020B0604020202020204" pitchFamily="34" charset="0"/>
              </a:endParaRPr>
            </a:p>
          </p:txBody>
        </p:sp>
      </p:grpSp>
      <p:sp>
        <p:nvSpPr>
          <p:cNvPr id="15" name="Content Placeholder 6"/>
          <p:cNvSpPr txBox="1">
            <a:spLocks/>
          </p:cNvSpPr>
          <p:nvPr/>
        </p:nvSpPr>
        <p:spPr>
          <a:xfrm>
            <a:off x="4734292" y="3646846"/>
            <a:ext cx="4137026" cy="3562388"/>
          </a:xfrm>
          <a:prstGeom prst="rect">
            <a:avLst/>
          </a:prstGeom>
        </p:spPr>
        <p:txBody>
          <a:bodyPr/>
          <a:lstStyle>
            <a:lvl1pPr marL="358775" indent="-358775" algn="l" rtl="0" eaLnBrk="1" fontAlgn="base" hangingPunct="1">
              <a:spcBef>
                <a:spcPct val="20000"/>
              </a:spcBef>
              <a:spcAft>
                <a:spcPct val="20000"/>
              </a:spcAft>
              <a:buClr>
                <a:schemeClr val="bg2"/>
              </a:buClr>
              <a:buSzPct val="115000"/>
              <a:buFont typeface="Univers" pitchFamily="34" charset="0"/>
              <a:buChar char="●"/>
              <a:defRPr sz="2800" b="1">
                <a:solidFill>
                  <a:schemeClr val="tx1"/>
                </a:solidFill>
                <a:latin typeface="Arial" pitchFamily="34" charset="0"/>
                <a:ea typeface="+mn-ea"/>
                <a:cs typeface="Arial" pitchFamily="34" charset="0"/>
              </a:defRPr>
            </a:lvl1pPr>
            <a:lvl2pPr marL="892175" indent="-354013" algn="l" rtl="0" eaLnBrk="1" fontAlgn="base" hangingPunct="1">
              <a:spcBef>
                <a:spcPct val="20000"/>
              </a:spcBef>
              <a:spcAft>
                <a:spcPct val="20000"/>
              </a:spcAft>
              <a:buSzPct val="200000"/>
              <a:buFont typeface="Univers" pitchFamily="34" charset="0"/>
              <a:buChar char="-"/>
              <a:defRPr sz="2400">
                <a:solidFill>
                  <a:schemeClr val="tx1"/>
                </a:solidFill>
                <a:latin typeface="Arial" pitchFamily="34" charset="0"/>
                <a:cs typeface="Arial" pitchFamily="34" charset="0"/>
              </a:defRPr>
            </a:lvl2pPr>
            <a:lvl3pPr marL="1438275" indent="-366713" algn="l" rtl="0" eaLnBrk="1" fontAlgn="base" hangingPunct="1">
              <a:spcBef>
                <a:spcPct val="20000"/>
              </a:spcBef>
              <a:spcAft>
                <a:spcPct val="20000"/>
              </a:spcAft>
              <a:buChar char="•"/>
              <a:defRPr sz="2000">
                <a:solidFill>
                  <a:schemeClr val="tx1"/>
                </a:solidFill>
                <a:latin typeface="+mn-lt"/>
              </a:defRPr>
            </a:lvl3pPr>
            <a:lvl4pPr marL="2071688" indent="-228600" algn="l" rtl="0" eaLnBrk="1" fontAlgn="base" hangingPunct="1">
              <a:spcBef>
                <a:spcPct val="20000"/>
              </a:spcBef>
              <a:spcAft>
                <a:spcPct val="0"/>
              </a:spcAft>
              <a:buChar char="–"/>
              <a:defRPr sz="2000">
                <a:solidFill>
                  <a:schemeClr val="tx1"/>
                </a:solidFill>
                <a:latin typeface="Arial" charset="0"/>
              </a:defRPr>
            </a:lvl4pPr>
            <a:lvl5pPr marL="2479675" indent="-228600" algn="l" rtl="0" eaLnBrk="1" fontAlgn="base" hangingPunct="1">
              <a:spcBef>
                <a:spcPct val="20000"/>
              </a:spcBef>
              <a:spcAft>
                <a:spcPct val="0"/>
              </a:spcAft>
              <a:buChar char="»"/>
              <a:defRPr sz="2000">
                <a:solidFill>
                  <a:schemeClr val="tx1"/>
                </a:solidFill>
                <a:latin typeface="Arial" charset="0"/>
              </a:defRPr>
            </a:lvl5pPr>
            <a:lvl6pPr marL="2936875" indent="-228600" algn="l" rtl="0" eaLnBrk="1" fontAlgn="base" hangingPunct="1">
              <a:spcBef>
                <a:spcPct val="20000"/>
              </a:spcBef>
              <a:spcAft>
                <a:spcPct val="0"/>
              </a:spcAft>
              <a:buChar char="»"/>
              <a:defRPr sz="2000">
                <a:solidFill>
                  <a:schemeClr val="tx1"/>
                </a:solidFill>
                <a:latin typeface="Arial" charset="0"/>
              </a:defRPr>
            </a:lvl6pPr>
            <a:lvl7pPr marL="3394075" indent="-228600" algn="l" rtl="0" eaLnBrk="1" fontAlgn="base" hangingPunct="1">
              <a:spcBef>
                <a:spcPct val="20000"/>
              </a:spcBef>
              <a:spcAft>
                <a:spcPct val="0"/>
              </a:spcAft>
              <a:buChar char="»"/>
              <a:defRPr sz="2000">
                <a:solidFill>
                  <a:schemeClr val="tx1"/>
                </a:solidFill>
                <a:latin typeface="Arial" charset="0"/>
              </a:defRPr>
            </a:lvl7pPr>
            <a:lvl8pPr marL="3851275" indent="-228600" algn="l" rtl="0" eaLnBrk="1" fontAlgn="base" hangingPunct="1">
              <a:spcBef>
                <a:spcPct val="20000"/>
              </a:spcBef>
              <a:spcAft>
                <a:spcPct val="0"/>
              </a:spcAft>
              <a:buChar char="»"/>
              <a:defRPr sz="2000">
                <a:solidFill>
                  <a:schemeClr val="tx1"/>
                </a:solidFill>
                <a:latin typeface="Arial" charset="0"/>
              </a:defRPr>
            </a:lvl8pPr>
            <a:lvl9pPr marL="4308475" indent="-228600" algn="l" rtl="0" eaLnBrk="1" fontAlgn="base" hangingPunct="1">
              <a:spcBef>
                <a:spcPct val="20000"/>
              </a:spcBef>
              <a:spcAft>
                <a:spcPct val="0"/>
              </a:spcAft>
              <a:buChar char="»"/>
              <a:defRPr sz="2000">
                <a:solidFill>
                  <a:schemeClr val="tx1"/>
                </a:solidFill>
                <a:latin typeface="Arial" charset="0"/>
              </a:defRPr>
            </a:lvl9pPr>
          </a:lstStyle>
          <a:p>
            <a:r>
              <a:rPr lang="en-GB" sz="1600" kern="0" dirty="0" smtClean="0"/>
              <a:t>Recursive structure</a:t>
            </a:r>
            <a:endParaRPr lang="en-GB" sz="1600" kern="0" dirty="0"/>
          </a:p>
        </p:txBody>
      </p:sp>
      <p:grpSp>
        <p:nvGrpSpPr>
          <p:cNvPr id="16" name="Group 15"/>
          <p:cNvGrpSpPr/>
          <p:nvPr/>
        </p:nvGrpSpPr>
        <p:grpSpPr>
          <a:xfrm>
            <a:off x="4764854" y="4113824"/>
            <a:ext cx="4316861" cy="1602378"/>
            <a:chOff x="4686802" y="2711473"/>
            <a:chExt cx="4439927" cy="1633172"/>
          </a:xfrm>
        </p:grpSpPr>
        <p:grpSp>
          <p:nvGrpSpPr>
            <p:cNvPr id="17" name="Group 16"/>
            <p:cNvGrpSpPr/>
            <p:nvPr/>
          </p:nvGrpSpPr>
          <p:grpSpPr>
            <a:xfrm>
              <a:off x="4686802" y="3096143"/>
              <a:ext cx="3470334" cy="1248502"/>
              <a:chOff x="3991343" y="2353719"/>
              <a:chExt cx="4543003" cy="2043011"/>
            </a:xfrm>
          </p:grpSpPr>
          <p:sp>
            <p:nvSpPr>
              <p:cNvPr id="22" name="TextBox 21"/>
              <p:cNvSpPr txBox="1"/>
              <p:nvPr/>
            </p:nvSpPr>
            <p:spPr>
              <a:xfrm>
                <a:off x="3991343" y="2962683"/>
                <a:ext cx="1292974" cy="1057637"/>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Branch closure</a:t>
                </a:r>
                <a:endParaRPr lang="en-GB" dirty="0">
                  <a:latin typeface="Arial" panose="020B0604020202020204" pitchFamily="34" charset="0"/>
                  <a:cs typeface="Arial" panose="020B0604020202020204" pitchFamily="34" charset="0"/>
                </a:endParaRPr>
              </a:p>
            </p:txBody>
          </p:sp>
          <p:sp>
            <p:nvSpPr>
              <p:cNvPr id="23" name="TextBox 22"/>
              <p:cNvSpPr txBox="1"/>
              <p:nvPr/>
            </p:nvSpPr>
            <p:spPr>
              <a:xfrm>
                <a:off x="6667789" y="3780752"/>
                <a:ext cx="1284649" cy="615978"/>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Search</a:t>
                </a:r>
                <a:endParaRPr lang="en-GB" dirty="0">
                  <a:latin typeface="Arial" panose="020B0604020202020204" pitchFamily="34" charset="0"/>
                  <a:cs typeface="Arial" panose="020B0604020202020204" pitchFamily="34" charset="0"/>
                </a:endParaRPr>
              </a:p>
            </p:txBody>
          </p:sp>
          <p:sp>
            <p:nvSpPr>
              <p:cNvPr id="24" name="TextBox 23"/>
              <p:cNvSpPr txBox="1"/>
              <p:nvPr/>
            </p:nvSpPr>
            <p:spPr>
              <a:xfrm>
                <a:off x="6667789" y="2353719"/>
                <a:ext cx="1229378" cy="604364"/>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Switch</a:t>
                </a:r>
                <a:endParaRPr lang="en-GB" dirty="0">
                  <a:latin typeface="Arial" panose="020B0604020202020204" pitchFamily="34" charset="0"/>
                  <a:cs typeface="Arial" panose="020B0604020202020204" pitchFamily="34" charset="0"/>
                </a:endParaRPr>
              </a:p>
            </p:txBody>
          </p:sp>
          <p:cxnSp>
            <p:nvCxnSpPr>
              <p:cNvPr id="25" name="Straight Arrow Connector 24"/>
              <p:cNvCxnSpPr/>
              <p:nvPr/>
            </p:nvCxnSpPr>
            <p:spPr>
              <a:xfrm flipV="1">
                <a:off x="5144222" y="2716610"/>
                <a:ext cx="1399309" cy="636104"/>
              </a:xfrm>
              <a:prstGeom prst="straightConnector1">
                <a:avLst/>
              </a:prstGeom>
              <a:ln w="28575">
                <a:solidFill>
                  <a:schemeClr val="tx2"/>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5144222" y="3616036"/>
                <a:ext cx="1431203" cy="426325"/>
              </a:xfrm>
              <a:prstGeom prst="straightConnector1">
                <a:avLst/>
              </a:prstGeom>
              <a:ln w="28575">
                <a:solidFill>
                  <a:schemeClr val="tx2"/>
                </a:solidFill>
                <a:tailEnd type="triangle" w="lg" len="med"/>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7714046" y="2353719"/>
                <a:ext cx="784185" cy="615978"/>
              </a:xfrm>
              <a:prstGeom prst="rect">
                <a:avLst/>
              </a:prstGeom>
              <a:noFill/>
            </p:spPr>
            <p:txBody>
              <a:bodyPr wrap="square" rtlCol="0">
                <a:spAutoFit/>
              </a:bodyPr>
              <a:lstStyle/>
              <a:p>
                <a:r>
                  <a:rPr lang="en-GB" dirty="0" smtClean="0">
                    <a:solidFill>
                      <a:srgbClr val="FF9999"/>
                    </a:solidFill>
                    <a:latin typeface="Arial" panose="020B0604020202020204" pitchFamily="34" charset="0"/>
                    <a:cs typeface="Arial" panose="020B0604020202020204" pitchFamily="34" charset="0"/>
                  </a:rPr>
                  <a:t>0%</a:t>
                </a:r>
                <a:endParaRPr lang="en-GB" dirty="0">
                  <a:solidFill>
                    <a:srgbClr val="FF9999"/>
                  </a:solidFill>
                  <a:latin typeface="Arial" panose="020B0604020202020204" pitchFamily="34" charset="0"/>
                  <a:cs typeface="Arial" panose="020B0604020202020204" pitchFamily="34" charset="0"/>
                </a:endParaRPr>
              </a:p>
            </p:txBody>
          </p:sp>
          <p:sp>
            <p:nvSpPr>
              <p:cNvPr id="28" name="TextBox 27"/>
              <p:cNvSpPr txBox="1"/>
              <p:nvPr/>
            </p:nvSpPr>
            <p:spPr>
              <a:xfrm>
                <a:off x="7714046" y="3780751"/>
                <a:ext cx="820300" cy="604364"/>
              </a:xfrm>
              <a:prstGeom prst="rect">
                <a:avLst/>
              </a:prstGeom>
              <a:noFill/>
            </p:spPr>
            <p:txBody>
              <a:bodyPr wrap="square" rtlCol="0">
                <a:spAutoFit/>
              </a:bodyPr>
              <a:lstStyle/>
              <a:p>
                <a:r>
                  <a:rPr lang="en-GB" dirty="0">
                    <a:solidFill>
                      <a:srgbClr val="FF9999"/>
                    </a:solidFill>
                    <a:latin typeface="Arial" panose="020B0604020202020204" pitchFamily="34" charset="0"/>
                    <a:cs typeface="Arial" panose="020B0604020202020204" pitchFamily="34" charset="0"/>
                  </a:rPr>
                  <a:t>9%</a:t>
                </a:r>
              </a:p>
            </p:txBody>
          </p:sp>
        </p:grpSp>
        <p:sp>
          <p:nvSpPr>
            <p:cNvPr id="18" name="Arc 17"/>
            <p:cNvSpPr/>
            <p:nvPr/>
          </p:nvSpPr>
          <p:spPr>
            <a:xfrm rot="231013">
              <a:off x="7871847" y="3254783"/>
              <a:ext cx="795445" cy="948030"/>
            </a:xfrm>
            <a:prstGeom prst="arc">
              <a:avLst>
                <a:gd name="adj1" fmla="val 15428147"/>
                <a:gd name="adj2" fmla="val 4900771"/>
              </a:avLst>
            </a:prstGeom>
            <a:ln w="50800">
              <a:solidFill>
                <a:srgbClr val="C00000"/>
              </a:solidFill>
              <a:headEnd type="triangle" w="lg" len="lg"/>
              <a:tailEnd type="none" w="sm"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19" name="TextBox 18"/>
            <p:cNvSpPr txBox="1"/>
            <p:nvPr/>
          </p:nvSpPr>
          <p:spPr>
            <a:xfrm>
              <a:off x="5584990" y="2968775"/>
              <a:ext cx="947088" cy="376430"/>
            </a:xfrm>
            <a:prstGeom prst="rect">
              <a:avLst/>
            </a:prstGeom>
            <a:noFill/>
          </p:spPr>
          <p:txBody>
            <a:bodyPr wrap="square" rtlCol="0">
              <a:spAutoFit/>
            </a:bodyPr>
            <a:lstStyle/>
            <a:p>
              <a:r>
                <a:rPr lang="en-GB" b="1" dirty="0" smtClean="0">
                  <a:solidFill>
                    <a:schemeClr val="tx2"/>
                  </a:solidFill>
                  <a:latin typeface="Arial" panose="020B0604020202020204" pitchFamily="34" charset="0"/>
                  <a:cs typeface="Arial" panose="020B0604020202020204" pitchFamily="34" charset="0"/>
                </a:rPr>
                <a:t>direct</a:t>
              </a:r>
              <a:endParaRPr lang="en-GB" b="1" dirty="0">
                <a:solidFill>
                  <a:schemeClr val="tx2"/>
                </a:solidFill>
                <a:latin typeface="Arial" panose="020B0604020202020204" pitchFamily="34" charset="0"/>
                <a:cs typeface="Arial" panose="020B0604020202020204" pitchFamily="34" charset="0"/>
              </a:endParaRPr>
            </a:p>
          </p:txBody>
        </p:sp>
        <p:sp>
          <p:nvSpPr>
            <p:cNvPr id="20" name="TextBox 19"/>
            <p:cNvSpPr txBox="1"/>
            <p:nvPr/>
          </p:nvSpPr>
          <p:spPr>
            <a:xfrm>
              <a:off x="8014902" y="2744977"/>
              <a:ext cx="1111827" cy="369332"/>
            </a:xfrm>
            <a:prstGeom prst="rect">
              <a:avLst/>
            </a:prstGeom>
            <a:noFill/>
          </p:spPr>
          <p:txBody>
            <a:bodyPr wrap="square" rtlCol="0">
              <a:spAutoFit/>
            </a:bodyPr>
            <a:lstStyle/>
            <a:p>
              <a:r>
                <a:rPr lang="en-GB" b="1" dirty="0" smtClean="0">
                  <a:solidFill>
                    <a:schemeClr val="tx2"/>
                  </a:solidFill>
                  <a:latin typeface="Arial" panose="020B0604020202020204" pitchFamily="34" charset="0"/>
                  <a:cs typeface="Arial" panose="020B0604020202020204" pitchFamily="34" charset="0"/>
                </a:rPr>
                <a:t>indirect</a:t>
              </a:r>
              <a:endParaRPr lang="en-GB" b="1" dirty="0">
                <a:solidFill>
                  <a:schemeClr val="tx2"/>
                </a:solidFill>
                <a:latin typeface="Arial" panose="020B0604020202020204" pitchFamily="34" charset="0"/>
                <a:cs typeface="Arial" panose="020B0604020202020204" pitchFamily="34" charset="0"/>
              </a:endParaRPr>
            </a:p>
          </p:txBody>
        </p:sp>
        <p:cxnSp>
          <p:nvCxnSpPr>
            <p:cNvPr id="21" name="Straight Arrow Connector 20"/>
            <p:cNvCxnSpPr/>
            <p:nvPr/>
          </p:nvCxnSpPr>
          <p:spPr>
            <a:xfrm>
              <a:off x="7670404" y="2711473"/>
              <a:ext cx="6275" cy="384670"/>
            </a:xfrm>
            <a:prstGeom prst="straightConnector1">
              <a:avLst/>
            </a:prstGeom>
            <a:ln w="28575">
              <a:solidFill>
                <a:srgbClr val="FF9999"/>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901247288"/>
      </p:ext>
    </p:extLst>
  </p:cSld>
  <p:clrMapOvr>
    <a:masterClrMapping/>
  </p:clrMapOvr>
  <p:timing>
    <p:tnLst>
      <p:par>
        <p:cTn id="1" dur="indefinite" restart="never" nodeType="tmRoot"/>
      </p:par>
    </p:tnLst>
  </p:timing>
</p:sld>
</file>

<file path=ppt/theme/theme1.xml><?xml version="1.0" encoding="utf-8"?>
<a:theme xmlns:a="http://schemas.openxmlformats.org/drawingml/2006/main" name="CMAtheme">
  <a:themeElements>
    <a:clrScheme name="CMA">
      <a:dk1>
        <a:srgbClr val="0068AE"/>
      </a:dk1>
      <a:lt1>
        <a:srgbClr val="FFFFFF"/>
      </a:lt1>
      <a:dk2>
        <a:srgbClr val="262626"/>
      </a:dk2>
      <a:lt2>
        <a:srgbClr val="A0DAE8"/>
      </a:lt2>
      <a:accent1>
        <a:srgbClr val="A0DAE8"/>
      </a:accent1>
      <a:accent2>
        <a:srgbClr val="799297"/>
      </a:accent2>
      <a:accent3>
        <a:srgbClr val="6DC6E7"/>
      </a:accent3>
      <a:accent4>
        <a:srgbClr val="0046AD"/>
      </a:accent4>
      <a:accent5>
        <a:srgbClr val="6DC6E7"/>
      </a:accent5>
      <a:accent6>
        <a:srgbClr val="FFFFFF"/>
      </a:accent6>
      <a:hlink>
        <a:srgbClr val="0070C0"/>
      </a:hlink>
      <a:folHlink>
        <a:srgbClr val="0070C0"/>
      </a:folHlink>
    </a:clrScheme>
    <a:fontScheme name="Standard bullet point style">
      <a:majorFont>
        <a:latin typeface="Univers"/>
        <a:ea typeface=""/>
        <a:cs typeface=""/>
      </a:majorFont>
      <a:minorFont>
        <a:latin typeface="Univer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 bullet point sty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 bullet point styl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 bullet point styl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 bullet point styl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 bullet point styl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 bullet point styl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 bullet point styl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 bullet point styl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 bullet point styl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 bullet point styl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 bullet point styl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 bullet point styl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Standard bullet point style 13">
        <a:dk1>
          <a:srgbClr val="00106E"/>
        </a:dk1>
        <a:lt1>
          <a:srgbClr val="FFFFFF"/>
        </a:lt1>
        <a:dk2>
          <a:srgbClr val="A78700"/>
        </a:dk2>
        <a:lt2>
          <a:srgbClr val="6495A4"/>
        </a:lt2>
        <a:accent1>
          <a:srgbClr val="FFAE37"/>
        </a:accent1>
        <a:accent2>
          <a:srgbClr val="FFFC02"/>
        </a:accent2>
        <a:accent3>
          <a:srgbClr val="FFFFFF"/>
        </a:accent3>
        <a:accent4>
          <a:srgbClr val="000C5D"/>
        </a:accent4>
        <a:accent5>
          <a:srgbClr val="FFD3AE"/>
        </a:accent5>
        <a:accent6>
          <a:srgbClr val="E7E402"/>
        </a:accent6>
        <a:hlink>
          <a:srgbClr val="FF9900"/>
        </a:hlink>
        <a:folHlink>
          <a:srgbClr val="6495A4"/>
        </a:folHlink>
      </a:clrScheme>
      <a:clrMap bg1="lt1" tx1="dk1" bg2="lt2" tx2="dk2" accent1="accent1" accent2="accent2" accent3="accent3" accent4="accent4" accent5="accent5" accent6="accent6" hlink="hlink" folHlink="folHlink"/>
    </a:extraClrScheme>
    <a:extraClrScheme>
      <a:clrScheme name="Standard bullet point style 14">
        <a:dk1>
          <a:srgbClr val="00106E"/>
        </a:dk1>
        <a:lt1>
          <a:srgbClr val="FFFFFF"/>
        </a:lt1>
        <a:dk2>
          <a:srgbClr val="A78700"/>
        </a:dk2>
        <a:lt2>
          <a:srgbClr val="D5E3E7"/>
        </a:lt2>
        <a:accent1>
          <a:srgbClr val="FFAE37"/>
        </a:accent1>
        <a:accent2>
          <a:srgbClr val="FEEC66"/>
        </a:accent2>
        <a:accent3>
          <a:srgbClr val="FFFFFF"/>
        </a:accent3>
        <a:accent4>
          <a:srgbClr val="000C5D"/>
        </a:accent4>
        <a:accent5>
          <a:srgbClr val="FFD3AE"/>
        </a:accent5>
        <a:accent6>
          <a:srgbClr val="E6D65C"/>
        </a:accent6>
        <a:hlink>
          <a:srgbClr val="A78700"/>
        </a:hlink>
        <a:folHlink>
          <a:srgbClr val="6495A4"/>
        </a:folHlink>
      </a:clrScheme>
      <a:clrMap bg1="lt1" tx1="dk1" bg2="lt2" tx2="dk2" accent1="accent1" accent2="accent2" accent3="accent3" accent4="accent4" accent5="accent5" accent6="accent6" hlink="hlink" folHlink="folHlink"/>
    </a:extraClrScheme>
    <a:extraClrScheme>
      <a:clrScheme name="Standard bullet point style 15">
        <a:dk1>
          <a:srgbClr val="283379"/>
        </a:dk1>
        <a:lt1>
          <a:srgbClr val="FFFFFF"/>
        </a:lt1>
        <a:dk2>
          <a:srgbClr val="F04A3E"/>
        </a:dk2>
        <a:lt2>
          <a:srgbClr val="BD9408"/>
        </a:lt2>
        <a:accent1>
          <a:srgbClr val="A14588"/>
        </a:accent1>
        <a:accent2>
          <a:srgbClr val="799297"/>
        </a:accent2>
        <a:accent3>
          <a:srgbClr val="FFFFFF"/>
        </a:accent3>
        <a:accent4>
          <a:srgbClr val="212A66"/>
        </a:accent4>
        <a:accent5>
          <a:srgbClr val="CDB0C3"/>
        </a:accent5>
        <a:accent6>
          <a:srgbClr val="6D8488"/>
        </a:accent6>
        <a:hlink>
          <a:srgbClr val="006E46"/>
        </a:hlink>
        <a:folHlink>
          <a:srgbClr val="0000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CMA PowerPoint version 2 [Read-Only]" id="{B7CC9CF7-F96E-48A3-89C5-8EF32342717D}" vid="{B4176696-C8D7-4B81-BF61-79B276E346A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796</TotalTime>
  <Words>1391</Words>
  <Application>Microsoft Office PowerPoint</Application>
  <PresentationFormat>On-screen Show (4:3)</PresentationFormat>
  <Paragraphs>353</Paragraphs>
  <Slides>16</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Cambria Math</vt:lpstr>
      <vt:lpstr>Times New Roman</vt:lpstr>
      <vt:lpstr>Univers</vt:lpstr>
      <vt:lpstr>Wingdings</vt:lpstr>
      <vt:lpstr>CMAtheme</vt:lpstr>
      <vt:lpstr>Searching and switching in retail banking</vt:lpstr>
      <vt:lpstr>Introduction</vt:lpstr>
      <vt:lpstr>Motivation</vt:lpstr>
      <vt:lpstr>Data</vt:lpstr>
      <vt:lpstr>Searching and switching</vt:lpstr>
      <vt:lpstr>Descriptive statistics</vt:lpstr>
      <vt:lpstr>Descriptive statistics</vt:lpstr>
      <vt:lpstr>Methodology</vt:lpstr>
      <vt:lpstr>PowerPoint Presentation</vt:lpstr>
      <vt:lpstr>Marginal Effects</vt:lpstr>
      <vt:lpstr>Marginal Effects (Discrete variables)</vt:lpstr>
      <vt:lpstr>Marginal Effects (Continuous variables)</vt:lpstr>
      <vt:lpstr>Results (Searching)</vt:lpstr>
      <vt:lpstr>Results (Switching)</vt:lpstr>
      <vt:lpstr>Main results (Searching)</vt:lpstr>
      <vt:lpstr>Main results (Switching)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Searching and switching in retail banking</dc:title>
  <cp:lastModifiedBy>Stefano Callari</cp:lastModifiedBy>
  <cp:revision>28</cp:revision>
  <dcterms:created xsi:type="dcterms:W3CDTF">2015-03-12T10:54:53Z</dcterms:created>
  <dcterms:modified xsi:type="dcterms:W3CDTF">2016-11-18T15:39:03Z</dcterms:modified>
</cp:coreProperties>
</file>