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0" r:id="rId4"/>
    <p:sldId id="263" r:id="rId5"/>
    <p:sldId id="257" r:id="rId6"/>
    <p:sldId id="259" r:id="rId7"/>
    <p:sldId id="258" r:id="rId8"/>
    <p:sldId id="262" r:id="rId9"/>
    <p:sldId id="267" r:id="rId10"/>
    <p:sldId id="268" r:id="rId11"/>
    <p:sldId id="270" r:id="rId12"/>
    <p:sldId id="272" r:id="rId13"/>
    <p:sldId id="271" r:id="rId14"/>
    <p:sldId id="273" r:id="rId15"/>
    <p:sldId id="274" r:id="rId16"/>
    <p:sldId id="276" r:id="rId17"/>
    <p:sldId id="277" r:id="rId18"/>
    <p:sldId id="278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vrylchyk" initials="h" lastIdx="2" clrIdx="0">
    <p:extLst>
      <p:ext uri="{19B8F6BF-5375-455C-9EA6-DF929625EA0E}">
        <p15:presenceInfo xmlns:p15="http://schemas.microsoft.com/office/powerpoint/2012/main" userId="havrylch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62387" autoAdjust="0"/>
  </p:normalViewPr>
  <p:slideViewPr>
    <p:cSldViewPr snapToGrid="0">
      <p:cViewPr>
        <p:scale>
          <a:sx n="50" d="100"/>
          <a:sy n="50" d="100"/>
        </p:scale>
        <p:origin x="1365" y="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3T13:49:19.73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16-11-23T13:49:57.415" idx="2">
    <p:pos x="146" y="146"/>
    <p:text>jkjhkjhkhkhk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A84FB-68C3-4F47-835C-1D04BAF41CF7}" type="datetimeFigureOut">
              <a:rPr lang="fr-FR" smtClean="0"/>
              <a:t>23/11/2016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2090B-6C9D-48B0-AFE1-A1B0BD37BF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33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guee.fr/francais-anglais/traduction/%C3%A0+haut+d%C3%A9bit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Un nouveau phénomène de l’innovation financière. </a:t>
            </a:r>
          </a:p>
          <a:p>
            <a:r>
              <a:rPr lang="fr-FR" baseline="0" dirty="0" smtClean="0"/>
              <a:t>Innovation n’est pas toujours bien vue dans la finance. Au contraire, l’innovation est souvent perçu comme un moyen de l’arbitrage règlementaire. </a:t>
            </a:r>
          </a:p>
          <a:p>
            <a:r>
              <a:rPr lang="fr-FR" baseline="0" dirty="0" smtClean="0"/>
              <a:t>La dernière innovation  utile dans la finance était un distributeur de la monnaie. </a:t>
            </a:r>
          </a:p>
          <a:p>
            <a:r>
              <a:rPr lang="fr-FR" baseline="0" dirty="0" smtClean="0"/>
              <a:t>Pourtant, aujourd'hui on observe un nouveau type de l’intermédiation financière: finance participative; finance alternative; finance démocratique, finance sociale, </a:t>
            </a:r>
            <a:r>
              <a:rPr lang="fr-FR" baseline="0" dirty="0" err="1" smtClean="0"/>
              <a:t>crowdfunding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peer</a:t>
            </a:r>
            <a:r>
              <a:rPr lang="fr-FR" baseline="0" dirty="0" smtClean="0"/>
              <a:t>-</a:t>
            </a:r>
            <a:r>
              <a:rPr lang="fr-FR" baseline="0" dirty="0" err="1" smtClean="0"/>
              <a:t>to-peer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lending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Une technologie disruptive? </a:t>
            </a:r>
          </a:p>
          <a:p>
            <a:r>
              <a:rPr lang="fr-FR" baseline="0" dirty="0" smtClean="0"/>
              <a:t>Perturber les banques ou financement de niche? </a:t>
            </a:r>
          </a:p>
          <a:p>
            <a:r>
              <a:rPr lang="fr-FR" baseline="0" dirty="0" smtClean="0"/>
              <a:t>Future est difficile à prévoir, mais on peut déjà examiner les causes de la diffusion de la finance participative.  </a:t>
            </a:r>
          </a:p>
          <a:p>
            <a:r>
              <a:rPr lang="fr-FR" baseline="0" dirty="0" smtClean="0"/>
              <a:t>On le fais avec les données américaines, car c’est un des marchés de la finance participative le plus développée. </a:t>
            </a:r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dirty="0" smtClean="0"/>
              <a:t> 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80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5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978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Fournisseur de la liquidité </a:t>
            </a:r>
          </a:p>
          <a:p>
            <a:r>
              <a:rPr lang="fr-FR" dirty="0" smtClean="0"/>
              <a:t>Contrôleur délégué</a:t>
            </a:r>
          </a:p>
          <a:p>
            <a:r>
              <a:rPr lang="fr-FR" dirty="0" smtClean="0"/>
              <a:t>Tarification du risque</a:t>
            </a:r>
          </a:p>
          <a:p>
            <a:r>
              <a:rPr lang="fr-FR" b="1" dirty="0" smtClean="0"/>
              <a:t>certains problèmes hérités</a:t>
            </a:r>
            <a:r>
              <a:rPr lang="fr-FR" dirty="0" smtClean="0"/>
              <a:t>.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114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</a:t>
            </a:r>
            <a:r>
              <a:rPr lang="fr-FR" baseline="0" dirty="0" smtClean="0"/>
              <a:t> habitant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24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 mesurer</a:t>
            </a:r>
            <a:r>
              <a:rPr lang="fr-FR" baseline="0" dirty="0" smtClean="0"/>
              <a:t> l’ambleur de la crise? </a:t>
            </a:r>
          </a:p>
          <a:p>
            <a:r>
              <a:rPr lang="fr-FR" baseline="0" dirty="0" smtClean="0"/>
              <a:t>Signe positive!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132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fidélité à la marque</a:t>
            </a:r>
          </a:p>
          <a:p>
            <a:r>
              <a:rPr lang="fr-FR" dirty="0" smtClean="0"/>
              <a:t>Les agences pour </a:t>
            </a:r>
            <a:r>
              <a:rPr lang="fr-FR" dirty="0" err="1" smtClean="0"/>
              <a:t>fideliser</a:t>
            </a:r>
            <a:endParaRPr lang="fr-FR" dirty="0" smtClean="0"/>
          </a:p>
          <a:p>
            <a:r>
              <a:rPr lang="fr-FR" dirty="0" smtClean="0"/>
              <a:t>Branches per capita: </a:t>
            </a:r>
          </a:p>
          <a:p>
            <a:r>
              <a:rPr lang="fr-FR" dirty="0" smtClean="0"/>
              <a:t>la Signe?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10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 smtClean="0">
                <a:hlinkClick r:id="rId3"/>
              </a:rPr>
              <a:t>à haut débit</a:t>
            </a:r>
            <a:endParaRPr lang="fr-FR" b="1" dirty="0" smtClean="0"/>
          </a:p>
          <a:p>
            <a:r>
              <a:rPr lang="fr-FR" b="1" dirty="0" smtClean="0"/>
              <a:t>Brevets déposés</a:t>
            </a:r>
          </a:p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090B-6C9D-48B0-AFE1-A1B0BD37BF6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8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91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63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25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75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10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2494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37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99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3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79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81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C4A7-62F3-413E-A51F-02D67D70A81B}" type="datetimeFigureOut">
              <a:rPr lang="fr-FR" smtClean="0"/>
              <a:t>22/11/2016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0EC0-55C4-482E-BF92-86CDCA039B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0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papers.ssrn.com/sol3/cf_dev/AbsByAuth.cfm?per_id=1617179" TargetMode="External"/><Relationship Id="rId10" Type="http://schemas.openxmlformats.org/officeDocument/2006/relationships/comments" Target="../comments/comment1.xml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fred.stlouisfed.org/graph/?g=bNl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898" y="-57336"/>
            <a:ext cx="3670847" cy="2097627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65" y="-1121987"/>
            <a:ext cx="3172614" cy="317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/>
              </a:rPr>
              <a:t>What Drives the Expansion of the Peer-to-Peer Lending?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4900" dirty="0" err="1" smtClean="0"/>
              <a:t>Olena</a:t>
            </a:r>
            <a:r>
              <a:rPr lang="fr-FR" sz="4900" dirty="0" smtClean="0"/>
              <a:t> Havrylchyk (</a:t>
            </a:r>
            <a:r>
              <a:rPr lang="fr-FR" sz="4900" dirty="0" err="1" smtClean="0"/>
              <a:t>University</a:t>
            </a:r>
            <a:r>
              <a:rPr lang="fr-FR" sz="4900" dirty="0" smtClean="0"/>
              <a:t> of Lille, LEM, CEPII)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4900" dirty="0" smtClean="0"/>
              <a:t>Carlotta </a:t>
            </a:r>
            <a:r>
              <a:rPr lang="fr-FR" sz="4900" dirty="0" err="1"/>
              <a:t>Mariotto</a:t>
            </a:r>
            <a:r>
              <a:rPr lang="fr-FR" sz="4900" dirty="0"/>
              <a:t> </a:t>
            </a:r>
            <a:r>
              <a:rPr lang="fr-FR" sz="4900" dirty="0" smtClean="0"/>
              <a:t> (École </a:t>
            </a:r>
            <a:r>
              <a:rPr lang="fr-FR" sz="4900" dirty="0"/>
              <a:t>des Mines de </a:t>
            </a:r>
            <a:r>
              <a:rPr lang="fr-FR" sz="4900" dirty="0" smtClean="0"/>
              <a:t>Paris)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4900" dirty="0" err="1" smtClean="0"/>
              <a:t>Talal</a:t>
            </a:r>
            <a:r>
              <a:rPr lang="fr-FR" sz="4900" dirty="0" smtClean="0"/>
              <a:t>-Ur- </a:t>
            </a:r>
            <a:r>
              <a:rPr lang="fr-FR" sz="4900" dirty="0"/>
              <a:t>Rahim </a:t>
            </a:r>
            <a:r>
              <a:rPr lang="fr-FR" sz="4900" dirty="0" smtClean="0"/>
              <a:t>(Boston </a:t>
            </a:r>
            <a:r>
              <a:rPr lang="fr-FR" sz="4900" dirty="0" err="1" smtClean="0"/>
              <a:t>University</a:t>
            </a:r>
            <a:r>
              <a:rPr lang="fr-FR" sz="4900" dirty="0" smtClean="0"/>
              <a:t>) </a:t>
            </a:r>
            <a:r>
              <a:rPr lang="fr-FR" sz="4900" dirty="0"/>
              <a:t/>
            </a:r>
            <a:br>
              <a:rPr lang="fr-FR" sz="4900" dirty="0"/>
            </a:br>
            <a:r>
              <a:rPr lang="fr-FR" sz="4900" dirty="0"/>
              <a:t>Marianne </a:t>
            </a:r>
            <a:r>
              <a:rPr lang="fr-FR" sz="4900" dirty="0" smtClean="0"/>
              <a:t>Verdier (</a:t>
            </a:r>
            <a:r>
              <a:rPr lang="fr-FR" sz="4900" dirty="0" err="1" smtClean="0"/>
              <a:t>University</a:t>
            </a:r>
            <a:r>
              <a:rPr lang="fr-FR" sz="4900" dirty="0" smtClean="0"/>
              <a:t> of Paris 2, CRED) </a:t>
            </a:r>
            <a:endParaRPr lang="fr-FR" sz="4900" dirty="0">
              <a:hlinkClick r:id="rId5" tooltip="View other papers by this author"/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0" y="105538"/>
            <a:ext cx="4716016" cy="7175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329"/>
            <a:ext cx="3866225" cy="13166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236" y="4780755"/>
            <a:ext cx="3165764" cy="2123713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65" y="5382637"/>
            <a:ext cx="2029108" cy="15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0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are the main drivers of the expansion of the P2P </a:t>
            </a:r>
            <a:r>
              <a:rPr lang="fr-FR" dirty="0" err="1" smtClean="0"/>
              <a:t>lending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684" y="2304596"/>
            <a:ext cx="650602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H1: </a:t>
            </a:r>
            <a:r>
              <a:rPr lang="fr-FR" dirty="0" err="1" smtClean="0"/>
              <a:t>Competition-related</a:t>
            </a:r>
            <a:r>
              <a:rPr lang="fr-FR" dirty="0" smtClean="0"/>
              <a:t>  </a:t>
            </a:r>
            <a:r>
              <a:rPr lang="fr-FR" dirty="0" err="1" smtClean="0"/>
              <a:t>hypothesis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H2: </a:t>
            </a:r>
            <a:r>
              <a:rPr lang="fr-FR" dirty="0" err="1" smtClean="0"/>
              <a:t>Crisis-related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H3: </a:t>
            </a:r>
            <a:r>
              <a:rPr lang="fr-FR" dirty="0" err="1" smtClean="0"/>
              <a:t>Technology-related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 smtClean="0"/>
          </a:p>
        </p:txBody>
      </p:sp>
      <p:pic>
        <p:nvPicPr>
          <p:cNvPr id="5" name="FRED Graph Chart" descr="FRED Graph">
            <a:hlinkClick r:id="rId2" tooltip="View this chart in your browser. 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17" y="2304596"/>
            <a:ext cx="5925640" cy="39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6725"/>
            <a:ext cx="11649075" cy="650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2450" y="365126"/>
            <a:ext cx="6991349" cy="153035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Identification </a:t>
            </a:r>
            <a:r>
              <a:rPr lang="fr-FR" dirty="0" err="1" smtClean="0"/>
              <a:t>strategy</a:t>
            </a:r>
            <a:r>
              <a:rPr lang="fr-FR" dirty="0"/>
              <a:t> </a:t>
            </a:r>
            <a:r>
              <a:rPr lang="fr-FR" dirty="0" smtClean="0"/>
              <a:t>relies on the </a:t>
            </a:r>
            <a:r>
              <a:rPr lang="fr-FR" b="1" dirty="0" err="1" smtClean="0"/>
              <a:t>geographic</a:t>
            </a:r>
            <a:r>
              <a:rPr lang="fr-FR" dirty="0" smtClean="0"/>
              <a:t> </a:t>
            </a:r>
            <a:r>
              <a:rPr lang="fr-FR" dirty="0" err="1" smtClean="0"/>
              <a:t>heterogeneity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82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1129" y="23812"/>
            <a:ext cx="10515600" cy="1325563"/>
          </a:xfrm>
        </p:spPr>
        <p:txBody>
          <a:bodyPr/>
          <a:lstStyle/>
          <a:p>
            <a:pPr algn="ctr"/>
            <a:r>
              <a:rPr lang="fr-FR" b="1" dirty="0" smtClean="0"/>
              <a:t>Main </a:t>
            </a:r>
            <a:r>
              <a:rPr lang="fr-FR" b="1" dirty="0" err="1" smtClean="0"/>
              <a:t>dataset</a:t>
            </a:r>
            <a:r>
              <a:rPr lang="fr-FR" b="1" dirty="0" smtClean="0"/>
              <a:t>: </a:t>
            </a:r>
            <a:r>
              <a:rPr lang="fr-FR" b="1" dirty="0" err="1" smtClean="0"/>
              <a:t>loan</a:t>
            </a:r>
            <a:r>
              <a:rPr lang="fr-FR" b="1" dirty="0" smtClean="0"/>
              <a:t> books of Prosper and LC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77925"/>
            <a:ext cx="10515600" cy="4351338"/>
          </a:xfrm>
        </p:spPr>
        <p:txBody>
          <a:bodyPr/>
          <a:lstStyle/>
          <a:p>
            <a:r>
              <a:rPr lang="fr-FR" dirty="0" smtClean="0"/>
              <a:t>LC and Prosper transaction </a:t>
            </a:r>
            <a:r>
              <a:rPr lang="fr-FR" dirty="0" err="1" smtClean="0"/>
              <a:t>level</a:t>
            </a:r>
            <a:r>
              <a:rPr lang="fr-FR" dirty="0" smtClean="0"/>
              <a:t> data </a:t>
            </a:r>
            <a:r>
              <a:rPr lang="fr-FR" dirty="0" err="1" smtClean="0"/>
              <a:t>aggregated</a:t>
            </a:r>
            <a:r>
              <a:rPr lang="fr-FR" dirty="0" smtClean="0"/>
              <a:t> at the </a:t>
            </a:r>
            <a:r>
              <a:rPr lang="fr-FR" dirty="0" err="1" smtClean="0"/>
              <a:t>county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for 2006-2013</a:t>
            </a:r>
          </a:p>
          <a:p>
            <a:r>
              <a:rPr lang="fr-FR" b="1" dirty="0" err="1" smtClean="0"/>
              <a:t>Dep</a:t>
            </a:r>
            <a:r>
              <a:rPr lang="fr-FR" b="1" dirty="0" smtClean="0"/>
              <a:t>. variables</a:t>
            </a:r>
            <a:r>
              <a:rPr lang="fr-FR" b="1" dirty="0" smtClean="0"/>
              <a:t>: (1) Volume of P2P </a:t>
            </a:r>
            <a:r>
              <a:rPr lang="fr-FR" b="1" dirty="0" err="1" smtClean="0"/>
              <a:t>lending</a:t>
            </a:r>
            <a:r>
              <a:rPr lang="fr-FR" b="1" dirty="0" smtClean="0"/>
              <a:t>; (2) N. of </a:t>
            </a:r>
            <a:r>
              <a:rPr lang="fr-FR" b="1" dirty="0" err="1" smtClean="0"/>
              <a:t>loans</a:t>
            </a:r>
            <a:r>
              <a:rPr lang="fr-FR" b="1" dirty="0" smtClean="0"/>
              <a:t> per capita</a:t>
            </a:r>
            <a:endParaRPr lang="fr-FR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05576"/>
              </p:ext>
            </p:extLst>
          </p:nvPr>
        </p:nvGraphicFramePr>
        <p:xfrm>
          <a:off x="1004887" y="2579688"/>
          <a:ext cx="10182225" cy="4448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4611"/>
                <a:gridCol w="916931"/>
                <a:gridCol w="907852"/>
                <a:gridCol w="853380"/>
                <a:gridCol w="880616"/>
                <a:gridCol w="1008460"/>
                <a:gridCol w="876300"/>
                <a:gridCol w="942975"/>
                <a:gridCol w="1181100"/>
              </a:tblGrid>
              <a:tr h="532449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2008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2012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2013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640673">
                <a:tc grid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effectLst/>
                        </a:rPr>
                        <a:t>Lending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Club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Volume (in </a:t>
                      </a:r>
                      <a:r>
                        <a:rPr lang="en-US" sz="2400" dirty="0" err="1">
                          <a:effectLst/>
                        </a:rPr>
                        <a:t>mln</a:t>
                      </a:r>
                      <a:r>
                        <a:rPr lang="en-US" sz="2400" dirty="0">
                          <a:effectLst/>
                        </a:rPr>
                        <a:t> $)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718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2064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320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N. of counties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987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1359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1836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2384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40993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 of. </a:t>
                      </a:r>
                      <a:r>
                        <a:rPr lang="en-US" sz="2400" dirty="0" smtClean="0">
                          <a:effectLst/>
                        </a:rPr>
                        <a:t>Loans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246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1488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4500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10594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19861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49811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137824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320337">
                <a:tc gridSpan="9">
                  <a:txBody>
                    <a:bodyPr/>
                    <a:lstStyle/>
                    <a:p>
                      <a:pPr algn="l"/>
                      <a:endParaRPr lang="fr-FR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240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24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0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effectLst/>
                        </a:rPr>
                        <a:t>Prosper</a:t>
                      </a:r>
                      <a:r>
                        <a:rPr lang="en-US" sz="2400" dirty="0" err="1" smtClean="0">
                          <a:effectLst/>
                        </a:rPr>
                        <a:t>Prosper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</a:tr>
              <a:tr h="320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Volume (in mln $)</a:t>
                      </a:r>
                      <a:endParaRPr lang="fr-FR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75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3203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N. of counties</a:t>
                      </a:r>
                      <a:endParaRPr lang="fr-FR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673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1175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1377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1029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1397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1739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1721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3479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N. of loans</a:t>
                      </a:r>
                      <a:endParaRPr lang="fr-FR" sz="24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6145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11592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11683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2118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5864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11508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20054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21990</a:t>
                      </a:r>
                      <a:endParaRPr lang="fr-FR" sz="2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26440" marR="26440" marT="0" marB="0" anchor="b"/>
                </a:tc>
              </a:tr>
              <a:tr h="266947"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20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26440" marR="2644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67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625" y="355600"/>
            <a:ext cx="11249025" cy="1325563"/>
          </a:xfrm>
        </p:spPr>
        <p:txBody>
          <a:bodyPr/>
          <a:lstStyle/>
          <a:p>
            <a:pPr algn="ctr"/>
            <a:r>
              <a:rPr lang="en-US" b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Estimation with SARAR model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28625" y="1566871"/>
                <a:ext cx="11249025" cy="5248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GB" sz="32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Spatial </a:t>
                </a:r>
                <a:r>
                  <a:rPr lang="en-GB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autoregressive </a:t>
                </a:r>
                <a:r>
                  <a:rPr lang="en-GB" sz="3200" i="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model</a:t>
                </a:r>
                <a:r>
                  <a:rPr lang="en-GB" sz="3200" i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with a spatial autoregressive disturbance </a:t>
                </a:r>
                <a:endParaRPr lang="fr-FR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fr-FR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𝒊</m:t>
                        </m:r>
                      </m:sub>
                    </m:sSub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β</m:t>
                        </m:r>
                      </m:e>
                      <m:sub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λ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𝐖</m:t>
                    </m:r>
                    <m:sSub>
                      <m:sSubPr>
                        <m:ctrlPr>
                          <a:rPr lang="fr-FR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𝒚</m:t>
                        </m:r>
                      </m:e>
                      <m:sub>
                        <m:r>
                          <a:rPr lang="en-US" sz="36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𝒋</m:t>
                        </m:r>
                      </m:sub>
                    </m:sSub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β</m:t>
                        </m:r>
                      </m:e>
                      <m:sub>
                        <m: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∗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𝐜𝐨𝐦𝐩𝐞𝐭𝐢𝐭𝐢𝐨𝐧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fr-FR" sz="3600" b="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∗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𝐜𝐫𝐢𝐬𝐢𝐬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e>
                      <m:sub>
                        <m:r>
                          <a:rPr lang="fr-FR" sz="3600" b="0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∗</m:t>
                    </m:r>
                    <m:r>
                      <a:rPr lang="fr-FR" sz="3600" b="1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𝐭𝐞𝐜𝐡𝐧𝐨𝐥𝐨𝐠𝐲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α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∗</m:t>
                    </m:r>
                    <m:r>
                      <a:rPr lang="en-US" sz="36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𝐗</m:t>
                    </m:r>
                    <m:r>
                      <a:rPr lang="en-US" sz="3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fr-FR" sz="3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36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;</a:t>
                </a:r>
                <a:endParaRPr lang="fr-FR" sz="3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fr-FR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where</a:t>
                </a:r>
                <a:endParaRPr lang="fr-FR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ρ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j</m:t>
                          </m:r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fr-FR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w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ij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u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j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with</m:t>
                      </m:r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 </m:t>
                      </m:r>
                      <m:sSub>
                        <m:sSubPr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b>
                      </m:sSub>
                      <m: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3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N</m:t>
                      </m:r>
                      <m:d>
                        <m:dPr>
                          <m:ctrlPr>
                            <a:rPr lang="fr-F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0, </m:t>
                          </m:r>
                          <m:sSup>
                            <m:sSupPr>
                              <m:ctrlPr>
                                <a:rPr lang="fr-FR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en-US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32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e>
                      </m:d>
                    </m:oMath>
                  </m:oMathPara>
                </a14:m>
                <a:endParaRPr lang="fr-FR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1566871"/>
                <a:ext cx="11249025" cy="5248745"/>
              </a:xfrm>
              <a:prstGeom prst="rect">
                <a:avLst/>
              </a:prstGeom>
              <a:blipFill rotWithShape="0">
                <a:blip r:embed="rId2"/>
                <a:stretch>
                  <a:fillRect l="-1354" t="-1510" r="-13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13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325563"/>
          </a:xfrm>
        </p:spPr>
        <p:txBody>
          <a:bodyPr/>
          <a:lstStyle/>
          <a:p>
            <a:pPr algn="ctr"/>
            <a:r>
              <a:rPr lang="fr-FR" b="1" dirty="0" err="1" smtClean="0">
                <a:latin typeface="+mn-lt"/>
              </a:rPr>
              <a:t>Does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geogr</a:t>
            </a:r>
            <a:r>
              <a:rPr lang="fr-FR" b="1" dirty="0" err="1" smtClean="0">
                <a:latin typeface="+mn-lt"/>
              </a:rPr>
              <a:t>aphy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explain</a:t>
            </a:r>
            <a:r>
              <a:rPr lang="fr-FR" b="1" dirty="0" smtClean="0">
                <a:latin typeface="+mn-lt"/>
              </a:rPr>
              <a:t> P2P </a:t>
            </a:r>
            <a:r>
              <a:rPr lang="fr-FR" b="1" dirty="0" err="1" smtClean="0">
                <a:latin typeface="+mn-lt"/>
              </a:rPr>
              <a:t>lending</a:t>
            </a:r>
            <a:r>
              <a:rPr lang="fr-FR" b="1" dirty="0" smtClean="0">
                <a:latin typeface="+mn-lt"/>
              </a:rPr>
              <a:t>? 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 err="1"/>
              <a:t>Various</a:t>
            </a:r>
            <a:r>
              <a:rPr lang="fr-FR" b="1" dirty="0"/>
              <a:t> </a:t>
            </a:r>
            <a:r>
              <a:rPr lang="fr-FR" b="1" dirty="0" err="1"/>
              <a:t>channels</a:t>
            </a:r>
            <a:r>
              <a:rPr lang="fr-FR" b="1" dirty="0"/>
              <a:t> of spatial </a:t>
            </a:r>
            <a:r>
              <a:rPr lang="fr-FR" b="1" dirty="0" err="1" smtClean="0"/>
              <a:t>interdependence</a:t>
            </a:r>
            <a:endParaRPr lang="fr-FR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Theory </a:t>
            </a:r>
            <a:r>
              <a:rPr lang="en-US" dirty="0"/>
              <a:t>of human interactions (Comin et al., 2012</a:t>
            </a:r>
            <a:r>
              <a:rPr lang="en-US" dirty="0" smtClean="0"/>
              <a:t>) and t</a:t>
            </a:r>
            <a:r>
              <a:rPr lang="fr-FR" dirty="0" err="1" smtClean="0"/>
              <a:t>echnology</a:t>
            </a:r>
            <a:r>
              <a:rPr lang="fr-FR" dirty="0" smtClean="0"/>
              <a:t> diffusion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Regional business cycles and economic shocks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Policy </a:t>
            </a:r>
            <a:r>
              <a:rPr lang="fr-FR" dirty="0"/>
              <a:t>coordination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Boundary </a:t>
            </a:r>
            <a:r>
              <a:rPr lang="en-US" dirty="0"/>
              <a:t>mismatch problems when the economic notion of a market does </a:t>
            </a:r>
            <a:r>
              <a:rPr lang="en-US" dirty="0" smtClean="0"/>
              <a:t>not correspond </a:t>
            </a:r>
            <a:r>
              <a:rPr lang="en-US" dirty="0"/>
              <a:t>well with the county boundaries (Rey and </a:t>
            </a:r>
            <a:r>
              <a:rPr lang="en-US" dirty="0" err="1"/>
              <a:t>Montouri</a:t>
            </a:r>
            <a:r>
              <a:rPr lang="en-US" dirty="0"/>
              <a:t>, 1999</a:t>
            </a:r>
            <a:r>
              <a:rPr lang="en-US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Regional disparities for which we do not control with our right-hand </a:t>
            </a:r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+mn-lt"/>
              </a:rPr>
              <a:t>Measuring</a:t>
            </a:r>
            <a:r>
              <a:rPr lang="fr-FR" b="1" dirty="0" smtClean="0">
                <a:latin typeface="+mn-lt"/>
              </a:rPr>
              <a:t> the </a:t>
            </a:r>
            <a:r>
              <a:rPr lang="fr-FR" b="1" dirty="0" err="1" smtClean="0">
                <a:latin typeface="+mn-lt"/>
              </a:rPr>
              <a:t>depth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smtClean="0">
                <a:latin typeface="+mn-lt"/>
              </a:rPr>
              <a:t>of the </a:t>
            </a:r>
            <a:r>
              <a:rPr lang="fr-FR" b="1" dirty="0" err="1" smtClean="0">
                <a:latin typeface="+mn-lt"/>
              </a:rPr>
              <a:t>crisis</a:t>
            </a:r>
            <a:r>
              <a:rPr lang="fr-FR" b="1" dirty="0" smtClean="0">
                <a:latin typeface="+mn-lt"/>
              </a:rPr>
              <a:t> 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7100"/>
          </a:xfrm>
        </p:spPr>
        <p:txBody>
          <a:bodyPr>
            <a:normAutofit/>
          </a:bodyPr>
          <a:lstStyle/>
          <a:p>
            <a:pPr marL="266700" indent="-266700">
              <a:buFont typeface="Wingdings" panose="05000000000000000000" pitchFamily="2" charset="2"/>
              <a:buChar char="ü"/>
            </a:pPr>
            <a:r>
              <a:rPr lang="en-US" b="1" dirty="0"/>
              <a:t>Failed banks</a:t>
            </a:r>
            <a:r>
              <a:rPr lang="en-US" dirty="0"/>
              <a:t>: % of deposits </a:t>
            </a:r>
            <a:r>
              <a:rPr lang="en-US" dirty="0" smtClean="0"/>
              <a:t>affected </a:t>
            </a:r>
            <a:r>
              <a:rPr lang="en-US" dirty="0"/>
              <a:t>by bank failures in a county </a:t>
            </a:r>
            <a:endParaRPr lang="fr-FR" dirty="0"/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en-US" b="1" dirty="0" smtClean="0"/>
              <a:t>Crisis </a:t>
            </a:r>
            <a:r>
              <a:rPr lang="en-US" b="1" dirty="0"/>
              <a:t>Leverage</a:t>
            </a:r>
            <a:r>
              <a:rPr lang="en-US" dirty="0"/>
              <a:t>: The average leverage ratio of deposit taking institutions </a:t>
            </a:r>
            <a:r>
              <a:rPr lang="en-US" dirty="0" smtClean="0"/>
              <a:t>present via </a:t>
            </a:r>
            <a:r>
              <a:rPr lang="en-US" dirty="0"/>
              <a:t>branches in a county, during crisis years </a:t>
            </a:r>
          </a:p>
          <a:p>
            <a:pPr marL="266700" indent="-266700">
              <a:buFont typeface="Wingdings" panose="05000000000000000000" pitchFamily="2" charset="2"/>
              <a:buChar char="ü"/>
            </a:pPr>
            <a:r>
              <a:rPr lang="en-US" b="1" dirty="0"/>
              <a:t>Crisis Tier 1 capital</a:t>
            </a:r>
            <a:r>
              <a:rPr lang="en-US" dirty="0"/>
              <a:t>: The average Tier A capital ratio of deposit </a:t>
            </a:r>
            <a:r>
              <a:rPr lang="en-US" dirty="0" smtClean="0"/>
              <a:t>taking institutions</a:t>
            </a:r>
            <a:r>
              <a:rPr lang="en-US" dirty="0"/>
              <a:t>, during crisis years </a:t>
            </a:r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en-US" b="1" dirty="0" smtClean="0"/>
              <a:t>Credit </a:t>
            </a:r>
            <a:r>
              <a:rPr lang="en-US" b="1" dirty="0"/>
              <a:t>rationing</a:t>
            </a:r>
            <a:r>
              <a:rPr lang="en-US" dirty="0"/>
              <a:t>: change in Credit Card Debt Balance per Capita during </a:t>
            </a:r>
            <a:r>
              <a:rPr lang="en-US" dirty="0" smtClean="0"/>
              <a:t>crisis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endParaRPr lang="fr-FR" dirty="0"/>
          </a:p>
          <a:p>
            <a:pPr marL="361950" indent="-361950">
              <a:buFont typeface="Wingdings" panose="05000000000000000000" pitchFamily="2" charset="2"/>
              <a:buChar char="ü"/>
            </a:pPr>
            <a:r>
              <a:rPr lang="en-US" b="1" dirty="0"/>
              <a:t>Delinquencies</a:t>
            </a:r>
            <a:r>
              <a:rPr lang="en-US" dirty="0"/>
              <a:t>: % of Credit Card Debt Balance 90+ Days Delinquent during </a:t>
            </a:r>
            <a:r>
              <a:rPr lang="en-US" dirty="0" smtClean="0"/>
              <a:t>crisis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7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+mn-lt"/>
              </a:rPr>
              <a:t>Measuring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competition</a:t>
            </a:r>
            <a:r>
              <a:rPr lang="fr-FR" b="1" dirty="0" smtClean="0">
                <a:latin typeface="+mn-lt"/>
              </a:rPr>
              <a:t> by </a:t>
            </a:r>
            <a:r>
              <a:rPr lang="fr-FR" b="1" dirty="0" err="1" smtClean="0">
                <a:latin typeface="+mn-lt"/>
              </a:rPr>
              <a:t>market</a:t>
            </a:r>
            <a:r>
              <a:rPr lang="fr-FR" b="1" dirty="0" smtClean="0">
                <a:latin typeface="+mn-lt"/>
              </a:rPr>
              <a:t> structure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5234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HHI</a:t>
            </a:r>
            <a:r>
              <a:rPr lang="en-US" dirty="0"/>
              <a:t>: </a:t>
            </a:r>
            <a:r>
              <a:rPr lang="en-US" dirty="0" err="1" smtClean="0"/>
              <a:t>Herfindahl-Hirschmann</a:t>
            </a:r>
            <a:r>
              <a:rPr lang="en-US" dirty="0" smtClean="0"/>
              <a:t> </a:t>
            </a:r>
            <a:r>
              <a:rPr lang="en-US" dirty="0"/>
              <a:t>index, computed in terms of deposits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C3</a:t>
            </a:r>
            <a:r>
              <a:rPr lang="en-US" dirty="0"/>
              <a:t>: The share of deposits of the three largest deposit taking institutions in </a:t>
            </a:r>
            <a:r>
              <a:rPr lang="en-US" dirty="0" smtClean="0"/>
              <a:t>a </a:t>
            </a:r>
            <a:r>
              <a:rPr lang="fr-FR" dirty="0" err="1" smtClean="0"/>
              <a:t>county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Branches per capita</a:t>
            </a:r>
            <a:r>
              <a:rPr lang="en-US" dirty="0"/>
              <a:t>: Number of branches in a county divided per 10 </a:t>
            </a:r>
            <a:r>
              <a:rPr lang="en-US" dirty="0" smtClean="0"/>
              <a:t>000 </a:t>
            </a:r>
            <a:r>
              <a:rPr lang="fr-FR" dirty="0" smtClean="0"/>
              <a:t>population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Pay Day loans</a:t>
            </a:r>
            <a:r>
              <a:rPr lang="en-US" dirty="0"/>
              <a:t>: Number establishment divided by 10 000 population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err="1" smtClean="0">
                <a:latin typeface="+mn-lt"/>
              </a:rPr>
              <a:t>Measuring</a:t>
            </a:r>
            <a:r>
              <a:rPr lang="fr-FR" b="1" dirty="0" smtClean="0">
                <a:latin typeface="+mn-lt"/>
              </a:rPr>
              <a:t> </a:t>
            </a:r>
            <a:r>
              <a:rPr lang="fr-FR" b="1" dirty="0" err="1" smtClean="0">
                <a:latin typeface="+mn-lt"/>
              </a:rPr>
              <a:t>technology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19175" y="236855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/>
              <a:t>Broadband</a:t>
            </a:r>
            <a:r>
              <a:rPr lang="en-US" dirty="0"/>
              <a:t>: % of county population with access to any broadband </a:t>
            </a:r>
            <a:r>
              <a:rPr lang="en-US" dirty="0" smtClean="0"/>
              <a:t>technology </a:t>
            </a:r>
            <a:r>
              <a:rPr lang="fr-FR" dirty="0" smtClean="0"/>
              <a:t>(</a:t>
            </a:r>
            <a:r>
              <a:rPr lang="fr-FR" dirty="0" err="1"/>
              <a:t>excluding</a:t>
            </a:r>
            <a:r>
              <a:rPr lang="fr-FR" dirty="0"/>
              <a:t> satellite)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Mobile</a:t>
            </a:r>
            <a:r>
              <a:rPr lang="en-US" dirty="0"/>
              <a:t>: % of county population with access to Mobile Wireless (Licensed</a:t>
            </a:r>
            <a:r>
              <a:rPr lang="en-US" dirty="0" smtClean="0"/>
              <a:t>) </a:t>
            </a:r>
            <a:r>
              <a:rPr lang="fr-FR" dirty="0" err="1" smtClean="0"/>
              <a:t>technology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Speed</a:t>
            </a:r>
            <a:r>
              <a:rPr lang="en-US" dirty="0"/>
              <a:t>: % of county population with access to upload speed 50 mbps or </a:t>
            </a:r>
            <a:r>
              <a:rPr lang="en-US" dirty="0" smtClean="0"/>
              <a:t>higher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Patents</a:t>
            </a:r>
            <a:r>
              <a:rPr lang="en-US" dirty="0"/>
              <a:t>: Number of patents per 10 000 </a:t>
            </a:r>
            <a:r>
              <a:rPr lang="en-US" dirty="0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Controlling for socio-economic characteristics</a:t>
            </a:r>
            <a:endParaRPr lang="en-US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25425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Age 20 to 34</a:t>
            </a:r>
            <a:r>
              <a:rPr lang="en-US" dirty="0"/>
              <a:t>: The share of the population between 20-34 years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Population density</a:t>
            </a:r>
            <a:r>
              <a:rPr lang="en-US" dirty="0"/>
              <a:t>: Population number divided by area in sq</a:t>
            </a:r>
            <a:r>
              <a:rPr lang="en-US" dirty="0" smtClean="0"/>
              <a:t>. m</a:t>
            </a:r>
            <a:r>
              <a:rPr lang="en-US" dirty="0"/>
              <a:t>. in a county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Bachelor</a:t>
            </a:r>
            <a:r>
              <a:rPr lang="en-US" dirty="0"/>
              <a:t>: % of county population with at least bachelor education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Poverty</a:t>
            </a:r>
            <a:r>
              <a:rPr lang="en-US" dirty="0"/>
              <a:t>: % of county population below poverty line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Black</a:t>
            </a:r>
            <a:r>
              <a:rPr lang="en-US" dirty="0"/>
              <a:t>: % of Afro-Americans in the county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Hispanic</a:t>
            </a:r>
            <a:r>
              <a:rPr lang="en-US" dirty="0"/>
              <a:t>: % of Hispanic population in the county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/>
              <a:t>Asian</a:t>
            </a:r>
            <a:r>
              <a:rPr lang="en-US" dirty="0"/>
              <a:t>: % of Asian population in the county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/>
              <a:t>State </a:t>
            </a:r>
            <a:r>
              <a:rPr lang="fr-FR" b="1" dirty="0" err="1"/>
              <a:t>level</a:t>
            </a:r>
            <a:r>
              <a:rPr lang="fr-FR" b="1" dirty="0"/>
              <a:t> </a:t>
            </a:r>
            <a:r>
              <a:rPr lang="fr-FR" b="1" dirty="0" err="1"/>
              <a:t>dummies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694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0"/>
            <a:ext cx="9801625" cy="686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1327" y="586798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“Banking is necessary; banks are not” </a:t>
            </a:r>
            <a:br>
              <a:rPr lang="en-US" b="1" dirty="0" smtClean="0"/>
            </a:br>
            <a:r>
              <a:rPr lang="fr-FR" dirty="0" smtClean="0"/>
              <a:t>Bill Gates, 1990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P2P/</a:t>
            </a:r>
            <a:r>
              <a:rPr lang="fr-FR" dirty="0" err="1" smtClean="0"/>
              <a:t>marketplace</a:t>
            </a:r>
            <a:r>
              <a:rPr lang="fr-FR" dirty="0" smtClean="0"/>
              <a:t> </a:t>
            </a:r>
            <a:r>
              <a:rPr lang="fr-FR" dirty="0" err="1" smtClean="0"/>
              <a:t>lending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new </a:t>
            </a:r>
            <a:r>
              <a:rPr lang="fr-FR" dirty="0" err="1" smtClean="0"/>
              <a:t>form</a:t>
            </a:r>
            <a:r>
              <a:rPr lang="fr-FR" dirty="0" smtClean="0"/>
              <a:t> of (dis)</a:t>
            </a:r>
            <a:r>
              <a:rPr lang="fr-FR" dirty="0" err="1" smtClean="0"/>
              <a:t>intermediation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78" y="2621971"/>
            <a:ext cx="7157317" cy="3699496"/>
          </a:xfrm>
          <a:prstGeom prst="rect">
            <a:avLst/>
          </a:prstGeom>
          <a:noFill/>
          <a:effectLst>
            <a:glow>
              <a:schemeClr val="accent1">
                <a:alpha val="99000"/>
              </a:schemeClr>
            </a:glow>
            <a:outerShdw dist="50800" sx="1000" sy="1000" algn="ctr" rotWithShape="0">
              <a:srgbClr val="000000"/>
            </a:outerShdw>
            <a:reflection endPos="0" dist="127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23200" y="3031798"/>
            <a:ext cx="3744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Prosper</a:t>
            </a:r>
            <a:r>
              <a:rPr lang="en-US" sz="2400" dirty="0" smtClean="0"/>
              <a:t>: variable rate model (Dutch auction) from 2006 to 2009 and fixed interest rate afterwards.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b="1" dirty="0" smtClean="0"/>
              <a:t>Lending Club</a:t>
            </a:r>
            <a:r>
              <a:rPr lang="en-US" sz="2400" dirty="0" smtClean="0"/>
              <a:t>: fixed interest rate</a:t>
            </a:r>
          </a:p>
        </p:txBody>
      </p:sp>
    </p:spTree>
    <p:extLst>
      <p:ext uri="{BB962C8B-B14F-4D97-AF65-F5344CB8AC3E}">
        <p14:creationId xmlns:p14="http://schemas.microsoft.com/office/powerpoint/2010/main" val="26979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68" y="864053"/>
            <a:ext cx="10632131" cy="54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25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+mn-lt"/>
              </a:rPr>
              <a:t>Conclusions</a:t>
            </a:r>
            <a:r>
              <a:rPr lang="fr-FR" b="1" dirty="0" smtClean="0">
                <a:latin typeface="+mn-lt"/>
              </a:rPr>
              <a:t>: </a:t>
            </a:r>
            <a:br>
              <a:rPr lang="fr-FR" b="1" dirty="0" smtClean="0">
                <a:latin typeface="+mn-lt"/>
              </a:rPr>
            </a:br>
            <a:r>
              <a:rPr lang="fr-FR" b="1" dirty="0" err="1" smtClean="0">
                <a:latin typeface="+mn-lt"/>
              </a:rPr>
              <a:t>What</a:t>
            </a:r>
            <a:r>
              <a:rPr lang="fr-FR" b="1" dirty="0" smtClean="0">
                <a:latin typeface="+mn-lt"/>
              </a:rPr>
              <a:t> are the main drivers of the P2P </a:t>
            </a:r>
            <a:r>
              <a:rPr lang="fr-FR" b="1" dirty="0" err="1" smtClean="0">
                <a:latin typeface="+mn-lt"/>
              </a:rPr>
              <a:t>lending</a:t>
            </a:r>
            <a:r>
              <a:rPr lang="fr-FR" b="1" dirty="0" smtClean="0">
                <a:latin typeface="+mn-lt"/>
              </a:rPr>
              <a:t>? 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50" y="2139949"/>
            <a:ext cx="10515600" cy="47180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branch</a:t>
            </a:r>
            <a:r>
              <a:rPr lang="fr-FR" dirty="0" smtClean="0"/>
              <a:t> </a:t>
            </a:r>
            <a:r>
              <a:rPr lang="fr-FR" dirty="0" err="1" smtClean="0"/>
              <a:t>density</a:t>
            </a:r>
            <a:r>
              <a:rPr lang="fr-FR" dirty="0" smtClean="0"/>
              <a:t> and </a:t>
            </a:r>
            <a:r>
              <a:rPr lang="fr-FR" dirty="0" err="1" smtClean="0"/>
              <a:t>banking</a:t>
            </a:r>
            <a:r>
              <a:rPr lang="fr-FR" dirty="0" smtClean="0"/>
              <a:t> concentration </a:t>
            </a:r>
          </a:p>
          <a:p>
            <a:pPr lvl="1"/>
            <a:r>
              <a:rPr lang="fr-FR" dirty="0" smtClean="0"/>
              <a:t>Due to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r>
              <a:rPr lang="fr-FR" dirty="0" smtClean="0"/>
              <a:t> and </a:t>
            </a:r>
            <a:r>
              <a:rPr lang="fr-FR" dirty="0" err="1" smtClean="0"/>
              <a:t>lower</a:t>
            </a:r>
            <a:r>
              <a:rPr lang="fr-FR" dirty="0" smtClean="0"/>
              <a:t> brand </a:t>
            </a:r>
            <a:r>
              <a:rPr lang="fr-FR" dirty="0" err="1" smtClean="0"/>
              <a:t>loyalty</a:t>
            </a:r>
            <a:r>
              <a:rPr lang="fr-FR" dirty="0" smtClean="0"/>
              <a:t>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educated</a:t>
            </a:r>
            <a:r>
              <a:rPr lang="fr-FR" dirty="0" smtClean="0"/>
              <a:t>, </a:t>
            </a:r>
            <a:r>
              <a:rPr lang="fr-FR" dirty="0" err="1" smtClean="0"/>
              <a:t>innovative</a:t>
            </a:r>
            <a:r>
              <a:rPr lang="fr-FR" dirty="0" smtClean="0"/>
              <a:t> and </a:t>
            </a:r>
            <a:r>
              <a:rPr lang="fr-FR" dirty="0" err="1" smtClean="0"/>
              <a:t>wealthy</a:t>
            </a:r>
            <a:r>
              <a:rPr lang="fr-FR" dirty="0" smtClean="0"/>
              <a:t> population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/>
              <a:t>Presence</a:t>
            </a:r>
            <a:r>
              <a:rPr lang="fr-FR" dirty="0" smtClean="0"/>
              <a:t> of </a:t>
            </a:r>
            <a:r>
              <a:rPr lang="fr-FR" dirty="0" err="1" smtClean="0"/>
              <a:t>ethnic</a:t>
            </a:r>
            <a:r>
              <a:rPr lang="fr-FR" dirty="0" smtClean="0"/>
              <a:t> </a:t>
            </a:r>
            <a:r>
              <a:rPr lang="fr-FR" dirty="0" err="1" smtClean="0"/>
              <a:t>minorities</a:t>
            </a:r>
            <a:r>
              <a:rPr lang="fr-FR" dirty="0" smtClean="0"/>
              <a:t> (black and </a:t>
            </a:r>
            <a:r>
              <a:rPr lang="fr-FR" dirty="0" err="1" smtClean="0"/>
              <a:t>hispanic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Due to discrimination by 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bank</a:t>
            </a:r>
            <a:r>
              <a:rPr lang="fr-FR" dirty="0" smtClean="0"/>
              <a:t>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 smtClean="0"/>
              <a:t>Spatial diffusion </a:t>
            </a:r>
            <a:r>
              <a:rPr lang="fr-FR" dirty="0" err="1" smtClean="0"/>
              <a:t>plays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 err="1" smtClean="0"/>
              <a:t>Neither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r>
              <a:rPr lang="fr-FR" dirty="0" smtClean="0"/>
              <a:t> variables </a:t>
            </a:r>
            <a:r>
              <a:rPr lang="fr-FR" dirty="0" err="1" smtClean="0"/>
              <a:t>nor</a:t>
            </a:r>
            <a:r>
              <a:rPr lang="fr-FR" dirty="0" smtClean="0"/>
              <a:t> internet </a:t>
            </a:r>
            <a:r>
              <a:rPr lang="fr-FR" dirty="0" err="1" smtClean="0"/>
              <a:t>matter</a:t>
            </a: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62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2804"/>
            <a:ext cx="10520264" cy="19056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27" y="2425948"/>
            <a:ext cx="9922476" cy="19392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27" y="4557529"/>
            <a:ext cx="9922476" cy="18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6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70364" y="-78220"/>
            <a:ext cx="10515600" cy="132556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Espace réservé du contenu 7" descr="Invest in Loans Individually - Prosper - Mozilla Firefox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0"/>
            <a:ext cx="10701578" cy="6858000"/>
          </a:xfrm>
        </p:spPr>
      </p:pic>
    </p:spTree>
    <p:extLst>
      <p:ext uri="{BB962C8B-B14F-4D97-AF65-F5344CB8AC3E}">
        <p14:creationId xmlns:p14="http://schemas.microsoft.com/office/powerpoint/2010/main" val="27580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Borrowers</a:t>
            </a:r>
            <a:r>
              <a:rPr lang="fr-FR" dirty="0" smtClean="0"/>
              <a:t> use P2P </a:t>
            </a:r>
            <a:r>
              <a:rPr lang="fr-FR" dirty="0" err="1" smtClean="0"/>
              <a:t>platforms</a:t>
            </a:r>
            <a:r>
              <a:rPr lang="fr-FR" dirty="0" smtClean="0"/>
              <a:t> </a:t>
            </a:r>
            <a:r>
              <a:rPr lang="fr-FR" dirty="0" err="1" smtClean="0"/>
              <a:t>mostly</a:t>
            </a:r>
            <a:r>
              <a:rPr lang="fr-FR" dirty="0" smtClean="0"/>
              <a:t> for </a:t>
            </a:r>
            <a:r>
              <a:rPr lang="fr-FR" dirty="0" err="1" smtClean="0"/>
              <a:t>debt</a:t>
            </a:r>
            <a:r>
              <a:rPr lang="fr-FR" dirty="0" smtClean="0"/>
              <a:t> consolidation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2856" y="1825624"/>
            <a:ext cx="11829143" cy="4836433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/>
              <a:t>A </a:t>
            </a:r>
            <a:r>
              <a:rPr lang="fr-FR" dirty="0" err="1" smtClean="0"/>
              <a:t>typical</a:t>
            </a:r>
            <a:r>
              <a:rPr lang="fr-FR" dirty="0" smtClean="0"/>
              <a:t> </a:t>
            </a:r>
            <a:r>
              <a:rPr lang="fr-FR" dirty="0" err="1" smtClean="0"/>
              <a:t>borrower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wealthy</a:t>
            </a:r>
            <a:r>
              <a:rPr lang="fr-FR" dirty="0" smtClean="0"/>
              <a:t> </a:t>
            </a:r>
            <a:r>
              <a:rPr lang="fr-FR" dirty="0" err="1" smtClean="0"/>
              <a:t>individual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high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fr-FR" dirty="0" err="1" smtClean="0"/>
              <a:t>debt</a:t>
            </a:r>
            <a:r>
              <a:rPr lang="fr-FR" dirty="0" smtClean="0"/>
              <a:t> (Morse, 2016)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00" y="1952171"/>
            <a:ext cx="4990081" cy="35757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881" y="1967886"/>
            <a:ext cx="4953405" cy="35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2836" y="220330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/>
              <a:t> </a:t>
            </a:r>
            <a:r>
              <a:rPr lang="fr-FR" dirty="0" smtClean="0"/>
              <a:t>                                                                            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6" y="1612496"/>
            <a:ext cx="5622307" cy="47606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72836" y="446732"/>
            <a:ext cx="107977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P2P lending growth in the US (in billions of dollars) 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6916057" y="1237635"/>
            <a:ext cx="51380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Launch of P2P </a:t>
            </a:r>
            <a:r>
              <a:rPr lang="en-US" sz="2400" dirty="0"/>
              <a:t>lending platforms </a:t>
            </a:r>
            <a:r>
              <a:rPr lang="en-US" sz="2400" dirty="0" smtClean="0"/>
              <a:t>in 2006 (Prosper</a:t>
            </a:r>
            <a:r>
              <a:rPr lang="en-US" sz="2400" dirty="0"/>
              <a:t>)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dirty="0" smtClean="0"/>
              <a:t>2007 (LC)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Prosper and LC closed in 2008 </a:t>
            </a:r>
            <a:r>
              <a:rPr lang="en-US" sz="2400" b="0" i="0" u="none" strike="noStrike" dirty="0" smtClean="0">
                <a:solidFill>
                  <a:srgbClr val="000000"/>
                </a:solidFill>
              </a:rPr>
              <a:t>due to the regulatory uncertainty (selling of unregistered securities) and litigation</a:t>
            </a:r>
          </a:p>
          <a:p>
            <a:endParaRPr lang="en-US" sz="2400" b="0" i="0" u="none" strike="noStrike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2008-2009, platforms reopen after SEC registration.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dirty="0" smtClean="0">
                <a:solidFill>
                  <a:srgbClr val="000000"/>
                </a:solidFill>
              </a:rPr>
              <a:t>2012 and 2014: LC and Prosper  become profitable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0" i="0" u="none" strike="noStrike" baseline="0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 smtClean="0">
                <a:solidFill>
                  <a:srgbClr val="000000"/>
                </a:solidFill>
              </a:rPr>
              <a:t>2014: LC goes public</a:t>
            </a:r>
            <a:endParaRPr lang="fr-FR" sz="24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214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How important </a:t>
            </a:r>
            <a:r>
              <a:rPr lang="fr-FR" dirty="0" err="1" smtClean="0"/>
              <a:t>is</a:t>
            </a:r>
            <a:r>
              <a:rPr lang="fr-FR" dirty="0" smtClean="0"/>
              <a:t> P2P </a:t>
            </a:r>
            <a:r>
              <a:rPr lang="fr-FR" dirty="0" err="1" smtClean="0"/>
              <a:t>lending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small in % of total bank lending </a:t>
            </a:r>
          </a:p>
          <a:p>
            <a:r>
              <a:rPr lang="en-US" dirty="0" smtClean="0"/>
              <a:t>But in some niche markets, it becomes very important. </a:t>
            </a:r>
          </a:p>
          <a:p>
            <a:pPr lvl="1"/>
            <a:r>
              <a:rPr lang="fr-FR" dirty="0" smtClean="0"/>
              <a:t>In 2015, the US online alternative </a:t>
            </a:r>
            <a:r>
              <a:rPr lang="en-US" dirty="0" smtClean="0"/>
              <a:t>finance </a:t>
            </a:r>
            <a:r>
              <a:rPr lang="en-US" dirty="0"/>
              <a:t>consumer lending was equivalent to </a:t>
            </a:r>
            <a:r>
              <a:rPr lang="en-US" b="1" dirty="0"/>
              <a:t>12.5% </a:t>
            </a:r>
            <a:r>
              <a:rPr lang="en-US" b="1" dirty="0" smtClean="0"/>
              <a:t>of </a:t>
            </a:r>
            <a:r>
              <a:rPr lang="fr-FR" b="1" dirty="0" err="1" smtClean="0"/>
              <a:t>traditional</a:t>
            </a:r>
            <a:r>
              <a:rPr lang="fr-FR" b="1" dirty="0" smtClean="0"/>
              <a:t> </a:t>
            </a:r>
            <a:r>
              <a:rPr lang="fr-FR" b="1" dirty="0"/>
              <a:t>consumer </a:t>
            </a:r>
            <a:r>
              <a:rPr lang="fr-FR" b="1" dirty="0" err="1" smtClean="0"/>
              <a:t>lending</a:t>
            </a:r>
            <a:r>
              <a:rPr lang="fr-FR" b="1" dirty="0"/>
              <a:t> </a:t>
            </a:r>
            <a:r>
              <a:rPr lang="fr-FR" dirty="0" smtClean="0"/>
              <a:t>(</a:t>
            </a:r>
            <a:r>
              <a:rPr lang="en-US" dirty="0" err="1" smtClean="0"/>
              <a:t>Wardrop</a:t>
            </a:r>
            <a:r>
              <a:rPr lang="en-US" dirty="0" smtClean="0"/>
              <a:t> et al., 2016). </a:t>
            </a:r>
            <a:endParaRPr lang="fr-FR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2015, </a:t>
            </a:r>
            <a:r>
              <a:rPr lang="en-US" b="1" dirty="0"/>
              <a:t>12% of UK small business loans and 16% of venture and seed capital </a:t>
            </a:r>
            <a:r>
              <a:rPr lang="en-US" dirty="0"/>
              <a:t>came from P2B and equity crowdfunding platforms (</a:t>
            </a:r>
            <a:r>
              <a:rPr lang="en-US" dirty="0" err="1"/>
              <a:t>Wardrop</a:t>
            </a:r>
            <a:r>
              <a:rPr lang="en-US" dirty="0"/>
              <a:t> et al., 2016).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36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P2P vs </a:t>
            </a:r>
            <a:r>
              <a:rPr lang="fr-FR" dirty="0" err="1" smtClean="0"/>
              <a:t>traditional</a:t>
            </a:r>
            <a:r>
              <a:rPr lang="fr-FR" dirty="0" smtClean="0"/>
              <a:t> </a:t>
            </a:r>
            <a:r>
              <a:rPr lang="fr-FR" dirty="0" err="1" smtClean="0"/>
              <a:t>banks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82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/>
              <a:t>Borrowers</a:t>
            </a:r>
            <a:r>
              <a:rPr lang="fr-FR" dirty="0" smtClean="0"/>
              <a:t>’ perspective: final </a:t>
            </a:r>
            <a:r>
              <a:rPr lang="fr-FR" dirty="0" err="1" smtClean="0"/>
              <a:t>product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– a </a:t>
            </a:r>
            <a:r>
              <a:rPr lang="fr-FR" dirty="0" err="1" smtClean="0"/>
              <a:t>loan</a:t>
            </a:r>
            <a:r>
              <a:rPr lang="fr-FR" dirty="0" smtClean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err="1" smtClean="0"/>
              <a:t>Lenders</a:t>
            </a:r>
            <a:r>
              <a:rPr lang="fr-FR" dirty="0" smtClean="0"/>
              <a:t>’ perspective: </a:t>
            </a:r>
            <a:r>
              <a:rPr lang="fr-FR" dirty="0" err="1" smtClean="0"/>
              <a:t>platforms</a:t>
            </a:r>
            <a:r>
              <a:rPr lang="fr-FR" dirty="0" smtClean="0"/>
              <a:t> and </a:t>
            </a:r>
            <a:r>
              <a:rPr lang="fr-FR" dirty="0" err="1" smtClean="0"/>
              <a:t>banks</a:t>
            </a:r>
            <a:r>
              <a:rPr lang="fr-FR" dirty="0" smtClean="0"/>
              <a:t> do not </a:t>
            </a:r>
            <a:r>
              <a:rPr lang="fr-FR" dirty="0" err="1" smtClean="0"/>
              <a:t>offer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services 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liquidity</a:t>
            </a:r>
            <a:r>
              <a:rPr lang="fr-FR" dirty="0" smtClean="0"/>
              <a:t> provision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delegated</a:t>
            </a:r>
            <a:r>
              <a:rPr lang="fr-FR" dirty="0" smtClean="0"/>
              <a:t> monitor</a:t>
            </a:r>
          </a:p>
          <a:p>
            <a:pPr marL="457200" lvl="1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Banks </a:t>
            </a:r>
            <a:r>
              <a:rPr lang="fr-FR" dirty="0" err="1" smtClean="0"/>
              <a:t>enjoy</a:t>
            </a:r>
            <a:r>
              <a:rPr lang="fr-FR" dirty="0" smtClean="0"/>
              <a:t> ↓ </a:t>
            </a:r>
            <a:r>
              <a:rPr lang="fr-FR" dirty="0" err="1" smtClean="0"/>
              <a:t>funding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due to explicit and </a:t>
            </a:r>
            <a:r>
              <a:rPr lang="fr-FR" dirty="0" err="1" smtClean="0"/>
              <a:t>implicit</a:t>
            </a:r>
            <a:r>
              <a:rPr lang="fr-FR" dirty="0" smtClean="0"/>
              <a:t> </a:t>
            </a:r>
            <a:r>
              <a:rPr lang="fr-FR" dirty="0" err="1" smtClean="0"/>
              <a:t>govt</a:t>
            </a:r>
            <a:r>
              <a:rPr lang="fr-FR" dirty="0" smtClean="0"/>
              <a:t>. </a:t>
            </a:r>
            <a:r>
              <a:rPr lang="fr-FR" dirty="0" err="1" smtClean="0"/>
              <a:t>guarantees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P2P </a:t>
            </a:r>
            <a:r>
              <a:rPr lang="fr-FR" dirty="0" err="1" smtClean="0"/>
              <a:t>platforms</a:t>
            </a:r>
            <a:r>
              <a:rPr lang="fr-FR" dirty="0" smtClean="0"/>
              <a:t> use new </a:t>
            </a:r>
            <a:r>
              <a:rPr lang="fr-FR" dirty="0" err="1" smtClean="0"/>
              <a:t>technology</a:t>
            </a:r>
            <a:r>
              <a:rPr lang="fr-FR" dirty="0" smtClean="0"/>
              <a:t> to ↓ operating </a:t>
            </a:r>
            <a:r>
              <a:rPr lang="fr-FR" dirty="0" err="1" smtClean="0"/>
              <a:t>costs</a:t>
            </a:r>
            <a:r>
              <a:rPr lang="fr-FR" dirty="0" smtClean="0"/>
              <a:t> and to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risks</a:t>
            </a:r>
            <a:r>
              <a:rPr lang="fr-FR" dirty="0" smtClean="0"/>
              <a:t> and do not have </a:t>
            </a:r>
            <a:r>
              <a:rPr lang="fr-FR" dirty="0" err="1" smtClean="0"/>
              <a:t>legacy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, </a:t>
            </a:r>
            <a:r>
              <a:rPr lang="fr-FR" dirty="0" err="1" smtClean="0"/>
              <a:t>aggravated</a:t>
            </a:r>
            <a:r>
              <a:rPr lang="fr-FR" dirty="0" smtClean="0"/>
              <a:t> by the </a:t>
            </a:r>
            <a:r>
              <a:rPr lang="fr-FR" dirty="0" err="1" smtClean="0"/>
              <a:t>crisis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In 2016, </a:t>
            </a:r>
            <a:r>
              <a:rPr lang="fr-FR" dirty="0" err="1" smtClean="0"/>
              <a:t>Zopa</a:t>
            </a:r>
            <a:r>
              <a:rPr lang="fr-FR" dirty="0" smtClean="0"/>
              <a:t> has </a:t>
            </a:r>
            <a:r>
              <a:rPr lang="fr-FR" dirty="0" err="1" smtClean="0"/>
              <a:t>applied</a:t>
            </a:r>
            <a:r>
              <a:rPr lang="fr-FR" dirty="0" smtClean="0"/>
              <a:t> for a </a:t>
            </a:r>
            <a:r>
              <a:rPr lang="fr-FR" dirty="0" err="1" smtClean="0"/>
              <a:t>banking</a:t>
            </a:r>
            <a:r>
              <a:rPr lang="fr-FR" dirty="0" smtClean="0"/>
              <a:t> </a:t>
            </a:r>
            <a:r>
              <a:rPr lang="fr-FR" dirty="0" err="1" smtClean="0"/>
              <a:t>license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3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are the main drivers of the expansion of the P2P </a:t>
            </a:r>
            <a:r>
              <a:rPr lang="fr-FR" dirty="0" err="1" smtClean="0"/>
              <a:t>lending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684" y="2304596"/>
            <a:ext cx="650602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H1: </a:t>
            </a:r>
            <a:r>
              <a:rPr lang="fr-FR" dirty="0" err="1" smtClean="0"/>
              <a:t>Competition-related</a:t>
            </a:r>
            <a:r>
              <a:rPr lang="fr-FR" dirty="0" smtClean="0"/>
              <a:t>  </a:t>
            </a:r>
            <a:r>
              <a:rPr lang="fr-FR" dirty="0" err="1" smtClean="0"/>
              <a:t>hypothesis</a:t>
            </a:r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258" y="2139162"/>
            <a:ext cx="5138056" cy="379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are the main drivers of the expansion of the P2P </a:t>
            </a:r>
            <a:r>
              <a:rPr lang="fr-FR" dirty="0" err="1" smtClean="0"/>
              <a:t>lending</a:t>
            </a:r>
            <a:r>
              <a:rPr lang="fr-FR" dirty="0" smtClean="0"/>
              <a:t>? 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5684" y="2304596"/>
            <a:ext cx="6506029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H1: </a:t>
            </a:r>
            <a:r>
              <a:rPr lang="fr-FR" dirty="0" err="1" smtClean="0"/>
              <a:t>Competition-related</a:t>
            </a:r>
            <a:r>
              <a:rPr lang="fr-FR" dirty="0" smtClean="0"/>
              <a:t>  </a:t>
            </a:r>
            <a:r>
              <a:rPr lang="fr-FR" dirty="0" err="1" smtClean="0"/>
              <a:t>hypothesis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H2: </a:t>
            </a:r>
            <a:r>
              <a:rPr lang="fr-FR" dirty="0" err="1" smtClean="0"/>
              <a:t>Crisis-related</a:t>
            </a:r>
            <a:r>
              <a:rPr lang="fr-FR" dirty="0" smtClean="0"/>
              <a:t> </a:t>
            </a:r>
            <a:r>
              <a:rPr lang="fr-FR" dirty="0" err="1" smtClean="0"/>
              <a:t>hypothesis</a:t>
            </a:r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32" y="2148114"/>
            <a:ext cx="5939533" cy="418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5497</TotalTime>
  <Words>1149</Words>
  <Application>Microsoft Office PowerPoint</Application>
  <PresentationFormat>Grand écran</PresentationFormat>
  <Paragraphs>210</Paragraphs>
  <Slides>22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MS Mincho</vt:lpstr>
      <vt:lpstr>Times New Roman</vt:lpstr>
      <vt:lpstr>Wingdings</vt:lpstr>
      <vt:lpstr>Thème Office</vt:lpstr>
      <vt:lpstr>What Drives the Expansion of the Peer-to-Peer Lending?</vt:lpstr>
      <vt:lpstr>“Banking is necessary; banks are not”  Bill Gates, 1990 </vt:lpstr>
      <vt:lpstr>Présentation PowerPoint</vt:lpstr>
      <vt:lpstr>Borrowers use P2P platforms mostly for debt consolidation</vt:lpstr>
      <vt:lpstr>Présentation PowerPoint</vt:lpstr>
      <vt:lpstr>How important is P2P lending? </vt:lpstr>
      <vt:lpstr>P2P vs traditional banks</vt:lpstr>
      <vt:lpstr>What are the main drivers of the expansion of the P2P lending?  </vt:lpstr>
      <vt:lpstr>What are the main drivers of the expansion of the P2P lending?  </vt:lpstr>
      <vt:lpstr>What are the main drivers of the expansion of the P2P lending?  </vt:lpstr>
      <vt:lpstr>Identification strategy relies on the geographic heterogeneity</vt:lpstr>
      <vt:lpstr>Main dataset: loan books of Prosper and LC</vt:lpstr>
      <vt:lpstr>Estimation with SARAR model</vt:lpstr>
      <vt:lpstr>Does geography explain P2P lending? </vt:lpstr>
      <vt:lpstr>Measuring the depth of the crisis </vt:lpstr>
      <vt:lpstr>Measuring competition by market structure</vt:lpstr>
      <vt:lpstr>Measuring technology</vt:lpstr>
      <vt:lpstr>Controlling for socio-economic characteristics</vt:lpstr>
      <vt:lpstr>Présentation PowerPoint</vt:lpstr>
      <vt:lpstr>Présentation PowerPoint</vt:lpstr>
      <vt:lpstr>Conclusions:  What are the main drivers of the P2P lending? </vt:lpstr>
      <vt:lpstr>Présentation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Drives the Expansion of the Peer-to-Peer Lending?</dc:title>
  <dc:creator>havrylchyk</dc:creator>
  <cp:lastModifiedBy>havrylchyk</cp:lastModifiedBy>
  <cp:revision>78</cp:revision>
  <dcterms:created xsi:type="dcterms:W3CDTF">2016-11-15T16:55:45Z</dcterms:created>
  <dcterms:modified xsi:type="dcterms:W3CDTF">2016-11-24T10:43:01Z</dcterms:modified>
</cp:coreProperties>
</file>