
<file path=[Content_Types].xml><?xml version="1.0" encoding="utf-8"?>
<Types xmlns="http://schemas.openxmlformats.org/package/2006/content-types"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Default Extension="png" ContentType="image/png"/>
  <Default Extension="jpeg" ContentType="image/jpeg"/>
  <Default Extension="rels" ContentType="application/vnd.openxmlformats-package.relationships+xml"/>
  <Default Extension="xml" ContentType="application/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7"/>
  </p:notesMasterIdLst>
  <p:sldIdLst>
    <p:sldId id="256" r:id="rId2"/>
    <p:sldId id="257" r:id="rId3"/>
    <p:sldId id="261" r:id="rId4"/>
    <p:sldId id="262" r:id="rId5"/>
    <p:sldId id="263" r:id="rId6"/>
  </p:sldIdLst>
  <p:sldSz cx="9144000" cy="6858000" type="screen4x3"/>
  <p:notesSz cx="6858000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2" Type="http://schemas.openxmlformats.org/officeDocument/2006/relationships/slide" Target="slides/slide1.xml" />
  <Relationship Id="rId3" Type="http://schemas.openxmlformats.org/officeDocument/2006/relationships/slide" Target="slides/slide2.xml" />
  <Relationship Id="rId4" Type="http://schemas.openxmlformats.org/officeDocument/2006/relationships/slide" Target="slides/slide3.xml" />
  <Relationship Id="rId5" Type="http://schemas.openxmlformats.org/officeDocument/2006/relationships/slide" Target="slides/slide4.xml" />
  <Relationship Id="rId6" Type="http://schemas.openxmlformats.org/officeDocument/2006/relationships/slide" Target="slides/slide5.xml" />
  <Relationship Id="rId8" Type="http://schemas.openxmlformats.org/officeDocument/2006/relationships/presProps" Target="presProps.xml" />
  <Relationship Id="rId7" Type="http://schemas.openxmlformats.org/officeDocument/2006/relationships/notesMaster" Target="notesMasters/notesMaster1.xml" />
  <Relationship Id="rId1" Type="http://schemas.openxmlformats.org/officeDocument/2006/relationships/slideMaster" Target="slideMasters/slideMaster1.xml" />
  <Relationship Id="rId11" Type="http://schemas.openxmlformats.org/officeDocument/2006/relationships/tableStyles" Target="tableStyles.xml" />
  <Relationship Id="rId10" Type="http://schemas.openxmlformats.org/officeDocument/2006/relationships/theme" Target="theme/theme1.xml" />
  <Relationship Id="rId9" Type="http://schemas.openxmlformats.org/officeDocument/2006/relationships/viewProps" Target="viewProps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7A1B5-DB54-43C7-BA5E-F6193811577D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89475"/>
            <a:ext cx="548640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718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377363"/>
            <a:ext cx="29718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51229E-D883-4B02-95C4-FAED67ECF9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090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_rels/notesSlide2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2.xml" />
  <Relationship Id="rId1" Type="http://schemas.openxmlformats.org/officeDocument/2006/relationships/notesMaster" Target="../notesMasters/notesMaster1.xml" />
</Relationships>
</file>

<file path=ppt/notesSlides/_rels/notesSlide3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3.xml" />
  <Relationship Id="rId1" Type="http://schemas.openxmlformats.org/officeDocument/2006/relationships/notesMaster" Target="../notesMasters/notesMaster1.xml" />
</Relationships>
</file>

<file path=ppt/notesSlides/_rels/notesSlide4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4.xml" />
  <Relationship Id="rId1" Type="http://schemas.openxmlformats.org/officeDocument/2006/relationships/notesMaster" Target="../notesMasters/notesMaster1.xml" />
</Relationships>
</file>

<file path=ppt/notesSlides/_rels/notesSlide5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5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332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993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030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61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608824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png" /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png" />
  <Relationship Id="rId1" Type="http://schemas.openxmlformats.org/officeDocument/2006/relationships/slideMaster" Target="../slideMasters/slideMaster1.xml" />
</Relationships>
</file>

<file path=ppt/slideLayouts/_rels/slideLayout12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13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14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15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16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17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18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19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20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2.png" />
  <Relationship Id="rId1" Type="http://schemas.openxmlformats.org/officeDocument/2006/relationships/slideMaster" Target="../slideMasters/slideMaster1.xml" />
</Relationships>
</file>

<file path=ppt/slideLayouts/_rels/slideLayout21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22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23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24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25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26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27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28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69"/>
            <a:ext cx="9144000" cy="1691640"/>
          </a:xfrm>
          <a:prstGeom prst="rect">
            <a:avLst/>
          </a:prstGeom>
        </p:spPr>
      </p:pic>
      <p:sp>
        <p:nvSpPr>
          <p:cNvPr id="9" name="Rectangle 8"/>
          <p:cNvSpPr>
            <a:spLocks noChangeAspect="1"/>
          </p:cNvSpPr>
          <p:nvPr/>
        </p:nvSpPr>
        <p:spPr>
          <a:xfrm>
            <a:off x="0" y="1700214"/>
            <a:ext cx="9144000" cy="153939"/>
          </a:xfrm>
          <a:custGeom>
            <a:avLst/>
            <a:gdLst/>
            <a:ahLst/>
            <a:cxnLst/>
            <a:rect l="l" t="t" r="r" b="b"/>
            <a:pathLst>
              <a:path w="9144000" h="153939">
                <a:moveTo>
                  <a:pt x="8425881" y="0"/>
                </a:moveTo>
                <a:lnTo>
                  <a:pt x="9144000" y="0"/>
                </a:lnTo>
                <a:lnTo>
                  <a:pt x="9144000" y="153939"/>
                </a:lnTo>
                <a:lnTo>
                  <a:pt x="8366789" y="153939"/>
                </a:lnTo>
                <a:close/>
                <a:moveTo>
                  <a:pt x="0" y="0"/>
                </a:moveTo>
                <a:lnTo>
                  <a:pt x="4571093" y="0"/>
                </a:lnTo>
                <a:lnTo>
                  <a:pt x="4512001" y="153939"/>
                </a:lnTo>
                <a:lnTo>
                  <a:pt x="0" y="15393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19138" y="2349755"/>
            <a:ext cx="7704000" cy="3455509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400" b="1">
                <a:solidFill>
                  <a:srgbClr val="8E1537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spcAft>
                <a:spcPts val="0"/>
              </a:spcAft>
              <a:buNone/>
              <a:defRPr sz="2800">
                <a:solidFill>
                  <a:srgbClr val="8E1537"/>
                </a:solidFill>
                <a:latin typeface="+mj-lt"/>
              </a:defRPr>
            </a:lvl2pPr>
            <a:lvl3pPr marL="0" indent="0">
              <a:spcBef>
                <a:spcPts val="4000"/>
              </a:spcBef>
              <a:buNone/>
              <a:defRPr sz="1600"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69"/>
            <a:ext cx="9144000" cy="1691640"/>
          </a:xfrm>
          <a:prstGeom prst="rect">
            <a:avLst/>
          </a:prstGeom>
        </p:spPr>
      </p:pic>
      <p:sp>
        <p:nvSpPr>
          <p:cNvPr id="7" name="Rectangle 8"/>
          <p:cNvSpPr>
            <a:spLocks noChangeAspect="1"/>
          </p:cNvSpPr>
          <p:nvPr/>
        </p:nvSpPr>
        <p:spPr>
          <a:xfrm>
            <a:off x="0" y="1700213"/>
            <a:ext cx="9144000" cy="153939"/>
          </a:xfrm>
          <a:custGeom>
            <a:avLst/>
            <a:gdLst/>
            <a:ahLst/>
            <a:cxnLst/>
            <a:rect l="l" t="t" r="r" b="b"/>
            <a:pathLst>
              <a:path w="9144000" h="153939">
                <a:moveTo>
                  <a:pt x="8425881" y="0"/>
                </a:moveTo>
                <a:lnTo>
                  <a:pt x="9144000" y="0"/>
                </a:lnTo>
                <a:lnTo>
                  <a:pt x="9144000" y="153939"/>
                </a:lnTo>
                <a:lnTo>
                  <a:pt x="8366789" y="153939"/>
                </a:lnTo>
                <a:close/>
                <a:moveTo>
                  <a:pt x="0" y="0"/>
                </a:moveTo>
                <a:lnTo>
                  <a:pt x="4571093" y="0"/>
                </a:lnTo>
                <a:lnTo>
                  <a:pt x="4512001" y="153939"/>
                </a:lnTo>
                <a:lnTo>
                  <a:pt x="0" y="15393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69"/>
            <a:ext cx="9144000" cy="1691640"/>
          </a:xfrm>
          <a:prstGeom prst="rect">
            <a:avLst/>
          </a:prstGeom>
        </p:spPr>
      </p:pic>
      <p:sp>
        <p:nvSpPr>
          <p:cNvPr id="11" name="Rectangle 8"/>
          <p:cNvSpPr>
            <a:spLocks noChangeAspect="1"/>
          </p:cNvSpPr>
          <p:nvPr userDrawn="1"/>
        </p:nvSpPr>
        <p:spPr>
          <a:xfrm>
            <a:off x="0" y="1700213"/>
            <a:ext cx="9144000" cy="153939"/>
          </a:xfrm>
          <a:custGeom>
            <a:avLst/>
            <a:gdLst/>
            <a:ahLst/>
            <a:cxnLst/>
            <a:rect l="l" t="t" r="r" b="b"/>
            <a:pathLst>
              <a:path w="9144000" h="153939">
                <a:moveTo>
                  <a:pt x="8425881" y="0"/>
                </a:moveTo>
                <a:lnTo>
                  <a:pt x="9144000" y="0"/>
                </a:lnTo>
                <a:lnTo>
                  <a:pt x="9144000" y="153939"/>
                </a:lnTo>
                <a:lnTo>
                  <a:pt x="8366789" y="153939"/>
                </a:lnTo>
                <a:close/>
                <a:moveTo>
                  <a:pt x="0" y="0"/>
                </a:moveTo>
                <a:lnTo>
                  <a:pt x="4571093" y="0"/>
                </a:lnTo>
                <a:lnTo>
                  <a:pt x="4512001" y="153939"/>
                </a:lnTo>
                <a:lnTo>
                  <a:pt x="0" y="1539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76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6579344-104E-44A9-B0A3-8B419B1837A6}" type="datetimeFigureOut">
              <a:rPr lang="en-GB" smtClean="0"/>
              <a:t>11/11/2016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76489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69"/>
            <a:ext cx="9144000" cy="1691640"/>
          </a:xfrm>
          <a:prstGeom prst="rect">
            <a:avLst/>
          </a:prstGeom>
        </p:spPr>
      </p:pic>
      <p:sp>
        <p:nvSpPr>
          <p:cNvPr id="9" name="Rectangle 8"/>
          <p:cNvSpPr>
            <a:spLocks noChangeAspect="1"/>
          </p:cNvSpPr>
          <p:nvPr/>
        </p:nvSpPr>
        <p:spPr>
          <a:xfrm>
            <a:off x="0" y="1700213"/>
            <a:ext cx="9144000" cy="153939"/>
          </a:xfrm>
          <a:custGeom>
            <a:avLst/>
            <a:gdLst/>
            <a:ahLst/>
            <a:cxnLst/>
            <a:rect l="l" t="t" r="r" b="b"/>
            <a:pathLst>
              <a:path w="9144000" h="153939">
                <a:moveTo>
                  <a:pt x="8425881" y="0"/>
                </a:moveTo>
                <a:lnTo>
                  <a:pt x="9144000" y="0"/>
                </a:lnTo>
                <a:lnTo>
                  <a:pt x="9144000" y="153939"/>
                </a:lnTo>
                <a:lnTo>
                  <a:pt x="8366789" y="153939"/>
                </a:lnTo>
                <a:close/>
                <a:moveTo>
                  <a:pt x="0" y="0"/>
                </a:moveTo>
                <a:lnTo>
                  <a:pt x="4571093" y="0"/>
                </a:lnTo>
                <a:lnTo>
                  <a:pt x="4512001" y="153939"/>
                </a:lnTo>
                <a:lnTo>
                  <a:pt x="0" y="1539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19138" y="2349755"/>
            <a:ext cx="7704000" cy="3455509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400" b="1">
                <a:solidFill>
                  <a:srgbClr val="8E1537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spcAft>
                <a:spcPts val="0"/>
              </a:spcAft>
              <a:buNone/>
              <a:defRPr sz="2800">
                <a:solidFill>
                  <a:srgbClr val="8E1537"/>
                </a:solidFill>
                <a:latin typeface="+mj-lt"/>
              </a:defRPr>
            </a:lvl2pPr>
            <a:lvl3pPr marL="0" indent="0">
              <a:spcBef>
                <a:spcPts val="4000"/>
              </a:spcBef>
              <a:buNone/>
              <a:defRPr sz="1600"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2419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Bullet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342900" indent="-342900">
              <a:buClr>
                <a:srgbClr val="8E1537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2pPr>
            <a:lvl3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3pPr>
            <a:lvl4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4pPr>
            <a:lvl5pPr>
              <a:buClr>
                <a:srgbClr val="8E1537"/>
              </a:buClr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64589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Number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514350" indent="-51435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1pPr>
            <a:lvl2pPr marL="9144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2pPr>
            <a:lvl3pPr marL="13716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3pPr>
            <a:lvl4pPr marL="1714500" indent="-3429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4pPr>
            <a:lvl5pPr marL="2171700" indent="-342900">
              <a:buClr>
                <a:srgbClr val="8E1537"/>
              </a:buClr>
              <a:buFont typeface="+mj-lt"/>
              <a:buAutoNum type="arabicPeriod"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74300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ontent with explan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idx="14"/>
          </p:nvPr>
        </p:nvSpPr>
        <p:spPr>
          <a:xfrm>
            <a:off x="720000" y="1633538"/>
            <a:ext cx="7704000" cy="3096468"/>
          </a:xfr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720000" y="4796925"/>
            <a:ext cx="7704000" cy="1080000"/>
          </a:xfrm>
        </p:spPr>
        <p:txBody>
          <a:bodyPr>
            <a:normAutofit/>
          </a:bodyPr>
          <a:lstStyle>
            <a:lvl1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2pPr>
            <a:lvl3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3pPr>
            <a:lvl4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4pPr>
            <a:lvl5pPr marL="0" indent="0">
              <a:buNone/>
              <a:defRPr lang="en-GB" sz="1000" kern="1200" baseline="0" dirty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6A_Charts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0"/>
          </p:nvPr>
        </p:nvSpPr>
        <p:spPr>
          <a:xfrm>
            <a:off x="719999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6B_Chart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9"/>
          </p:nvPr>
        </p:nvSpPr>
        <p:spPr>
          <a:xfrm>
            <a:off x="719999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9005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7A_Tables_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4"/>
          </p:nvPr>
        </p:nvSpPr>
        <p:spPr>
          <a:xfrm>
            <a:off x="720000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688109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7B_Table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720000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395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9139" y="288000"/>
            <a:ext cx="7708900" cy="11556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8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1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02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69"/>
            <a:ext cx="9144000" cy="1691640"/>
          </a:xfrm>
          <a:prstGeom prst="rect">
            <a:avLst/>
          </a:prstGeom>
        </p:spPr>
      </p:pic>
      <p:sp>
        <p:nvSpPr>
          <p:cNvPr id="9" name="Rectangle 8"/>
          <p:cNvSpPr>
            <a:spLocks noChangeAspect="1"/>
          </p:cNvSpPr>
          <p:nvPr userDrawn="1"/>
        </p:nvSpPr>
        <p:spPr>
          <a:xfrm>
            <a:off x="0" y="1700213"/>
            <a:ext cx="9144000" cy="153939"/>
          </a:xfrm>
          <a:custGeom>
            <a:avLst/>
            <a:gdLst/>
            <a:ahLst/>
            <a:cxnLst/>
            <a:rect l="l" t="t" r="r" b="b"/>
            <a:pathLst>
              <a:path w="9144000" h="153939">
                <a:moveTo>
                  <a:pt x="8425881" y="0"/>
                </a:moveTo>
                <a:lnTo>
                  <a:pt x="9144000" y="0"/>
                </a:lnTo>
                <a:lnTo>
                  <a:pt x="9144000" y="153939"/>
                </a:lnTo>
                <a:lnTo>
                  <a:pt x="8366789" y="153939"/>
                </a:lnTo>
                <a:close/>
                <a:moveTo>
                  <a:pt x="0" y="0"/>
                </a:moveTo>
                <a:lnTo>
                  <a:pt x="4571093" y="0"/>
                </a:lnTo>
                <a:lnTo>
                  <a:pt x="4512001" y="153939"/>
                </a:lnTo>
                <a:lnTo>
                  <a:pt x="0" y="1539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19138" y="2349755"/>
            <a:ext cx="7704000" cy="3455509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400" b="1">
                <a:solidFill>
                  <a:srgbClr val="8E1537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spcAft>
                <a:spcPts val="0"/>
              </a:spcAft>
              <a:buNone/>
              <a:defRPr sz="2800">
                <a:solidFill>
                  <a:srgbClr val="8E1537"/>
                </a:solidFill>
                <a:latin typeface="+mj-lt"/>
              </a:defRPr>
            </a:lvl2pPr>
            <a:lvl3pPr marL="0" indent="0">
              <a:spcBef>
                <a:spcPts val="4000"/>
              </a:spcBef>
              <a:buNone/>
              <a:defRPr sz="1600"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241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ullet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342900" indent="-342900">
              <a:buClr>
                <a:srgbClr val="8E1537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2pPr>
            <a:lvl3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3pPr>
            <a:lvl4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4pPr>
            <a:lvl5pPr>
              <a:buClr>
                <a:srgbClr val="8E1537"/>
              </a:buClr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645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Number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514350" indent="-51435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1pPr>
            <a:lvl2pPr marL="9144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2pPr>
            <a:lvl3pPr marL="13716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3pPr>
            <a:lvl4pPr marL="1714500" indent="-3429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4pPr>
            <a:lvl5pPr marL="2171700" indent="-342900">
              <a:buClr>
                <a:srgbClr val="8E1537"/>
              </a:buClr>
              <a:buFont typeface="+mj-lt"/>
              <a:buAutoNum type="arabicPeriod"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7430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 with explan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idx="14"/>
          </p:nvPr>
        </p:nvSpPr>
        <p:spPr>
          <a:xfrm>
            <a:off x="720000" y="1633538"/>
            <a:ext cx="7704000" cy="3096468"/>
          </a:xfr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720000" y="4796925"/>
            <a:ext cx="7704000" cy="1080000"/>
          </a:xfrm>
        </p:spPr>
        <p:txBody>
          <a:bodyPr>
            <a:normAutofit/>
          </a:bodyPr>
          <a:lstStyle>
            <a:lvl1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2pPr>
            <a:lvl3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3pPr>
            <a:lvl4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4pPr>
            <a:lvl5pPr marL="0" indent="0">
              <a:buNone/>
              <a:defRPr lang="en-GB" sz="1000" kern="1200" baseline="0" dirty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6A_Charts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0"/>
          </p:nvPr>
        </p:nvSpPr>
        <p:spPr>
          <a:xfrm>
            <a:off x="719999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6B_Chart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9"/>
          </p:nvPr>
        </p:nvSpPr>
        <p:spPr>
          <a:xfrm>
            <a:off x="719999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90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7A_Tables_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4"/>
          </p:nvPr>
        </p:nvSpPr>
        <p:spPr>
          <a:xfrm>
            <a:off x="720000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6881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7B_Table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720000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8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6395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Bullet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7" name="Title 3"/>
          <p:cNvSpPr>
            <a:spLocks noGrp="1"/>
          </p:cNvSpPr>
          <p:nvPr>
            <p:ph type="title"/>
          </p:nvPr>
        </p:nvSpPr>
        <p:spPr>
          <a:xfrm>
            <a:off x="719139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342900" indent="-342900">
              <a:buClr>
                <a:srgbClr val="8E1537"/>
              </a:buClr>
              <a:buFont typeface="Arial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2pPr>
            <a:lvl3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3pPr>
            <a:lvl4pPr>
              <a:buClr>
                <a:srgbClr val="8E1537"/>
              </a:buClr>
              <a:defRPr>
                <a:solidFill>
                  <a:schemeClr val="tx1"/>
                </a:solidFill>
                <a:latin typeface="+mn-lt"/>
              </a:defRPr>
            </a:lvl4pPr>
            <a:lvl5pPr>
              <a:buClr>
                <a:srgbClr val="8E1537"/>
              </a:buClr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0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2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573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Numbere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719139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720000" y="1628676"/>
            <a:ext cx="7704000" cy="4248000"/>
          </a:xfrm>
        </p:spPr>
        <p:txBody>
          <a:bodyPr/>
          <a:lstStyle>
            <a:lvl1pPr marL="514350" indent="-51435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1pPr>
            <a:lvl2pPr marL="9144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2pPr>
            <a:lvl3pPr marL="1371600" indent="-4572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3pPr>
            <a:lvl4pPr marL="1714500" indent="-342900">
              <a:buClr>
                <a:srgbClr val="8E1537"/>
              </a:buClr>
              <a:buFont typeface="+mj-lt"/>
              <a:buAutoNum type="arabicPeriod"/>
              <a:defRPr>
                <a:solidFill>
                  <a:schemeClr val="tx1"/>
                </a:solidFill>
                <a:latin typeface="+mn-lt"/>
              </a:defRPr>
            </a:lvl4pPr>
            <a:lvl5pPr marL="2171700" indent="-342900">
              <a:buClr>
                <a:srgbClr val="8E1537"/>
              </a:buClr>
              <a:buFont typeface="+mj-lt"/>
              <a:buAutoNum type="arabicPeriod"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8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2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802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ontent with explan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"/>
          <p:cNvSpPr>
            <a:spLocks noGrp="1"/>
          </p:cNvSpPr>
          <p:nvPr>
            <p:ph idx="14"/>
          </p:nvPr>
        </p:nvSpPr>
        <p:spPr>
          <a:xfrm>
            <a:off x="720000" y="1633538"/>
            <a:ext cx="7704000" cy="3096468"/>
          </a:xfr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9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720000" y="4796925"/>
            <a:ext cx="7704000" cy="1080000"/>
          </a:xfrm>
        </p:spPr>
        <p:txBody>
          <a:bodyPr>
            <a:normAutofit/>
          </a:bodyPr>
          <a:lstStyle>
            <a:lvl1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1pPr>
            <a:lvl2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2pPr>
            <a:lvl3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3pPr>
            <a:lvl4pPr marL="0" indent="0">
              <a:buNone/>
              <a:defRPr lang="en-US" sz="1000" kern="1200" baseline="0" dirty="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4pPr>
            <a:lvl5pPr marL="0" indent="0">
              <a:buNone/>
              <a:defRPr lang="en-GB" sz="1000" kern="1200" baseline="0" dirty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0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3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71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A_Charts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9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hart Placeholder 2"/>
          <p:cNvSpPr>
            <a:spLocks noGrp="1"/>
          </p:cNvSpPr>
          <p:nvPr>
            <p:ph type="chart" sz="quarter" idx="20"/>
          </p:nvPr>
        </p:nvSpPr>
        <p:spPr>
          <a:xfrm>
            <a:off x="719999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1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0910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B_Chart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9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9"/>
          </p:nvPr>
        </p:nvSpPr>
        <p:spPr>
          <a:xfrm>
            <a:off x="719999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0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5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359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A_Tables_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9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4"/>
          </p:nvPr>
        </p:nvSpPr>
        <p:spPr>
          <a:xfrm>
            <a:off x="720000" y="1633538"/>
            <a:ext cx="3672000" cy="4248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756038" y="1633538"/>
            <a:ext cx="3672000" cy="4248000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0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4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B_Tables_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720000" y="1633538"/>
            <a:ext cx="7704000" cy="2880000"/>
          </a:xfrm>
        </p:spPr>
        <p:txBody>
          <a:bodyPr>
            <a:norm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–"/>
              <a:tabLst/>
              <a:defRPr sz="24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smtClean="0"/>
              <a:t>Click icon to add table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4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8" name="Title 3"/>
          <p:cNvSpPr>
            <a:spLocks noGrp="1"/>
          </p:cNvSpPr>
          <p:nvPr>
            <p:ph type="title"/>
          </p:nvPr>
        </p:nvSpPr>
        <p:spPr>
          <a:xfrm>
            <a:off x="719139" y="288000"/>
            <a:ext cx="7708900" cy="115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720000" y="4796925"/>
            <a:ext cx="7708038" cy="1080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Tx/>
              <a:buNone/>
              <a:defRPr sz="2000"/>
            </a:lvl2pPr>
            <a:lvl3pPr marL="0" indent="0">
              <a:buFontTx/>
              <a:buNone/>
              <a:defRPr sz="1800"/>
            </a:lvl3pPr>
            <a:lvl4pPr marL="0" indent="0">
              <a:buFontTx/>
              <a:buNone/>
              <a:defRPr sz="1600"/>
            </a:lvl4pPr>
            <a:lvl5pPr marL="0" indent="0">
              <a:buFontTx/>
              <a:buNone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1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16" name="Rectangle 3"/>
          <p:cNvSpPr/>
          <p:nvPr userDrawn="1"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318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13" Type="http://schemas.openxmlformats.org/officeDocument/2006/relationships/slideLayout" Target="../slideLayouts/slideLayout13.xml" />
  <Relationship Id="rId18" Type="http://schemas.openxmlformats.org/officeDocument/2006/relationships/slideLayout" Target="../slideLayouts/slideLayout18.xml" />
  <Relationship Id="rId26" Type="http://schemas.openxmlformats.org/officeDocument/2006/relationships/slideLayout" Target="../slideLayouts/slideLayout26.xml" />
  <Relationship Id="rId3" Type="http://schemas.openxmlformats.org/officeDocument/2006/relationships/slideLayout" Target="../slideLayouts/slideLayout3.xml" />
  <Relationship Id="rId21" Type="http://schemas.openxmlformats.org/officeDocument/2006/relationships/slideLayout" Target="../slideLayouts/slideLayout21.xml" />
  <Relationship Id="rId7" Type="http://schemas.openxmlformats.org/officeDocument/2006/relationships/slideLayout" Target="../slideLayouts/slideLayout7.xml" />
  <Relationship Id="rId12" Type="http://schemas.openxmlformats.org/officeDocument/2006/relationships/slideLayout" Target="../slideLayouts/slideLayout12.xml" />
  <Relationship Id="rId17" Type="http://schemas.openxmlformats.org/officeDocument/2006/relationships/slideLayout" Target="../slideLayouts/slideLayout17.xml" />
  <Relationship Id="rId25" Type="http://schemas.openxmlformats.org/officeDocument/2006/relationships/slideLayout" Target="../slideLayouts/slideLayout25.xml" />
  <Relationship Id="rId2" Type="http://schemas.openxmlformats.org/officeDocument/2006/relationships/slideLayout" Target="../slideLayouts/slideLayout2.xml" />
  <Relationship Id="rId16" Type="http://schemas.openxmlformats.org/officeDocument/2006/relationships/slideLayout" Target="../slideLayouts/slideLayout16.xml" />
  <Relationship Id="rId20" Type="http://schemas.openxmlformats.org/officeDocument/2006/relationships/slideLayout" Target="../slideLayouts/slideLayout20.xml" />
  <Relationship Id="rId29" Type="http://schemas.openxmlformats.org/officeDocument/2006/relationships/theme" Target="../theme/theme1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24" Type="http://schemas.openxmlformats.org/officeDocument/2006/relationships/slideLayout" Target="../slideLayouts/slideLayout24.xml" />
  <Relationship Id="rId5" Type="http://schemas.openxmlformats.org/officeDocument/2006/relationships/slideLayout" Target="../slideLayouts/slideLayout5.xml" />
  <Relationship Id="rId15" Type="http://schemas.openxmlformats.org/officeDocument/2006/relationships/slideLayout" Target="../slideLayouts/slideLayout15.xml" />
  <Relationship Id="rId23" Type="http://schemas.openxmlformats.org/officeDocument/2006/relationships/slideLayout" Target="../slideLayouts/slideLayout23.xml" />
  <Relationship Id="rId28" Type="http://schemas.openxmlformats.org/officeDocument/2006/relationships/slideLayout" Target="../slideLayouts/slideLayout28.xml" />
  <Relationship Id="rId10" Type="http://schemas.openxmlformats.org/officeDocument/2006/relationships/slideLayout" Target="../slideLayouts/slideLayout10.xml" />
  <Relationship Id="rId19" Type="http://schemas.openxmlformats.org/officeDocument/2006/relationships/slideLayout" Target="../slideLayouts/slideLayout19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  <Relationship Id="rId14" Type="http://schemas.openxmlformats.org/officeDocument/2006/relationships/slideLayout" Target="../slideLayouts/slideLayout14.xml" />
  <Relationship Id="rId22" Type="http://schemas.openxmlformats.org/officeDocument/2006/relationships/slideLayout" Target="../slideLayouts/slideLayout22.xml" />
  <Relationship Id="rId27" Type="http://schemas.openxmlformats.org/officeDocument/2006/relationships/slideLayout" Target="../slideLayouts/slideLayout27.xml" />
  <Relationship Id="rId30" Type="http://schemas.openxmlformats.org/officeDocument/2006/relationships/image" Target="../media/image1.png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2848"/>
            <a:ext cx="9144000" cy="835152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9139" y="288000"/>
            <a:ext cx="7708900" cy="11556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139" y="1633539"/>
            <a:ext cx="7708900" cy="42433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296400"/>
            <a:ext cx="720000" cy="262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1000" kern="1200" smtClean="0">
                <a:solidFill>
                  <a:srgbClr val="8E1537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CFDB86-9AA8-4FA0-859E-0ABCBFE8393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3"/>
          <p:cNvSpPr/>
          <p:nvPr/>
        </p:nvSpPr>
        <p:spPr>
          <a:xfrm>
            <a:off x="0" y="5985288"/>
            <a:ext cx="9144000" cy="36000"/>
          </a:xfrm>
          <a:custGeom>
            <a:avLst/>
            <a:gdLst/>
            <a:ahLst/>
            <a:cxnLst/>
            <a:rect l="l" t="t" r="r" b="b"/>
            <a:pathLst>
              <a:path w="9144000" h="36000">
                <a:moveTo>
                  <a:pt x="8424001" y="0"/>
                </a:moveTo>
                <a:lnTo>
                  <a:pt x="9144000" y="0"/>
                </a:lnTo>
                <a:lnTo>
                  <a:pt x="9144000" y="36000"/>
                </a:lnTo>
                <a:lnTo>
                  <a:pt x="8410182" y="36000"/>
                </a:lnTo>
                <a:close/>
                <a:moveTo>
                  <a:pt x="0" y="0"/>
                </a:moveTo>
                <a:lnTo>
                  <a:pt x="5380947" y="0"/>
                </a:lnTo>
                <a:lnTo>
                  <a:pt x="5367128" y="36000"/>
                </a:lnTo>
                <a:lnTo>
                  <a:pt x="0" y="36000"/>
                </a:lnTo>
                <a:close/>
              </a:path>
            </a:pathLst>
          </a:custGeom>
          <a:solidFill>
            <a:srgbClr val="8E15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102431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65" r:id="rId20"/>
    <p:sldLayoutId id="2147483662" r:id="rId21"/>
    <p:sldLayoutId id="2147483669" r:id="rId22"/>
    <p:sldLayoutId id="2147483668" r:id="rId23"/>
    <p:sldLayoutId id="2147483661" r:id="rId24"/>
    <p:sldLayoutId id="2147483664" r:id="rId25"/>
    <p:sldLayoutId id="2147483673" r:id="rId26"/>
    <p:sldLayoutId id="2147483671" r:id="rId27"/>
    <p:sldLayoutId id="2147483672" r:id="rId2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rgbClr val="8E153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Char char="–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Char char="–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Char char="–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Char char="–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1.xml" />
</Relationships>
</file>

<file path=ppt/slides/_rels/slide2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2.xml" />
  <Relationship Id="rId1" Type="http://schemas.openxmlformats.org/officeDocument/2006/relationships/slideLayout" Target="../slideLayouts/slideLayout2.xml" />
</Relationships>
</file>

<file path=ppt/slides/_rels/slide3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3.xml" />
  <Relationship Id="rId1" Type="http://schemas.openxmlformats.org/officeDocument/2006/relationships/slideLayout" Target="../slideLayouts/slideLayout2.xml" />
</Relationships>
</file>

<file path=ppt/slides/_rels/slide4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3.png" />
  <Relationship Id="rId2" Type="http://schemas.openxmlformats.org/officeDocument/2006/relationships/notesSlide" Target="../notesSlides/notesSlide4.xml" />
  <Relationship Id="rId1" Type="http://schemas.openxmlformats.org/officeDocument/2006/relationships/slideLayout" Target="../slideLayouts/slideLayout2.xml" />
</Relationships>
</file>

<file path=ppt/slides/_rels/slide5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5.xml" />
  <Relationship Id="rId1" Type="http://schemas.openxmlformats.org/officeDocument/2006/relationships/slideLayout" Target="../slideLayouts/slideLayout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dirty="0" smtClean="0"/>
              <a:t>Competition and the riskiness of banks’ loan portfolios</a:t>
            </a:r>
          </a:p>
          <a:p>
            <a:r>
              <a:rPr lang="en-GB" sz="2400" dirty="0" smtClean="0"/>
              <a:t>By Nielsen, </a:t>
            </a:r>
            <a:r>
              <a:rPr lang="en-GB" sz="2400" dirty="0" err="1" smtClean="0"/>
              <a:t>Sorgard</a:t>
            </a:r>
            <a:r>
              <a:rPr lang="en-GB" sz="2400" dirty="0" smtClean="0"/>
              <a:t>, </a:t>
            </a:r>
            <a:r>
              <a:rPr lang="en-GB" sz="2400" dirty="0" err="1" smtClean="0"/>
              <a:t>Heimdal</a:t>
            </a:r>
            <a:r>
              <a:rPr lang="en-GB" sz="2400" dirty="0" smtClean="0"/>
              <a:t> and Solberg </a:t>
            </a:r>
          </a:p>
          <a:p>
            <a:endParaRPr lang="en-GB" dirty="0"/>
          </a:p>
          <a:p>
            <a:r>
              <a:rPr lang="en-GB" sz="2000" dirty="0" smtClean="0"/>
              <a:t>Discussion by Matteo Aquilina</a:t>
            </a:r>
          </a:p>
          <a:p>
            <a:r>
              <a:rPr lang="en-GB" sz="1200" b="0" dirty="0" smtClean="0"/>
              <a:t>(opinions mine, not of the FCA)</a:t>
            </a:r>
            <a:endParaRPr lang="en-GB" sz="1200" b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04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the paper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23528" y="1340768"/>
            <a:ext cx="8208912" cy="4464496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100" dirty="0" smtClean="0"/>
              <a:t>Theoretical and empirical contribution to the literature on competition and stability in banking. Highly relevant to the conference and to Policy Making in general.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1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100" dirty="0" smtClean="0"/>
              <a:t>Theory, main contribution: dampened competition can increase the risk taken by banks on the borrowers’ side (higher margin -&gt; bank will serve riskier borrowers)…but other models in the literature suggest the opposite (franchise value).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1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100" dirty="0" smtClean="0"/>
              <a:t>Empirics, main contribution: there is a </a:t>
            </a:r>
            <a:r>
              <a:rPr lang="en-GB" sz="2100" dirty="0" smtClean="0">
                <a:latin typeface="Arial"/>
                <a:cs typeface="Arial"/>
              </a:rPr>
              <a:t>U</a:t>
            </a:r>
            <a:r>
              <a:rPr lang="en-GB" sz="2100" dirty="0" smtClean="0"/>
              <a:t>-shaped relationship between concentration and riskiness (measured by NPLs). In Norway, current levels of concentration look approximately optimal.  </a:t>
            </a:r>
            <a:endParaRPr lang="en-GB" sz="1700" dirty="0"/>
          </a:p>
          <a:p>
            <a:pPr algn="ctr"/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40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general suggestions…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1800" dirty="0" smtClean="0"/>
              <a:t>Do you really need the theoretical model? </a:t>
            </a:r>
          </a:p>
          <a:p>
            <a:pPr marL="539750"/>
            <a:r>
              <a:rPr lang="en-GB" sz="1600" dirty="0" smtClean="0"/>
              <a:t>In your model there is a linear relationship between riskiness and competition. You refer to Martinez-</a:t>
            </a:r>
            <a:r>
              <a:rPr lang="en-GB" sz="1600" dirty="0" err="1" smtClean="0"/>
              <a:t>Miera</a:t>
            </a:r>
            <a:r>
              <a:rPr lang="en-GB" sz="1600" dirty="0" smtClean="0"/>
              <a:t> and </a:t>
            </a:r>
            <a:r>
              <a:rPr lang="en-GB" sz="1600" dirty="0" err="1" smtClean="0"/>
              <a:t>Repullo</a:t>
            </a:r>
            <a:r>
              <a:rPr lang="en-GB" sz="1600" dirty="0" smtClean="0"/>
              <a:t> (2010) who develop a model where the U-shaped relationship is present. This provides the theoretical underpinnings for your empirical strategy and the inclusion of a quadratic term in the regression analysis. </a:t>
            </a:r>
          </a:p>
          <a:p>
            <a:pPr marL="514350" indent="-514350">
              <a:buFont typeface="+mj-lt"/>
              <a:buAutoNum type="arabicPeriod"/>
            </a:pPr>
            <a:endParaRPr lang="en-GB" sz="1800" dirty="0" smtClean="0"/>
          </a:p>
          <a:p>
            <a:pPr marL="514350" indent="-514350">
              <a:buFont typeface="+mj-lt"/>
              <a:buAutoNum type="arabicPeriod"/>
            </a:pPr>
            <a:r>
              <a:rPr lang="en-GB" sz="1800" dirty="0" smtClean="0"/>
              <a:t>Pick one among “competition” and “concentration” and one among “stability” and “riskiness” and stick to it. </a:t>
            </a:r>
          </a:p>
          <a:p>
            <a:pPr marL="539750"/>
            <a:r>
              <a:rPr lang="en-GB" sz="1600" dirty="0" smtClean="0"/>
              <a:t>It is sometimes difficult to follow the reasoning as the direction of the effects you are discussing depends on which specific term you are using. </a:t>
            </a:r>
          </a:p>
          <a:p>
            <a:pPr marL="514350" indent="-514350">
              <a:buFont typeface="+mj-lt"/>
              <a:buAutoNum type="arabicPeriod"/>
            </a:pPr>
            <a:endParaRPr lang="en-GB" sz="1800" dirty="0"/>
          </a:p>
          <a:p>
            <a:pPr marL="514350" indent="-514350">
              <a:buFont typeface="+mj-lt"/>
              <a:buAutoNum type="arabicPeriod"/>
            </a:pPr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7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…my main comment.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4"/>
              </p:nvPr>
            </p:nvSpPr>
            <p:spPr/>
            <p:txBody>
              <a:bodyPr>
                <a:normAutofit fontScale="40000" lnSpcReduction="20000"/>
              </a:bodyPr>
              <a:lstStyle/>
              <a:p>
                <a:r>
                  <a:rPr lang="en-GB" sz="4300" dirty="0"/>
                  <a:t>You need to justify why your (contemporaneous) specification makes sense.</a:t>
                </a:r>
              </a:p>
              <a:p>
                <a:endParaRPr lang="en-GB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60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latin typeface="Cambria Math"/>
                          </a:rPr>
                          <m:t>𝑁𝑃𝐿𝑅𝐴𝑇𝐸</m:t>
                        </m:r>
                      </m:e>
                      <m:sub>
                        <m:r>
                          <a:rPr lang="en-GB" sz="6000" b="0" i="1" smtClean="0">
                            <a:latin typeface="Cambria Math"/>
                          </a:rPr>
                          <m:t>𝑖</m:t>
                        </m:r>
                        <m:r>
                          <a:rPr lang="en-GB" sz="6000" b="0" i="1" smtClean="0">
                            <a:latin typeface="Cambria Math"/>
                          </a:rPr>
                          <m:t>,</m:t>
                        </m:r>
                        <m:r>
                          <a:rPr lang="en-GB" sz="60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  <m:r>
                      <a:rPr lang="en-GB" sz="60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GB" sz="60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GB" sz="60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GB" sz="6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6000" i="1">
                            <a:latin typeface="Cambria Math"/>
                            <a:ea typeface="Cambria Math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sz="6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latin typeface="Cambria Math"/>
                          </a:rPr>
                          <m:t>𝐶𝑜𝑚𝑝𝑒𝑡𝑖𝑡𝑖𝑜𝑛</m:t>
                        </m:r>
                      </m:e>
                      <m:sub>
                        <m:r>
                          <a:rPr lang="en-GB" sz="6000" b="0" i="1" smtClean="0">
                            <a:latin typeface="Cambria Math"/>
                          </a:rPr>
                          <m:t>𝑖</m:t>
                        </m:r>
                        <m:r>
                          <a:rPr lang="en-GB" sz="6000" b="0" i="1" smtClean="0">
                            <a:latin typeface="Cambria Math"/>
                          </a:rPr>
                          <m:t>,</m:t>
                        </m:r>
                        <m:r>
                          <a:rPr lang="en-GB" sz="6000" b="0" i="1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GB" sz="6000" dirty="0" smtClean="0"/>
                  <a:t>+…</a:t>
                </a:r>
                <a:endParaRPr lang="en-GB" sz="6000" dirty="0"/>
              </a:p>
              <a:p>
                <a:endParaRPr lang="en-GB" dirty="0" smtClean="0"/>
              </a:p>
              <a:p>
                <a:endParaRPr lang="en-GB" sz="4200" dirty="0" smtClean="0"/>
              </a:p>
              <a:p>
                <a:endParaRPr lang="en-GB" sz="4200" dirty="0"/>
              </a:p>
              <a:p>
                <a:r>
                  <a:rPr lang="en-GB" sz="4200" dirty="0" smtClean="0"/>
                  <a:t>Loans extended today (which depend on current level of competition) will not be “non performing” today but at some point in the future…</a:t>
                </a:r>
              </a:p>
              <a:p>
                <a:endParaRPr lang="en-GB" sz="4200" dirty="0"/>
              </a:p>
              <a:p>
                <a:r>
                  <a:rPr lang="en-GB" sz="4200" dirty="0" smtClean="0"/>
                  <a:t>Would be good to have some information on the characteristics of the loan books of the different banks at different times. If (e.g.) average duration of the loans is ~3 months your specification would be OK. If, on the other hand, most of these loans are (e.g.) 20 year mortgages your specification would be wrong…</a:t>
                </a:r>
              </a:p>
              <a:p>
                <a:r>
                  <a:rPr lang="en-GB" sz="4200" dirty="0"/>
                  <a:t>I</a:t>
                </a:r>
                <a:r>
                  <a:rPr lang="en-GB" sz="4200" dirty="0" smtClean="0"/>
                  <a:t>deally you would need </a:t>
                </a:r>
                <a:r>
                  <a:rPr lang="en-GB" sz="4200" dirty="0" err="1" smtClean="0"/>
                  <a:t>microdata</a:t>
                </a:r>
                <a:r>
                  <a:rPr lang="en-GB" sz="4200" dirty="0" smtClean="0"/>
                  <a:t> on loans, and link their performance to the level of competition prevailing when they were initially extended.</a:t>
                </a:r>
                <a:endParaRPr lang="en-GB" sz="42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blipFill rotWithShape="1">
                <a:blip r:embed="rId3"/>
                <a:stretch>
                  <a:fillRect l="-1661" t="-2582" r="-1424" b="-4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2051720" y="2379748"/>
            <a:ext cx="288032" cy="275428"/>
          </a:xfrm>
          <a:prstGeom prst="ellipse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5436096" y="2394016"/>
            <a:ext cx="288032" cy="261160"/>
          </a:xfrm>
          <a:prstGeom prst="ellipse">
            <a:avLst/>
          </a:prstGeom>
          <a:solidFill>
            <a:srgbClr val="FF0000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151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..and a couple of others.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You exclude the ‘</a:t>
            </a:r>
            <a:r>
              <a:rPr lang="en-GB" sz="2000" dirty="0"/>
              <a:t>92- </a:t>
            </a:r>
            <a:r>
              <a:rPr lang="en-GB" sz="2000" dirty="0" smtClean="0"/>
              <a:t>‘94 banking crisis period, but it may be the most interesting period for your analysis as it was a manifestation of lack of stability.</a:t>
            </a:r>
          </a:p>
          <a:p>
            <a:endParaRPr lang="en-GB" sz="2000" dirty="0"/>
          </a:p>
          <a:p>
            <a:r>
              <a:rPr lang="en-GB" sz="2000" dirty="0" smtClean="0"/>
              <a:t>I would find it interesting to know the effects of competition on riskiness in different parts of the distribution of risk: </a:t>
            </a:r>
          </a:p>
          <a:p>
            <a:r>
              <a:rPr lang="en-GB" sz="1600" dirty="0" err="1" smtClean="0"/>
              <a:t>Quantile</a:t>
            </a:r>
            <a:r>
              <a:rPr lang="en-GB" sz="1600" dirty="0" smtClean="0"/>
              <a:t> regressions </a:t>
            </a:r>
            <a:r>
              <a:rPr lang="en-GB" sz="1600" dirty="0"/>
              <a:t>could shed light on what is </a:t>
            </a:r>
            <a:r>
              <a:rPr lang="en-GB" sz="1600" dirty="0" smtClean="0"/>
              <a:t>driving </a:t>
            </a:r>
            <a:r>
              <a:rPr lang="en-GB" sz="1600" dirty="0"/>
              <a:t>the average </a:t>
            </a:r>
            <a:r>
              <a:rPr lang="en-GB" sz="1600" dirty="0" smtClean="0"/>
              <a:t>changes</a:t>
            </a:r>
            <a:r>
              <a:rPr lang="en-GB" sz="1600" smtClean="0"/>
              <a:t>: risky </a:t>
            </a:r>
            <a:r>
              <a:rPr lang="en-GB" sz="1600" dirty="0" smtClean="0"/>
              <a:t>banks becoming even more risky or safe banks becoming less safe?</a:t>
            </a:r>
            <a:r>
              <a:rPr lang="en-GB" sz="2000" dirty="0" smtClean="0"/>
              <a:t> 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CFDB86-9AA8-4FA0-859E-0ABCBFE83936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32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ysClr val="windowText" lastClr="000000"/>
      </a:dk1>
      <a:lt1>
        <a:sysClr val="window" lastClr="FFFFFF"/>
      </a:lt1>
      <a:dk2>
        <a:srgbClr val="8E1537"/>
      </a:dk2>
      <a:lt2>
        <a:srgbClr val="76777B"/>
      </a:lt2>
      <a:accent1>
        <a:srgbClr val="8F489A"/>
      </a:accent1>
      <a:accent2>
        <a:srgbClr val="E17D00"/>
      </a:accent2>
      <a:accent3>
        <a:srgbClr val="C20430"/>
      </a:accent3>
      <a:accent4>
        <a:srgbClr val="7BAED4"/>
      </a:accent4>
      <a:accent5>
        <a:srgbClr val="21345C"/>
      </a:accent5>
      <a:accent6>
        <a:srgbClr val="007481"/>
      </a:accent6>
      <a:hlink>
        <a:srgbClr val="7BAED4"/>
      </a:hlink>
      <a:folHlink>
        <a:srgbClr val="76777B"/>
      </a:folHlink>
    </a:clrScheme>
    <a:fontScheme name="FCA FONTS">
      <a:majorFont>
        <a:latin typeface="Book Antiqu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FCA Default2 - Test" id="{AA4F198B-9A97-4316-88EE-51870BCE3C98}" vid="{178ABFA6-0011-42E6-90FB-AA8D48D222A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497</Words>
  <Application>Microsoft Office PowerPoint</Application>
  <PresentationFormat>On-screen Show (4:3)</PresentationFormat>
  <Paragraphs>38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Theme</vt:lpstr>
      <vt:lpstr>PowerPoint Presentation</vt:lpstr>
      <vt:lpstr>Summary of the paper </vt:lpstr>
      <vt:lpstr>Some general suggestions…</vt:lpstr>
      <vt:lpstr>…my main comment.</vt:lpstr>
      <vt:lpstr>..and a couple of others.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