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008" r:id="rId1"/>
  </p:sldMasterIdLst>
  <p:notesMasterIdLst>
    <p:notesMasterId r:id="rId29"/>
  </p:notesMasterIdLst>
  <p:handoutMasterIdLst>
    <p:handoutMasterId r:id="rId30"/>
  </p:handoutMasterIdLst>
  <p:sldIdLst>
    <p:sldId id="256" r:id="rId2"/>
    <p:sldId id="292" r:id="rId3"/>
    <p:sldId id="270" r:id="rId4"/>
    <p:sldId id="297" r:id="rId5"/>
    <p:sldId id="293" r:id="rId6"/>
    <p:sldId id="281" r:id="rId7"/>
    <p:sldId id="284" r:id="rId8"/>
    <p:sldId id="282" r:id="rId9"/>
    <p:sldId id="295" r:id="rId10"/>
    <p:sldId id="278" r:id="rId11"/>
    <p:sldId id="296" r:id="rId12"/>
    <p:sldId id="285" r:id="rId13"/>
    <p:sldId id="286" r:id="rId14"/>
    <p:sldId id="294" r:id="rId15"/>
    <p:sldId id="299" r:id="rId16"/>
    <p:sldId id="300" r:id="rId17"/>
    <p:sldId id="298" r:id="rId18"/>
    <p:sldId id="257" r:id="rId19"/>
    <p:sldId id="291" r:id="rId20"/>
    <p:sldId id="289" r:id="rId21"/>
    <p:sldId id="290" r:id="rId22"/>
    <p:sldId id="263" r:id="rId23"/>
    <p:sldId id="265" r:id="rId24"/>
    <p:sldId id="283" r:id="rId25"/>
    <p:sldId id="266" r:id="rId26"/>
    <p:sldId id="267" r:id="rId27"/>
    <p:sldId id="26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51" autoAdjust="0"/>
  </p:normalViewPr>
  <p:slideViewPr>
    <p:cSldViewPr snapToGrid="0" snapToObjects="1">
      <p:cViewPr varScale="1">
        <p:scale>
          <a:sx n="119" d="100"/>
          <a:sy n="119" d="100"/>
        </p:scale>
        <p:origin x="283"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t>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t>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FEB767-81C4-2B41-AC6B-7B72DAF6DCF5}" type="slidenum">
              <a:rPr lang="en-US" smtClean="0"/>
              <a:pPr/>
              <a:t>5</a:t>
            </a:fld>
            <a:endParaRPr lang="en-US" dirty="0"/>
          </a:p>
        </p:txBody>
      </p:sp>
    </p:spTree>
    <p:extLst>
      <p:ext uri="{BB962C8B-B14F-4D97-AF65-F5344CB8AC3E}">
        <p14:creationId xmlns:p14="http://schemas.microsoft.com/office/powerpoint/2010/main" val="154991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FEB767-81C4-2B41-AC6B-7B72DAF6DCF5}" type="slidenum">
              <a:rPr lang="en-US" smtClean="0"/>
              <a:pPr/>
              <a:t>6</a:t>
            </a:fld>
            <a:endParaRPr lang="en-US" dirty="0"/>
          </a:p>
        </p:txBody>
      </p:sp>
    </p:spTree>
    <p:extLst>
      <p:ext uri="{BB962C8B-B14F-4D97-AF65-F5344CB8AC3E}">
        <p14:creationId xmlns:p14="http://schemas.microsoft.com/office/powerpoint/2010/main" val="132491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FEB767-81C4-2B41-AC6B-7B72DAF6DCF5}" type="slidenum">
              <a:rPr lang="en-US" smtClean="0"/>
              <a:pPr/>
              <a:t>8</a:t>
            </a:fld>
            <a:endParaRPr lang="en-US" dirty="0"/>
          </a:p>
        </p:txBody>
      </p:sp>
    </p:spTree>
    <p:extLst>
      <p:ext uri="{BB962C8B-B14F-4D97-AF65-F5344CB8AC3E}">
        <p14:creationId xmlns:p14="http://schemas.microsoft.com/office/powerpoint/2010/main" val="377913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18</a:t>
            </a:fld>
            <a:endParaRPr lang="en-US"/>
          </a:p>
        </p:txBody>
      </p:sp>
    </p:spTree>
    <p:extLst>
      <p:ext uri="{BB962C8B-B14F-4D97-AF65-F5344CB8AC3E}">
        <p14:creationId xmlns:p14="http://schemas.microsoft.com/office/powerpoint/2010/main" val="180174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19</a:t>
            </a:fld>
            <a:endParaRPr lang="en-US"/>
          </a:p>
        </p:txBody>
      </p:sp>
    </p:spTree>
    <p:extLst>
      <p:ext uri="{BB962C8B-B14F-4D97-AF65-F5344CB8AC3E}">
        <p14:creationId xmlns:p14="http://schemas.microsoft.com/office/powerpoint/2010/main" val="352460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20</a:t>
            </a:fld>
            <a:endParaRPr lang="en-US"/>
          </a:p>
        </p:txBody>
      </p:sp>
    </p:spTree>
    <p:extLst>
      <p:ext uri="{BB962C8B-B14F-4D97-AF65-F5344CB8AC3E}">
        <p14:creationId xmlns:p14="http://schemas.microsoft.com/office/powerpoint/2010/main" val="371719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21</a:t>
            </a:fld>
            <a:endParaRPr lang="en-US"/>
          </a:p>
        </p:txBody>
      </p:sp>
    </p:spTree>
    <p:extLst>
      <p:ext uri="{BB962C8B-B14F-4D97-AF65-F5344CB8AC3E}">
        <p14:creationId xmlns:p14="http://schemas.microsoft.com/office/powerpoint/2010/main" val="2153071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105" y="2224726"/>
            <a:ext cx="6512273" cy="933758"/>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548105" y="3225390"/>
            <a:ext cx="6512273" cy="697655"/>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1981811238"/>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userDrawn="1"/>
        </p:nvSpPr>
        <p:spPr>
          <a:xfrm>
            <a:off x="511836" y="2353657"/>
            <a:ext cx="4895787" cy="1577355"/>
          </a:xfrm>
          <a:prstGeom prst="rect">
            <a:avLst/>
          </a:prstGeom>
          <a:noFill/>
        </p:spPr>
        <p:txBody>
          <a:bodyPr wrap="square" rtlCol="0">
            <a:spAutoFit/>
          </a:bodyPr>
          <a:lstStyle/>
          <a:p>
            <a:pPr>
              <a:lnSpc>
                <a:spcPts val="1700"/>
              </a:lnSpc>
              <a:spcBef>
                <a:spcPts val="600"/>
              </a:spcBef>
            </a:pPr>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lnSpc>
                <a:spcPts val="1700"/>
              </a:lnSpc>
              <a:spcBef>
                <a:spcPts val="600"/>
              </a:spcBef>
            </a:pPr>
            <a:r>
              <a:rPr lang="en-US" sz="1400" dirty="0" smtClean="0">
                <a:solidFill>
                  <a:prstClr val="white"/>
                </a:solidFill>
              </a:rPr>
              <a:t>Floors 24-27,</a:t>
            </a:r>
            <a:r>
              <a:rPr lang="en-US" sz="1400" baseline="0" dirty="0" smtClean="0">
                <a:solidFill>
                  <a:prstClr val="white"/>
                </a:solidFill>
              </a:rPr>
              <a:t> 20 Av Andr</a:t>
            </a:r>
            <a:r>
              <a:rPr lang="en-US" sz="1400" kern="1200" baseline="0" dirty="0" smtClean="0">
                <a:solidFill>
                  <a:prstClr val="white"/>
                </a:solidFill>
                <a:latin typeface="+mn-lt"/>
                <a:ea typeface="+mn-ea"/>
                <a:cs typeface="+mn-cs"/>
              </a:rPr>
              <a:t>é </a:t>
            </a:r>
            <a:r>
              <a:rPr lang="en-US" sz="1400" kern="1200" baseline="0" dirty="0" err="1" smtClean="0">
                <a:solidFill>
                  <a:prstClr val="white"/>
                </a:solidFill>
                <a:latin typeface="+mn-lt"/>
                <a:ea typeface="+mn-ea"/>
                <a:cs typeface="+mn-cs"/>
              </a:rPr>
              <a:t>Prothin</a:t>
            </a:r>
            <a:r>
              <a:rPr lang="en-US" sz="1400" kern="1200" baseline="0" dirty="0" smtClean="0">
                <a:solidFill>
                  <a:prstClr val="white"/>
                </a:solidFill>
                <a:latin typeface="+mn-lt"/>
                <a:ea typeface="+mn-ea"/>
                <a:cs typeface="+mn-cs"/>
              </a:rPr>
              <a:t>, </a:t>
            </a:r>
            <a:r>
              <a:rPr lang="en-US" sz="1400" baseline="0" dirty="0" smtClean="0">
                <a:solidFill>
                  <a:prstClr val="white"/>
                </a:solidFill>
              </a:rPr>
              <a:t>92927 Paris La </a:t>
            </a:r>
            <a:r>
              <a:rPr lang="en-US" sz="1400" baseline="0" dirty="0" err="1" smtClean="0">
                <a:solidFill>
                  <a:prstClr val="white"/>
                </a:solidFill>
              </a:rPr>
              <a:t>D</a:t>
            </a:r>
            <a:r>
              <a:rPr lang="en-US" sz="1400" kern="1200" baseline="0" dirty="0" err="1" smtClean="0">
                <a:solidFill>
                  <a:prstClr val="white"/>
                </a:solidFill>
                <a:latin typeface="+mn-lt"/>
                <a:ea typeface="+mn-ea"/>
                <a:cs typeface="+mn-cs"/>
              </a:rPr>
              <a:t>éfense</a:t>
            </a:r>
            <a:r>
              <a:rPr lang="en-US" sz="1400" kern="1200" baseline="0" dirty="0" smtClean="0">
                <a:solidFill>
                  <a:prstClr val="white"/>
                </a:solidFill>
                <a:latin typeface="+mn-lt"/>
                <a:ea typeface="+mn-ea"/>
                <a:cs typeface="+mn-cs"/>
              </a:rPr>
              <a:t> </a:t>
            </a:r>
          </a:p>
          <a:p>
            <a:pPr>
              <a:lnSpc>
                <a:spcPts val="1700"/>
              </a:lnSpc>
              <a:spcBef>
                <a:spcPts val="600"/>
              </a:spcBef>
            </a:pPr>
            <a:r>
              <a:rPr lang="en-US" sz="1400" dirty="0" smtClean="0">
                <a:solidFill>
                  <a:prstClr val="white"/>
                </a:solidFill>
                <a:ea typeface="ＭＳ Ｐゴシック"/>
                <a:cs typeface="Times New Roman"/>
              </a:rPr>
              <a:t>Tel: 	+33 1 86 52 7000</a:t>
            </a:r>
            <a:endParaRPr lang="en-GB" sz="1400" dirty="0" smtClean="0">
              <a:solidFill>
                <a:prstClr val="white"/>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26" name="Straight Connector 25"/>
          <p:cNvCxnSpPr/>
          <p:nvPr userDrawn="1"/>
        </p:nvCxnSpPr>
        <p:spPr>
          <a:xfrm>
            <a:off x="596600" y="2645484"/>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96600" y="2958870"/>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596600" y="3220741"/>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2528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01317" y="2862257"/>
            <a:ext cx="4070710" cy="461665"/>
          </a:xfrm>
          <a:prstGeom prst="rect">
            <a:avLst/>
          </a:prstGeom>
          <a:noFill/>
        </p:spPr>
        <p:txBody>
          <a:bodyPr wrap="square" rtlCol="0">
            <a:spAutoFit/>
          </a:bodyPr>
          <a:lstStyle/>
          <a:p>
            <a:r>
              <a:rPr lang="en-GB" sz="2400" b="0" dirty="0" smtClean="0">
                <a:solidFill>
                  <a:srgbClr val="FFFFFF"/>
                </a:solidFill>
                <a:effectLst/>
                <a:latin typeface="+mn-lt"/>
                <a:ea typeface="ＭＳ Ｐゴシック"/>
                <a:cs typeface="Times New Roman"/>
              </a:rPr>
              <a:t>Thank you!</a:t>
            </a:r>
          </a:p>
        </p:txBody>
      </p:sp>
    </p:spTree>
    <p:extLst>
      <p:ext uri="{BB962C8B-B14F-4D97-AF65-F5344CB8AC3E}">
        <p14:creationId xmlns:p14="http://schemas.microsoft.com/office/powerpoint/2010/main" val="1319423183"/>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063827"/>
            <a:ext cx="7062537" cy="3619500"/>
          </a:xfrm>
        </p:spPr>
        <p:txBody>
          <a:bodyPr>
            <a:normAutofit/>
          </a:bodyPr>
          <a:lstStyle>
            <a:lvl1pPr>
              <a:defRPr sz="1400"/>
            </a:lvl1pPr>
            <a:lvl2pPr>
              <a:defRPr sz="1400"/>
            </a:lvl2pPr>
            <a:lvl3pPr>
              <a:defRPr sz="1400"/>
            </a:lvl3pPr>
            <a:lvl4pPr>
              <a:defRPr sz="14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dirty="0"/>
          </a:p>
        </p:txBody>
      </p:sp>
    </p:spTree>
    <p:extLst>
      <p:ext uri="{BB962C8B-B14F-4D97-AF65-F5344CB8AC3E}">
        <p14:creationId xmlns:p14="http://schemas.microsoft.com/office/powerpoint/2010/main" val="2658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140"/>
            <a:ext cx="7790205" cy="1021556"/>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1651999"/>
            <a:ext cx="7790205" cy="1125140"/>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107258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
        <p:nvSpPr>
          <p:cNvPr id="8" name="Content Placeholder 2"/>
          <p:cNvSpPr>
            <a:spLocks noGrp="1"/>
          </p:cNvSpPr>
          <p:nvPr>
            <p:ph sz="half" idx="13"/>
          </p:nvPr>
        </p:nvSpPr>
        <p:spPr>
          <a:xfrm>
            <a:off x="4648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680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03879"/>
            <a:ext cx="4040188"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418897"/>
            <a:ext cx="4040188"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8" y="1003879"/>
            <a:ext cx="4041775"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8" y="1418896"/>
            <a:ext cx="4041775"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30066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919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Slide Number Placeholder 3"/>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30952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99242"/>
            <a:ext cx="3008313" cy="577084"/>
          </a:xfrm>
        </p:spPr>
        <p:txBody>
          <a:bodyPr anchor="b"/>
          <a:lstStyle>
            <a:lvl1pPr algn="l">
              <a:defRPr sz="1600" b="1"/>
            </a:lvl1pPr>
          </a:lstStyle>
          <a:p>
            <a:r>
              <a:rPr lang="en-US" smtClean="0"/>
              <a:t>Click to edit Master title style</a:t>
            </a:r>
            <a:endParaRPr lang="en-US" dirty="0"/>
          </a:p>
        </p:txBody>
      </p:sp>
      <p:sp>
        <p:nvSpPr>
          <p:cNvPr id="3" name="Content Placeholder 2"/>
          <p:cNvSpPr>
            <a:spLocks noGrp="1"/>
          </p:cNvSpPr>
          <p:nvPr>
            <p:ph idx="1"/>
          </p:nvPr>
        </p:nvSpPr>
        <p:spPr>
          <a:xfrm>
            <a:off x="3575050" y="1175845"/>
            <a:ext cx="5111750" cy="3534103"/>
          </a:xfrm>
        </p:spPr>
        <p:txBody>
          <a:bodyPr>
            <a:normAutofit/>
          </a:bodyPr>
          <a:lstStyle>
            <a:lvl1pPr>
              <a:defRPr sz="1400"/>
            </a:lvl1pPr>
            <a:lvl2pPr>
              <a:defRPr sz="1400"/>
            </a:lvl2pPr>
            <a:lvl3pPr>
              <a:defRPr sz="1400"/>
            </a:lvl3pPr>
            <a:lvl4pPr>
              <a:defRPr sz="14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3" y="1175845"/>
            <a:ext cx="3008313" cy="3534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397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775138"/>
            <a:ext cx="8229600" cy="3455276"/>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4230415"/>
            <a:ext cx="8229601" cy="269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dirty="0"/>
          </a:p>
        </p:txBody>
      </p:sp>
    </p:spTree>
    <p:extLst>
      <p:ext uri="{BB962C8B-B14F-4D97-AF65-F5344CB8AC3E}">
        <p14:creationId xmlns:p14="http://schemas.microsoft.com/office/powerpoint/2010/main" val="5003764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122"/>
            <a:ext cx="6663559" cy="416303"/>
          </a:xfrm>
          <a:prstGeom prst="rect">
            <a:avLst/>
          </a:prstGeom>
          <a:ln>
            <a:noFill/>
          </a:ln>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3879"/>
            <a:ext cx="8229600" cy="36195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p:txBody>
      </p:sp>
      <p:sp>
        <p:nvSpPr>
          <p:cNvPr id="5" name="Footer Placeholder 4"/>
          <p:cNvSpPr>
            <a:spLocks noGrp="1"/>
          </p:cNvSpPr>
          <p:nvPr>
            <p:ph type="ftr" sz="quarter" idx="3"/>
          </p:nvPr>
        </p:nvSpPr>
        <p:spPr>
          <a:xfrm>
            <a:off x="457200" y="4874173"/>
            <a:ext cx="4920593" cy="166934"/>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t>PRESENTATION TITLE</a:t>
            </a:r>
            <a:endParaRPr lang="en-US" dirty="0"/>
          </a:p>
        </p:txBody>
      </p:sp>
      <p:sp>
        <p:nvSpPr>
          <p:cNvPr id="6" name="Slide Number Placeholder 5"/>
          <p:cNvSpPr>
            <a:spLocks noGrp="1"/>
          </p:cNvSpPr>
          <p:nvPr>
            <p:ph type="sldNum" sz="quarter" idx="4"/>
          </p:nvPr>
        </p:nvSpPr>
        <p:spPr>
          <a:xfrm>
            <a:off x="8009294" y="4874173"/>
            <a:ext cx="777766" cy="166934"/>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pPr/>
              <a:t>‹#›</a:t>
            </a:fld>
            <a:endParaRPr lang="en-US" dirty="0"/>
          </a:p>
        </p:txBody>
      </p:sp>
      <p:pic>
        <p:nvPicPr>
          <p:cNvPr id="8" name="Picture 7"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7" name="Picture 6"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9" name="Picture 8"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0" name="Picture 9"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1" name="Picture 10" descr="EBA-logo-full-colou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spTree>
    <p:extLst>
      <p:ext uri="{BB962C8B-B14F-4D97-AF65-F5344CB8AC3E}">
        <p14:creationId xmlns:p14="http://schemas.microsoft.com/office/powerpoint/2010/main" val="65261517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457200" rtl="0" eaLnBrk="1" latinLnBrk="0" hangingPunct="1">
        <a:spcBef>
          <a:spcPct val="0"/>
        </a:spcBef>
        <a:buNone/>
        <a:defRPr sz="23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ba.europa.eu/regulation-and-policy/supervisory-benchmarking-exercises" TargetMode="External"/><Relationship Id="rId2" Type="http://schemas.openxmlformats.org/officeDocument/2006/relationships/hyperlink" Target="https://eba.europa.eu/its-package-2021-benchmarking-exercise#pane-new-7bdd87fb-e02f-492a-99d6-129449e3cf9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0" dirty="0" smtClean="0"/>
              <a:t>Public </a:t>
            </a:r>
            <a:r>
              <a:rPr lang="en-US" b="0" dirty="0"/>
              <a:t>hearing – 03/02/2020</a:t>
            </a:r>
            <a:endParaRPr lang="en-US" sz="2000" b="0" dirty="0"/>
          </a:p>
        </p:txBody>
      </p:sp>
      <p:sp>
        <p:nvSpPr>
          <p:cNvPr id="3" name="Subtitle 2"/>
          <p:cNvSpPr>
            <a:spLocks noGrp="1"/>
          </p:cNvSpPr>
          <p:nvPr>
            <p:ph type="subTitle" idx="1"/>
          </p:nvPr>
        </p:nvSpPr>
        <p:spPr/>
        <p:txBody>
          <a:bodyPr>
            <a:normAutofit/>
          </a:bodyPr>
          <a:lstStyle/>
          <a:p>
            <a:r>
              <a:rPr lang="en-US" dirty="0"/>
              <a:t>Supervisory Benchmarking (SVB</a:t>
            </a:r>
            <a:r>
              <a:rPr lang="en-US" dirty="0" smtClean="0"/>
              <a:t>)</a:t>
            </a:r>
            <a:r>
              <a:rPr lang="en-US" dirty="0" smtClean="0">
                <a:solidFill>
                  <a:schemeClr val="bg2"/>
                </a:solidFill>
              </a:rPr>
              <a:t>|</a:t>
            </a:r>
            <a:r>
              <a:rPr lang="en-US" dirty="0"/>
              <a:t/>
            </a:r>
            <a:br>
              <a:rPr lang="en-US" dirty="0"/>
            </a:br>
            <a:r>
              <a:rPr lang="en-US" dirty="0"/>
              <a:t>Consultation Paper – ITS 2021 - Reference date 31 Dec 2020</a:t>
            </a:r>
            <a:endParaRPr lang="en-US" sz="1400" dirty="0"/>
          </a:p>
        </p:txBody>
      </p:sp>
    </p:spTree>
    <p:extLst>
      <p:ext uri="{BB962C8B-B14F-4D97-AF65-F5344CB8AC3E}">
        <p14:creationId xmlns:p14="http://schemas.microsoft.com/office/powerpoint/2010/main" val="73351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New IFRS 9 templates – PD 12 </a:t>
            </a:r>
            <a:r>
              <a:rPr lang="en-GB" sz="2100" dirty="0" smtClean="0"/>
              <a:t>months (2/2)</a:t>
            </a:r>
            <a:endParaRPr lang="en-GB" sz="2100" dirty="0"/>
          </a:p>
        </p:txBody>
      </p:sp>
      <p:sp>
        <p:nvSpPr>
          <p:cNvPr id="3" name="Content Placeholder 2"/>
          <p:cNvSpPr>
            <a:spLocks noGrp="1"/>
          </p:cNvSpPr>
          <p:nvPr>
            <p:ph idx="1"/>
          </p:nvPr>
        </p:nvSpPr>
        <p:spPr>
          <a:xfrm>
            <a:off x="526473" y="956906"/>
            <a:ext cx="8153400" cy="3772573"/>
          </a:xfrm>
        </p:spPr>
        <p:txBody>
          <a:bodyPr>
            <a:noAutofit/>
          </a:bodyPr>
          <a:lstStyle/>
          <a:p>
            <a:r>
              <a:rPr lang="en-GB" b="1" dirty="0" smtClean="0">
                <a:solidFill>
                  <a:schemeClr val="bg2"/>
                </a:solidFill>
              </a:rPr>
              <a:t>No </a:t>
            </a:r>
            <a:r>
              <a:rPr lang="en-GB" b="1" dirty="0">
                <a:solidFill>
                  <a:schemeClr val="bg2"/>
                </a:solidFill>
              </a:rPr>
              <a:t>change in the portfolio </a:t>
            </a:r>
            <a:r>
              <a:rPr lang="en-GB" b="1" dirty="0" smtClean="0">
                <a:solidFill>
                  <a:schemeClr val="bg2"/>
                </a:solidFill>
              </a:rPr>
              <a:t>structure</a:t>
            </a:r>
          </a:p>
          <a:p>
            <a:endParaRPr lang="en-GB" b="1" dirty="0">
              <a:solidFill>
                <a:schemeClr val="bg2"/>
              </a:solidFill>
            </a:endParaRPr>
          </a:p>
          <a:p>
            <a:endParaRPr lang="en-GB" b="1" dirty="0" smtClean="0">
              <a:solidFill>
                <a:schemeClr val="bg2"/>
              </a:solidFill>
            </a:endParaRPr>
          </a:p>
          <a:p>
            <a:endParaRPr lang="en-GB" b="1" dirty="0">
              <a:solidFill>
                <a:schemeClr val="bg2"/>
              </a:solidFill>
            </a:endParaRPr>
          </a:p>
          <a:p>
            <a:pPr algn="just">
              <a:spcBef>
                <a:spcPts val="0"/>
              </a:spcBef>
              <a:spcAft>
                <a:spcPts val="1200"/>
              </a:spcAft>
            </a:pPr>
            <a:r>
              <a:rPr lang="en-US" b="1" dirty="0" smtClean="0">
                <a:solidFill>
                  <a:schemeClr val="bg2"/>
                </a:solidFill>
              </a:rPr>
              <a:t>Questions </a:t>
            </a:r>
            <a:r>
              <a:rPr lang="en-US" b="1" dirty="0">
                <a:solidFill>
                  <a:schemeClr val="bg2"/>
                </a:solidFill>
              </a:rPr>
              <a:t>in the CP:</a:t>
            </a:r>
            <a:endParaRPr lang="en-US" b="1" i="1" dirty="0"/>
          </a:p>
          <a:p>
            <a:pPr algn="just">
              <a:spcBef>
                <a:spcPts val="0"/>
              </a:spcBef>
              <a:spcAft>
                <a:spcPts val="1200"/>
              </a:spcAft>
            </a:pPr>
            <a:r>
              <a:rPr lang="en-US" b="1" i="1" dirty="0" smtClean="0"/>
              <a:t>Question </a:t>
            </a:r>
            <a:r>
              <a:rPr lang="en-US" b="1" i="1" dirty="0"/>
              <a:t>6 for consultation: </a:t>
            </a:r>
            <a:r>
              <a:rPr lang="en-US" dirty="0"/>
              <a:t>Do you see any issues or lack of clarity in the definition of the data points of template 111.01? </a:t>
            </a:r>
          </a:p>
          <a:p>
            <a:pPr algn="just">
              <a:spcBef>
                <a:spcPts val="0"/>
              </a:spcBef>
              <a:spcAft>
                <a:spcPts val="1200"/>
              </a:spcAft>
            </a:pPr>
            <a:r>
              <a:rPr lang="en-US" b="1" i="1" dirty="0"/>
              <a:t>Question 7 for consultation: </a:t>
            </a:r>
            <a:r>
              <a:rPr lang="en-US" dirty="0"/>
              <a:t>Do you see the need to adjust or add any variable for the intended outcome? Please specify </a:t>
            </a:r>
          </a:p>
          <a:p>
            <a:pPr algn="just">
              <a:spcBef>
                <a:spcPts val="0"/>
              </a:spcBef>
              <a:spcAft>
                <a:spcPts val="1200"/>
              </a:spcAft>
            </a:pPr>
            <a:r>
              <a:rPr lang="en-US" b="1" i="1" dirty="0"/>
              <a:t>Question 8 for consultation: </a:t>
            </a:r>
            <a:r>
              <a:rPr lang="en-US" dirty="0"/>
              <a:t>Would you see any particular problem in filling some of the data requested? For which reasons? Please give your comments related to the PD 12month and the economic scenario in question 7 </a:t>
            </a:r>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10</a:t>
            </a:fld>
            <a:endParaRPr lang="en-US">
              <a:solidFill>
                <a:srgbClr val="2F5773"/>
              </a:solidFill>
            </a:endParaRPr>
          </a:p>
        </p:txBody>
      </p:sp>
      <p:pic>
        <p:nvPicPr>
          <p:cNvPr id="8" name="Picture 7"/>
          <p:cNvPicPr>
            <a:picLocks noChangeAspect="1"/>
          </p:cNvPicPr>
          <p:nvPr/>
        </p:nvPicPr>
        <p:blipFill rotWithShape="1">
          <a:blip r:embed="rId2"/>
          <a:srcRect l="673" r="901"/>
          <a:stretch/>
        </p:blipFill>
        <p:spPr>
          <a:xfrm>
            <a:off x="589280" y="1288067"/>
            <a:ext cx="8006080" cy="966364"/>
          </a:xfrm>
          <a:prstGeom prst="rect">
            <a:avLst/>
          </a:prstGeom>
        </p:spPr>
      </p:pic>
    </p:spTree>
    <p:extLst>
      <p:ext uri="{BB962C8B-B14F-4D97-AF65-F5344CB8AC3E}">
        <p14:creationId xmlns:p14="http://schemas.microsoft.com/office/powerpoint/2010/main" val="153430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New IFRS 9 templates – PD </a:t>
            </a:r>
            <a:r>
              <a:rPr lang="en-GB" sz="2100" dirty="0" smtClean="0"/>
              <a:t>lifetime (1/2)</a:t>
            </a:r>
            <a:endParaRPr lang="en-GB" sz="2100" dirty="0"/>
          </a:p>
        </p:txBody>
      </p:sp>
      <p:sp>
        <p:nvSpPr>
          <p:cNvPr id="3" name="Content Placeholder 2"/>
          <p:cNvSpPr>
            <a:spLocks noGrp="1"/>
          </p:cNvSpPr>
          <p:nvPr>
            <p:ph idx="1"/>
          </p:nvPr>
        </p:nvSpPr>
        <p:spPr>
          <a:xfrm>
            <a:off x="526473" y="956906"/>
            <a:ext cx="8153400" cy="3772573"/>
          </a:xfrm>
        </p:spPr>
        <p:txBody>
          <a:bodyPr>
            <a:noAutofit/>
          </a:bodyPr>
          <a:lstStyle/>
          <a:p>
            <a:r>
              <a:rPr lang="en-GB" sz="1200" b="1" dirty="0">
                <a:solidFill>
                  <a:schemeClr val="bg2"/>
                </a:solidFill>
              </a:rPr>
              <a:t>Analysis split in two separate </a:t>
            </a:r>
            <a:r>
              <a:rPr lang="en-GB" sz="1200" b="1" dirty="0" smtClean="0">
                <a:solidFill>
                  <a:schemeClr val="bg2"/>
                </a:solidFill>
              </a:rPr>
              <a:t>steps:</a:t>
            </a:r>
          </a:p>
          <a:p>
            <a:endParaRPr lang="en-GB" sz="1200" b="1" dirty="0" smtClean="0">
              <a:solidFill>
                <a:schemeClr val="bg2"/>
              </a:solidFill>
            </a:endParaRPr>
          </a:p>
          <a:p>
            <a:endParaRPr lang="en-GB" sz="1200" b="1" dirty="0" smtClean="0">
              <a:solidFill>
                <a:schemeClr val="bg2"/>
              </a:solidFill>
            </a:endParaRPr>
          </a:p>
          <a:p>
            <a:endParaRPr lang="en-GB" sz="1200" b="1" dirty="0" smtClean="0">
              <a:solidFill>
                <a:schemeClr val="bg2"/>
              </a:solidFill>
            </a:endParaRPr>
          </a:p>
          <a:p>
            <a:endParaRPr lang="en-GB" sz="1200" b="1" dirty="0">
              <a:solidFill>
                <a:schemeClr val="bg2"/>
              </a:solidFill>
            </a:endParaRPr>
          </a:p>
          <a:p>
            <a:pPr algn="just">
              <a:spcBef>
                <a:spcPts val="0"/>
              </a:spcBef>
              <a:spcAft>
                <a:spcPts val="600"/>
              </a:spcAft>
            </a:pPr>
            <a:r>
              <a:rPr lang="en-GB" sz="1200" b="1" dirty="0" smtClean="0">
                <a:solidFill>
                  <a:schemeClr val="bg2"/>
                </a:solidFill>
              </a:rPr>
              <a:t>Variability </a:t>
            </a:r>
            <a:r>
              <a:rPr lang="en-GB" sz="1200" b="1" dirty="0">
                <a:solidFill>
                  <a:schemeClr val="bg2"/>
                </a:solidFill>
              </a:rPr>
              <a:t>of the economic </a:t>
            </a:r>
            <a:r>
              <a:rPr lang="en-GB" sz="1200" b="1" dirty="0" smtClean="0">
                <a:solidFill>
                  <a:schemeClr val="bg2"/>
                </a:solidFill>
              </a:rPr>
              <a:t>scenario: balancing accuracy with simplicity</a:t>
            </a:r>
            <a:endParaRPr lang="en-US" sz="1200" b="1" dirty="0">
              <a:solidFill>
                <a:schemeClr val="bg2"/>
              </a:solidFill>
            </a:endParaRPr>
          </a:p>
          <a:p>
            <a:pPr lvl="1" algn="just">
              <a:spcBef>
                <a:spcPts val="0"/>
              </a:spcBef>
              <a:buFont typeface="Arial" panose="020B0604020202020204" pitchFamily="34" charset="0"/>
              <a:buChar char="•"/>
            </a:pPr>
            <a:r>
              <a:rPr lang="en-GB" sz="1200" b="1" dirty="0" smtClean="0">
                <a:solidFill>
                  <a:schemeClr val="accent6"/>
                </a:solidFill>
              </a:rPr>
              <a:t>Accuracy: </a:t>
            </a:r>
            <a:r>
              <a:rPr lang="en-GB" sz="1200" dirty="0" smtClean="0">
                <a:solidFill>
                  <a:schemeClr val="accent6"/>
                </a:solidFill>
              </a:rPr>
              <a:t>forward-looking </a:t>
            </a:r>
            <a:r>
              <a:rPr lang="en-GB" sz="1200" dirty="0">
                <a:solidFill>
                  <a:schemeClr val="accent6"/>
                </a:solidFill>
              </a:rPr>
              <a:t>information cannot be captured by only one macroeconomic variable</a:t>
            </a:r>
          </a:p>
          <a:p>
            <a:pPr lvl="1" algn="just">
              <a:spcBef>
                <a:spcPts val="600"/>
              </a:spcBef>
              <a:buFont typeface="Arial" panose="020B0604020202020204" pitchFamily="34" charset="0"/>
              <a:buChar char="•"/>
            </a:pPr>
            <a:r>
              <a:rPr lang="en-GB" sz="1200" b="1" dirty="0">
                <a:solidFill>
                  <a:schemeClr val="accent6"/>
                </a:solidFill>
              </a:rPr>
              <a:t>Simplicity: </a:t>
            </a:r>
            <a:r>
              <a:rPr lang="en-GB" sz="1200" dirty="0" smtClean="0">
                <a:solidFill>
                  <a:schemeClr val="accent6"/>
                </a:solidFill>
              </a:rPr>
              <a:t>manageable </a:t>
            </a:r>
            <a:r>
              <a:rPr lang="en-GB" sz="1200" dirty="0">
                <a:solidFill>
                  <a:schemeClr val="accent6"/>
                </a:solidFill>
              </a:rPr>
              <a:t>template size </a:t>
            </a:r>
            <a:r>
              <a:rPr lang="en-GB" sz="1200" dirty="0" smtClean="0">
                <a:solidFill>
                  <a:schemeClr val="accent6"/>
                </a:solidFill>
              </a:rPr>
              <a:t>(with sufficient </a:t>
            </a:r>
            <a:r>
              <a:rPr lang="en-GB" sz="1200" dirty="0">
                <a:solidFill>
                  <a:schemeClr val="accent6"/>
                </a:solidFill>
              </a:rPr>
              <a:t>number of institutions </a:t>
            </a:r>
            <a:r>
              <a:rPr lang="en-GB" sz="1200" dirty="0" smtClean="0">
                <a:solidFill>
                  <a:schemeClr val="accent6"/>
                </a:solidFill>
              </a:rPr>
              <a:t>forecast)</a:t>
            </a:r>
            <a:endParaRPr lang="en-US" sz="1200" dirty="0" smtClean="0">
              <a:solidFill>
                <a:schemeClr val="accent6"/>
              </a:solidFill>
            </a:endParaRPr>
          </a:p>
          <a:p>
            <a:pPr lvl="1" algn="just">
              <a:spcBef>
                <a:spcPts val="600"/>
              </a:spcBef>
              <a:buFont typeface="Arial" panose="020B0604020202020204" pitchFamily="34" charset="0"/>
              <a:buChar char="•"/>
            </a:pPr>
            <a:r>
              <a:rPr lang="en-GB" sz="1200" b="1" dirty="0" smtClean="0">
                <a:solidFill>
                  <a:schemeClr val="accent6"/>
                </a:solidFill>
              </a:rPr>
              <a:t>Template not populated </a:t>
            </a:r>
            <a:r>
              <a:rPr lang="en-GB" sz="1200" dirty="0" smtClean="0">
                <a:solidFill>
                  <a:schemeClr val="accent6"/>
                </a:solidFill>
              </a:rPr>
              <a:t>if not </a:t>
            </a:r>
            <a:r>
              <a:rPr lang="en-GB" sz="1200" dirty="0">
                <a:solidFill>
                  <a:schemeClr val="accent6"/>
                </a:solidFill>
              </a:rPr>
              <a:t>using a discrete number of </a:t>
            </a:r>
            <a:r>
              <a:rPr lang="en-GB" sz="1200" dirty="0" smtClean="0">
                <a:solidFill>
                  <a:schemeClr val="accent6"/>
                </a:solidFill>
              </a:rPr>
              <a:t>scenarios (e.g. Monte </a:t>
            </a:r>
            <a:r>
              <a:rPr lang="en-GB" sz="1200" dirty="0">
                <a:solidFill>
                  <a:schemeClr val="accent6"/>
                </a:solidFill>
              </a:rPr>
              <a:t>Carlo </a:t>
            </a:r>
            <a:r>
              <a:rPr lang="en-GB" sz="1200" dirty="0" smtClean="0">
                <a:solidFill>
                  <a:schemeClr val="accent6"/>
                </a:solidFill>
              </a:rPr>
              <a:t>simulation)</a:t>
            </a:r>
          </a:p>
          <a:p>
            <a:pPr algn="just">
              <a:spcBef>
                <a:spcPts val="600"/>
              </a:spcBef>
              <a:spcAft>
                <a:spcPts val="600"/>
              </a:spcAft>
            </a:pPr>
            <a:r>
              <a:rPr lang="en-US" sz="1200" b="1" dirty="0">
                <a:solidFill>
                  <a:schemeClr val="bg2"/>
                </a:solidFill>
              </a:rPr>
              <a:t>Questions in the CP:</a:t>
            </a:r>
          </a:p>
          <a:p>
            <a:pPr algn="just">
              <a:spcBef>
                <a:spcPts val="0"/>
              </a:spcBef>
              <a:spcAft>
                <a:spcPts val="600"/>
              </a:spcAft>
            </a:pPr>
            <a:r>
              <a:rPr lang="en-US" sz="1200" b="1" i="1" dirty="0"/>
              <a:t>Question 9 for consultation</a:t>
            </a:r>
            <a:r>
              <a:rPr lang="en-US" sz="1200" i="1" dirty="0"/>
              <a:t>: </a:t>
            </a:r>
            <a:r>
              <a:rPr lang="en-US" sz="1200" dirty="0"/>
              <a:t>Do you see any issues or lack of clarity in the definition of the data points of template 111.02? Please explain</a:t>
            </a:r>
          </a:p>
          <a:p>
            <a:pPr algn="just">
              <a:spcBef>
                <a:spcPts val="0"/>
              </a:spcBef>
              <a:spcAft>
                <a:spcPts val="600"/>
              </a:spcAft>
            </a:pPr>
            <a:r>
              <a:rPr lang="en-US" sz="1200" b="1" i="1" dirty="0"/>
              <a:t>Question 12 for consultation</a:t>
            </a:r>
            <a:r>
              <a:rPr lang="en-US" sz="1200" i="1" dirty="0"/>
              <a:t>: </a:t>
            </a:r>
            <a:r>
              <a:rPr lang="en-US" sz="1200" dirty="0"/>
              <a:t>Do you believe that additional macro-economic variables should be tested in future exercises and if yes, which ones would be appropriate in the context of a benchmarking exercise</a:t>
            </a:r>
            <a:r>
              <a:rPr lang="en-US" sz="1200" dirty="0" smtClean="0"/>
              <a:t>?</a:t>
            </a:r>
            <a:endParaRPr lang="en-US" sz="1200"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11</a:t>
            </a:fld>
            <a:endParaRPr lang="en-US">
              <a:solidFill>
                <a:srgbClr val="2F5773"/>
              </a:solidFill>
            </a:endParaRPr>
          </a:p>
        </p:txBody>
      </p:sp>
      <p:pic>
        <p:nvPicPr>
          <p:cNvPr id="7" name="Picture 6"/>
          <p:cNvPicPr>
            <a:picLocks noChangeAspect="1"/>
          </p:cNvPicPr>
          <p:nvPr/>
        </p:nvPicPr>
        <p:blipFill rotWithShape="1">
          <a:blip r:embed="rId2"/>
          <a:srcRect l="577" t="-1" r="806" b="78998"/>
          <a:stretch/>
        </p:blipFill>
        <p:spPr>
          <a:xfrm>
            <a:off x="541958" y="1244626"/>
            <a:ext cx="8137915" cy="175464"/>
          </a:xfrm>
          <a:prstGeom prst="rect">
            <a:avLst/>
          </a:prstGeom>
        </p:spPr>
      </p:pic>
      <p:pic>
        <p:nvPicPr>
          <p:cNvPr id="8" name="Picture 7"/>
          <p:cNvPicPr>
            <a:picLocks noChangeAspect="1"/>
          </p:cNvPicPr>
          <p:nvPr/>
        </p:nvPicPr>
        <p:blipFill rotWithShape="1">
          <a:blip r:embed="rId3"/>
          <a:srcRect r="27313" b="78986"/>
          <a:stretch/>
        </p:blipFill>
        <p:spPr>
          <a:xfrm>
            <a:off x="541958" y="1991390"/>
            <a:ext cx="8144842" cy="201742"/>
          </a:xfrm>
          <a:prstGeom prst="rect">
            <a:avLst/>
          </a:prstGeom>
        </p:spPr>
      </p:pic>
      <p:pic>
        <p:nvPicPr>
          <p:cNvPr id="9" name="Picture 8"/>
          <p:cNvPicPr>
            <a:picLocks noChangeAspect="1"/>
          </p:cNvPicPr>
          <p:nvPr/>
        </p:nvPicPr>
        <p:blipFill rotWithShape="1">
          <a:blip r:embed="rId2"/>
          <a:srcRect l="577" t="43557" r="806" b="6056"/>
          <a:stretch/>
        </p:blipFill>
        <p:spPr>
          <a:xfrm>
            <a:off x="541958" y="1385458"/>
            <a:ext cx="8137915" cy="420931"/>
          </a:xfrm>
          <a:prstGeom prst="rect">
            <a:avLst/>
          </a:prstGeom>
        </p:spPr>
      </p:pic>
      <p:pic>
        <p:nvPicPr>
          <p:cNvPr id="10" name="Picture 9"/>
          <p:cNvPicPr>
            <a:picLocks noChangeAspect="1"/>
          </p:cNvPicPr>
          <p:nvPr/>
        </p:nvPicPr>
        <p:blipFill rotWithShape="1">
          <a:blip r:embed="rId3"/>
          <a:srcRect t="48810" r="388" b="3580"/>
          <a:stretch/>
        </p:blipFill>
        <p:spPr>
          <a:xfrm>
            <a:off x="526473" y="2195945"/>
            <a:ext cx="8137915" cy="333255"/>
          </a:xfrm>
          <a:prstGeom prst="rect">
            <a:avLst/>
          </a:prstGeom>
        </p:spPr>
      </p:pic>
    </p:spTree>
    <p:extLst>
      <p:ext uri="{BB962C8B-B14F-4D97-AF65-F5344CB8AC3E}">
        <p14:creationId xmlns:p14="http://schemas.microsoft.com/office/powerpoint/2010/main" val="1297232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a:t>New IFRS 9 templates – </a:t>
            </a:r>
            <a:r>
              <a:rPr lang="en-GB" sz="2400" dirty="0" smtClean="0"/>
              <a:t>PD lifetime (2/2)</a:t>
            </a:r>
            <a:endParaRPr lang="en-GB" dirty="0"/>
          </a:p>
        </p:txBody>
      </p:sp>
      <p:sp>
        <p:nvSpPr>
          <p:cNvPr id="3" name="Content Placeholder 2"/>
          <p:cNvSpPr>
            <a:spLocks noGrp="1"/>
          </p:cNvSpPr>
          <p:nvPr>
            <p:ph idx="1"/>
          </p:nvPr>
        </p:nvSpPr>
        <p:spPr>
          <a:xfrm>
            <a:off x="526473" y="956906"/>
            <a:ext cx="4667033" cy="2181149"/>
          </a:xfrm>
        </p:spPr>
        <p:txBody>
          <a:bodyPr>
            <a:noAutofit/>
          </a:bodyPr>
          <a:lstStyle/>
          <a:p>
            <a:pPr algn="just">
              <a:spcBef>
                <a:spcPts val="0"/>
              </a:spcBef>
              <a:spcAft>
                <a:spcPts val="1200"/>
              </a:spcAft>
            </a:pPr>
            <a:r>
              <a:rPr lang="en-US" sz="1200" b="1" dirty="0" smtClean="0">
                <a:solidFill>
                  <a:schemeClr val="bg2"/>
                </a:solidFill>
              </a:rPr>
              <a:t>Introduction </a:t>
            </a:r>
            <a:r>
              <a:rPr lang="en-US" sz="1200" b="1" dirty="0">
                <a:solidFill>
                  <a:schemeClr val="bg2"/>
                </a:solidFill>
              </a:rPr>
              <a:t>of a categorization of PD models:</a:t>
            </a:r>
            <a:endParaRPr lang="en-US" sz="1200" b="1" i="1" dirty="0"/>
          </a:p>
          <a:p>
            <a:pPr marL="285750" indent="-285750" algn="just">
              <a:spcBef>
                <a:spcPts val="0"/>
              </a:spcBef>
              <a:spcAft>
                <a:spcPts val="1200"/>
              </a:spcAft>
              <a:buFont typeface="Arial" panose="020B0604020202020204" pitchFamily="34" charset="0"/>
              <a:buChar char="•"/>
            </a:pPr>
            <a:r>
              <a:rPr lang="en-US" sz="1200" b="1" dirty="0">
                <a:solidFill>
                  <a:schemeClr val="accent6"/>
                </a:solidFill>
              </a:rPr>
              <a:t>Approach 1: </a:t>
            </a:r>
            <a:r>
              <a:rPr lang="en-US" sz="1200" dirty="0" smtClean="0">
                <a:solidFill>
                  <a:schemeClr val="accent6"/>
                </a:solidFill>
              </a:rPr>
              <a:t>ECL amount calculated </a:t>
            </a:r>
            <a:r>
              <a:rPr lang="en-US" sz="1200" dirty="0">
                <a:solidFill>
                  <a:schemeClr val="accent6"/>
                </a:solidFill>
              </a:rPr>
              <a:t>as a probability weighted ECL of each </a:t>
            </a:r>
            <a:r>
              <a:rPr lang="en-US" sz="1200" dirty="0" smtClean="0">
                <a:solidFill>
                  <a:schemeClr val="accent6"/>
                </a:solidFill>
              </a:rPr>
              <a:t>scenario</a:t>
            </a:r>
          </a:p>
          <a:p>
            <a:pPr marL="285750" indent="-285750" algn="just">
              <a:spcBef>
                <a:spcPts val="0"/>
              </a:spcBef>
              <a:spcAft>
                <a:spcPts val="1200"/>
              </a:spcAft>
              <a:buFont typeface="Arial" panose="020B0604020202020204" pitchFamily="34" charset="0"/>
              <a:buChar char="•"/>
            </a:pPr>
            <a:r>
              <a:rPr lang="en-US" sz="1200" b="1" dirty="0">
                <a:solidFill>
                  <a:schemeClr val="accent6"/>
                </a:solidFill>
              </a:rPr>
              <a:t>Approach 2: </a:t>
            </a:r>
            <a:r>
              <a:rPr lang="en-US" sz="1200" dirty="0">
                <a:solidFill>
                  <a:schemeClr val="accent6"/>
                </a:solidFill>
              </a:rPr>
              <a:t>P</a:t>
            </a:r>
            <a:r>
              <a:rPr lang="en-US" sz="1200" dirty="0" smtClean="0">
                <a:solidFill>
                  <a:schemeClr val="accent6"/>
                </a:solidFill>
              </a:rPr>
              <a:t>Ds developed for </a:t>
            </a:r>
            <a:r>
              <a:rPr lang="en-US" sz="1200" dirty="0">
                <a:solidFill>
                  <a:schemeClr val="accent6"/>
                </a:solidFill>
              </a:rPr>
              <a:t>a single  forward looking economic </a:t>
            </a:r>
            <a:r>
              <a:rPr lang="en-US" sz="1200" dirty="0" smtClean="0">
                <a:solidFill>
                  <a:schemeClr val="accent6"/>
                </a:solidFill>
              </a:rPr>
              <a:t>scenario, no adjustment for non-linearity </a:t>
            </a:r>
            <a:r>
              <a:rPr lang="en-US" sz="1200" dirty="0">
                <a:solidFill>
                  <a:schemeClr val="accent6"/>
                </a:solidFill>
              </a:rPr>
              <a:t>effects in any further </a:t>
            </a:r>
            <a:r>
              <a:rPr lang="en-US" sz="1200" dirty="0" smtClean="0">
                <a:solidFill>
                  <a:schemeClr val="accent6"/>
                </a:solidFill>
              </a:rPr>
              <a:t>step (e.g. non-linearity </a:t>
            </a:r>
            <a:r>
              <a:rPr lang="en-US" sz="1200" dirty="0">
                <a:solidFill>
                  <a:schemeClr val="accent6"/>
                </a:solidFill>
              </a:rPr>
              <a:t>effects </a:t>
            </a:r>
            <a:r>
              <a:rPr lang="en-US" sz="1200" dirty="0" smtClean="0">
                <a:solidFill>
                  <a:schemeClr val="accent6"/>
                </a:solidFill>
              </a:rPr>
              <a:t>with non-material </a:t>
            </a:r>
            <a:r>
              <a:rPr lang="en-US" sz="1200" dirty="0">
                <a:solidFill>
                  <a:schemeClr val="accent6"/>
                </a:solidFill>
              </a:rPr>
              <a:t>impact on </a:t>
            </a:r>
            <a:r>
              <a:rPr lang="en-US" sz="1200" dirty="0" smtClean="0">
                <a:solidFill>
                  <a:schemeClr val="accent6"/>
                </a:solidFill>
              </a:rPr>
              <a:t>ECL)</a:t>
            </a:r>
          </a:p>
          <a:p>
            <a:pPr marL="285750" indent="-285750" algn="just">
              <a:spcBef>
                <a:spcPts val="0"/>
              </a:spcBef>
              <a:spcAft>
                <a:spcPts val="1200"/>
              </a:spcAft>
              <a:buFont typeface="Arial" panose="020B0604020202020204" pitchFamily="34" charset="0"/>
              <a:buChar char="•"/>
            </a:pPr>
            <a:r>
              <a:rPr lang="en-US" sz="1200" b="1" dirty="0">
                <a:solidFill>
                  <a:schemeClr val="accent6"/>
                </a:solidFill>
              </a:rPr>
              <a:t>Approach </a:t>
            </a:r>
            <a:r>
              <a:rPr lang="en-US" sz="1200" b="1" dirty="0" smtClean="0">
                <a:solidFill>
                  <a:schemeClr val="accent6"/>
                </a:solidFill>
              </a:rPr>
              <a:t>3: </a:t>
            </a:r>
            <a:r>
              <a:rPr lang="en-US" sz="1200" dirty="0">
                <a:solidFill>
                  <a:schemeClr val="accent6"/>
                </a:solidFill>
              </a:rPr>
              <a:t>ECL is based on a forward-looking economic scenario, followed by an adjustment (either at PD or ECL level</a:t>
            </a:r>
            <a:r>
              <a:rPr lang="en-US" sz="1200" dirty="0" smtClean="0">
                <a:solidFill>
                  <a:schemeClr val="accent6"/>
                </a:solidFill>
              </a:rPr>
              <a:t>)</a:t>
            </a:r>
            <a:endParaRPr lang="en-US" sz="1200" dirty="0">
              <a:solidFill>
                <a:schemeClr val="accent6"/>
              </a:solidFill>
            </a:endParaRPr>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12</a:t>
            </a:fld>
            <a:endParaRPr lang="en-US">
              <a:solidFill>
                <a:srgbClr val="2F5773"/>
              </a:solidFill>
            </a:endParaRPr>
          </a:p>
        </p:txBody>
      </p:sp>
      <p:pic>
        <p:nvPicPr>
          <p:cNvPr id="9" name="Picture 8"/>
          <p:cNvPicPr>
            <a:picLocks noChangeAspect="1"/>
          </p:cNvPicPr>
          <p:nvPr/>
        </p:nvPicPr>
        <p:blipFill rotWithShape="1">
          <a:blip r:embed="rId2"/>
          <a:srcRect l="15584" b="19400"/>
          <a:stretch/>
        </p:blipFill>
        <p:spPr>
          <a:xfrm>
            <a:off x="5476350" y="1435894"/>
            <a:ext cx="3613395" cy="1358611"/>
          </a:xfrm>
          <a:prstGeom prst="rect">
            <a:avLst/>
          </a:prstGeom>
          <a:effectLst>
            <a:outerShdw blurRad="50800" dist="38100" dir="2700000" algn="tl" rotWithShape="0">
              <a:prstClr val="black">
                <a:alpha val="40000"/>
              </a:prstClr>
            </a:outerShdw>
          </a:effectLst>
        </p:spPr>
      </p:pic>
      <p:sp>
        <p:nvSpPr>
          <p:cNvPr id="7" name="Content Placeholder 2"/>
          <p:cNvSpPr txBox="1">
            <a:spLocks/>
          </p:cNvSpPr>
          <p:nvPr/>
        </p:nvSpPr>
        <p:spPr>
          <a:xfrm>
            <a:off x="526473" y="3056595"/>
            <a:ext cx="8153400" cy="1817578"/>
          </a:xfrm>
          <a:prstGeom prst="rect">
            <a:avLst/>
          </a:prstGeom>
        </p:spPr>
        <p:txBody>
          <a:bodyPr vert="horz" lIns="91440" tIns="45720" rIns="91440" bIns="45720" rtlCol="0">
            <a:noAutofit/>
          </a:bodyPr>
          <a:lst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spcAft>
                <a:spcPts val="1200"/>
              </a:spcAft>
            </a:pPr>
            <a:r>
              <a:rPr lang="en-US" sz="1200" b="1" dirty="0" smtClean="0">
                <a:solidFill>
                  <a:schemeClr val="bg2"/>
                </a:solidFill>
              </a:rPr>
              <a:t>Questions in the CP:</a:t>
            </a:r>
            <a:endParaRPr lang="en-US" sz="1200" b="1" i="1" dirty="0" smtClean="0"/>
          </a:p>
          <a:p>
            <a:pPr algn="just">
              <a:spcBef>
                <a:spcPts val="0"/>
              </a:spcBef>
              <a:spcAft>
                <a:spcPts val="1200"/>
              </a:spcAft>
            </a:pPr>
            <a:r>
              <a:rPr lang="en-US" sz="1200" b="1" i="1" dirty="0" smtClean="0"/>
              <a:t>Question 10 for consultation</a:t>
            </a:r>
            <a:r>
              <a:rPr lang="en-US" sz="1200" i="1" dirty="0" smtClean="0"/>
              <a:t>: </a:t>
            </a:r>
            <a:r>
              <a:rPr lang="en-US" sz="1200" dirty="0" smtClean="0"/>
              <a:t>Do the </a:t>
            </a:r>
            <a:r>
              <a:rPr lang="en-US" sz="1200" dirty="0" err="1" smtClean="0"/>
              <a:t>categorisations</a:t>
            </a:r>
            <a:r>
              <a:rPr lang="en-US" sz="1200" dirty="0" smtClean="0"/>
              <a:t> reported above reflect the approach applied by your bank, in incorporating forward looking information? If not, please explain what are the main differences.</a:t>
            </a:r>
          </a:p>
          <a:p>
            <a:pPr algn="just">
              <a:spcBef>
                <a:spcPts val="0"/>
              </a:spcBef>
              <a:spcAft>
                <a:spcPts val="1200"/>
              </a:spcAft>
            </a:pPr>
            <a:r>
              <a:rPr lang="en-US" sz="1200" b="1" i="1" dirty="0" smtClean="0"/>
              <a:t>Question 11 for consultation</a:t>
            </a:r>
            <a:r>
              <a:rPr lang="en-US" sz="1200" i="1" dirty="0" smtClean="0"/>
              <a:t>: </a:t>
            </a:r>
            <a:r>
              <a:rPr lang="en-US" sz="1200" dirty="0" smtClean="0"/>
              <a:t>For banks applying Approach 3, what will be, in your view, an appropriate approach for reporting the data related to the PD in scenario 0 (i.e. the PD considered in the application of the impairment requirements under IFRS 9)? Do you think that, (if available) a probability weighted average PD represents an appropriate proxy? Do you think that the PD used for the SICR assessment represents an appropriate proxy? If not, what other approach do you suggest to report this data?</a:t>
            </a:r>
            <a:endParaRPr lang="en-US" sz="1200" dirty="0"/>
          </a:p>
        </p:txBody>
      </p:sp>
    </p:spTree>
    <p:extLst>
      <p:ext uri="{BB962C8B-B14F-4D97-AF65-F5344CB8AC3E}">
        <p14:creationId xmlns:p14="http://schemas.microsoft.com/office/powerpoint/2010/main" val="272832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956906"/>
            <a:ext cx="8153400" cy="3772573"/>
          </a:xfrm>
        </p:spPr>
        <p:txBody>
          <a:bodyPr>
            <a:noAutofit/>
          </a:bodyPr>
          <a:lstStyle/>
          <a:p>
            <a:r>
              <a:rPr lang="en-GB" sz="1200" b="1" dirty="0">
                <a:solidFill>
                  <a:schemeClr val="bg2"/>
                </a:solidFill>
              </a:rPr>
              <a:t>Additional dimension: counterparties by </a:t>
            </a:r>
            <a:r>
              <a:rPr lang="en-GB" sz="1200" b="1" dirty="0" smtClean="0">
                <a:solidFill>
                  <a:schemeClr val="bg2"/>
                </a:solidFill>
              </a:rPr>
              <a:t>facility (as SICR assessment per facility)</a:t>
            </a:r>
          </a:p>
          <a:p>
            <a:endParaRPr lang="en-GB" sz="1200" b="1" dirty="0">
              <a:solidFill>
                <a:schemeClr val="bg2"/>
              </a:solidFill>
            </a:endParaRPr>
          </a:p>
          <a:p>
            <a:endParaRPr lang="en-GB" sz="1200" b="1" dirty="0">
              <a:solidFill>
                <a:schemeClr val="bg2"/>
              </a:solidFill>
            </a:endParaRPr>
          </a:p>
          <a:p>
            <a:endParaRPr lang="en-GB" sz="1200" b="1" dirty="0" smtClean="0">
              <a:solidFill>
                <a:schemeClr val="bg2"/>
              </a:solidFill>
            </a:endParaRPr>
          </a:p>
          <a:p>
            <a:pPr algn="just">
              <a:spcBef>
                <a:spcPts val="0"/>
              </a:spcBef>
              <a:spcAft>
                <a:spcPts val="1200"/>
              </a:spcAft>
            </a:pPr>
            <a:endParaRPr lang="en-US" sz="1200" b="1" dirty="0" smtClean="0">
              <a:solidFill>
                <a:schemeClr val="bg2"/>
              </a:solidFill>
            </a:endParaRPr>
          </a:p>
          <a:p>
            <a:pPr algn="just">
              <a:spcBef>
                <a:spcPts val="0"/>
              </a:spcBef>
              <a:spcAft>
                <a:spcPts val="1200"/>
              </a:spcAft>
            </a:pPr>
            <a:endParaRPr lang="en-US" sz="1200" b="1" dirty="0" smtClean="0">
              <a:solidFill>
                <a:schemeClr val="bg2"/>
              </a:solidFill>
            </a:endParaRPr>
          </a:p>
          <a:p>
            <a:pPr algn="just">
              <a:spcBef>
                <a:spcPts val="0"/>
              </a:spcBef>
            </a:pPr>
            <a:endParaRPr lang="en-US" sz="1200" b="1" dirty="0" smtClean="0">
              <a:solidFill>
                <a:schemeClr val="bg2"/>
              </a:solidFill>
            </a:endParaRPr>
          </a:p>
          <a:p>
            <a:pPr algn="just">
              <a:spcBef>
                <a:spcPts val="0"/>
              </a:spcBef>
              <a:spcAft>
                <a:spcPts val="1200"/>
              </a:spcAft>
            </a:pPr>
            <a:r>
              <a:rPr lang="en-US" sz="1200" b="1" dirty="0" smtClean="0">
                <a:solidFill>
                  <a:schemeClr val="bg2"/>
                </a:solidFill>
              </a:rPr>
              <a:t>Questions </a:t>
            </a:r>
            <a:r>
              <a:rPr lang="en-US" sz="1200" b="1" dirty="0">
                <a:solidFill>
                  <a:schemeClr val="bg2"/>
                </a:solidFill>
              </a:rPr>
              <a:t>in the CP:</a:t>
            </a:r>
            <a:endParaRPr lang="en-US" sz="1200" b="1" i="1" dirty="0"/>
          </a:p>
          <a:p>
            <a:pPr algn="just">
              <a:spcBef>
                <a:spcPts val="0"/>
              </a:spcBef>
              <a:spcAft>
                <a:spcPts val="1200"/>
              </a:spcAft>
            </a:pPr>
            <a:r>
              <a:rPr lang="en-US" sz="1200" b="1" i="1" dirty="0"/>
              <a:t>Question 13 for consultation: </a:t>
            </a:r>
            <a:r>
              <a:rPr lang="en-US" sz="1200" dirty="0"/>
              <a:t>Do you see any issues or lack of clarity in the definition of the data points of template 111.03?</a:t>
            </a:r>
          </a:p>
          <a:p>
            <a:pPr algn="just">
              <a:spcBef>
                <a:spcPts val="0"/>
              </a:spcBef>
              <a:spcAft>
                <a:spcPts val="1200"/>
              </a:spcAft>
            </a:pPr>
            <a:r>
              <a:rPr lang="en-US" sz="1200" b="1" i="1" dirty="0"/>
              <a:t>Question 14 for consultation: </a:t>
            </a:r>
            <a:r>
              <a:rPr lang="en-US" sz="1200" dirty="0"/>
              <a:t>Do you believe the reduction of the number of facilities to five significantly reduces the burden of the data collection?</a:t>
            </a:r>
          </a:p>
          <a:p>
            <a:pPr algn="just">
              <a:spcBef>
                <a:spcPts val="0"/>
              </a:spcBef>
              <a:spcAft>
                <a:spcPts val="1200"/>
              </a:spcAft>
            </a:pPr>
            <a:r>
              <a:rPr lang="en-US" sz="1200" b="1" i="1" dirty="0"/>
              <a:t>Question 15 for consultation: </a:t>
            </a:r>
            <a:r>
              <a:rPr lang="en-US" sz="1200" dirty="0"/>
              <a:t>Do you agree with the list of the three qualitative triggers, or do you believe one indicator currently classified as “5 other indicators” is more important and should deserve a specific field?</a:t>
            </a:r>
          </a:p>
        </p:txBody>
      </p:sp>
      <p:sp>
        <p:nvSpPr>
          <p:cNvPr id="13" name="Line Callout 1 (Accent Bar) 12"/>
          <p:cNvSpPr/>
          <p:nvPr/>
        </p:nvSpPr>
        <p:spPr>
          <a:xfrm flipH="1" flipV="1">
            <a:off x="5729287" y="2312921"/>
            <a:ext cx="2364580" cy="523147"/>
          </a:xfrm>
          <a:prstGeom prst="accentCallout1">
            <a:avLst>
              <a:gd name="adj1" fmla="val 25142"/>
              <a:gd name="adj2" fmla="val -2988"/>
              <a:gd name="adj3" fmla="val 152009"/>
              <a:gd name="adj4" fmla="val -10022"/>
            </a:avLst>
          </a:prstGeom>
          <a:ln>
            <a:headEnd type="none"/>
            <a:tailEnd w="med"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000" dirty="0"/>
              <a:t>New IFRS 9 templates – </a:t>
            </a:r>
            <a:r>
              <a:rPr lang="en-GB" sz="2000" dirty="0" smtClean="0"/>
              <a:t>SICR</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13</a:t>
            </a:fld>
            <a:endParaRPr lang="en-US">
              <a:solidFill>
                <a:srgbClr val="2F5773"/>
              </a:solidFill>
            </a:endParaRPr>
          </a:p>
        </p:txBody>
      </p:sp>
      <p:pic>
        <p:nvPicPr>
          <p:cNvPr id="7" name="Picture 6"/>
          <p:cNvPicPr>
            <a:picLocks noChangeAspect="1"/>
          </p:cNvPicPr>
          <p:nvPr/>
        </p:nvPicPr>
        <p:blipFill rotWithShape="1">
          <a:blip r:embed="rId2"/>
          <a:srcRect b="2697"/>
          <a:stretch/>
        </p:blipFill>
        <p:spPr>
          <a:xfrm>
            <a:off x="609599" y="1254049"/>
            <a:ext cx="8070274" cy="733631"/>
          </a:xfrm>
          <a:prstGeom prst="rect">
            <a:avLst/>
          </a:prstGeom>
        </p:spPr>
      </p:pic>
      <p:grpSp>
        <p:nvGrpSpPr>
          <p:cNvPr id="12" name="Group 11"/>
          <p:cNvGrpSpPr/>
          <p:nvPr/>
        </p:nvGrpSpPr>
        <p:grpSpPr>
          <a:xfrm>
            <a:off x="4247292" y="2253823"/>
            <a:ext cx="3846576" cy="660828"/>
            <a:chOff x="3968496" y="2278402"/>
            <a:chExt cx="3846576" cy="611102"/>
          </a:xfrm>
          <a:solidFill>
            <a:schemeClr val="bg1"/>
          </a:solidFill>
        </p:grpSpPr>
        <p:sp>
          <p:nvSpPr>
            <p:cNvPr id="11" name="Rectangle 10"/>
            <p:cNvSpPr/>
            <p:nvPr/>
          </p:nvSpPr>
          <p:spPr>
            <a:xfrm>
              <a:off x="3968496" y="2278402"/>
              <a:ext cx="3846576" cy="61110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4032088" y="2377977"/>
              <a:ext cx="1225296" cy="499872"/>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30 days past due</a:t>
              </a:r>
            </a:p>
          </p:txBody>
        </p:sp>
        <p:sp>
          <p:nvSpPr>
            <p:cNvPr id="9" name="Oval 8"/>
            <p:cNvSpPr/>
            <p:nvPr/>
          </p:nvSpPr>
          <p:spPr>
            <a:xfrm>
              <a:off x="5272208" y="2384585"/>
              <a:ext cx="1225296" cy="499872"/>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a:t>watch list</a:t>
              </a:r>
            </a:p>
          </p:txBody>
        </p:sp>
        <p:sp>
          <p:nvSpPr>
            <p:cNvPr id="10" name="Oval 9"/>
            <p:cNvSpPr/>
            <p:nvPr/>
          </p:nvSpPr>
          <p:spPr>
            <a:xfrm>
              <a:off x="6512328" y="2384585"/>
              <a:ext cx="1225296" cy="499872"/>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t>forbearance</a:t>
              </a:r>
              <a:endParaRPr lang="en-GB" sz="1050" b="1" dirty="0">
                <a:solidFill>
                  <a:schemeClr val="bg2"/>
                </a:solidFill>
              </a:endParaRPr>
            </a:p>
          </p:txBody>
        </p:sp>
      </p:grpSp>
      <p:sp>
        <p:nvSpPr>
          <p:cNvPr id="8" name="Rectangle 7"/>
          <p:cNvSpPr/>
          <p:nvPr/>
        </p:nvSpPr>
        <p:spPr>
          <a:xfrm>
            <a:off x="7922418" y="1579292"/>
            <a:ext cx="757455" cy="4621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4367857" y="2069372"/>
            <a:ext cx="1400175" cy="243551"/>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Qualitative triggers</a:t>
            </a:r>
            <a:endParaRPr lang="en-GB" sz="1200" dirty="0"/>
          </a:p>
        </p:txBody>
      </p:sp>
      <p:sp>
        <p:nvSpPr>
          <p:cNvPr id="17" name="Rectangle 16"/>
          <p:cNvSpPr/>
          <p:nvPr/>
        </p:nvSpPr>
        <p:spPr>
          <a:xfrm>
            <a:off x="3364707" y="1579292"/>
            <a:ext cx="4557712" cy="464110"/>
          </a:xfrm>
          <a:prstGeom prst="rect">
            <a:avLst/>
          </a:prstGeom>
          <a:no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Rectangle 18"/>
              <p:cNvSpPr/>
              <p:nvPr/>
            </p:nvSpPr>
            <p:spPr>
              <a:xfrm>
                <a:off x="304163" y="2253822"/>
                <a:ext cx="3846576" cy="670560"/>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𝑃</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𝐷</m:t>
                              </m:r>
                            </m:e>
                            <m:sub>
                              <m:r>
                                <a:rPr lang="en-GB" b="0" i="1" smtClean="0">
                                  <a:solidFill>
                                    <a:schemeClr val="tx1"/>
                                  </a:solidFill>
                                  <a:latin typeface="Cambria Math" panose="02040503050406030204" pitchFamily="18" charset="0"/>
                                </a:rPr>
                                <m:t>𝑟𝑒𝑝𝑜𝑟𝑡𝑖𝑛𝑔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𝑑𝑎𝑡𝑒</m:t>
                              </m:r>
                            </m:sub>
                          </m:sSub>
                        </m:num>
                        <m:den>
                          <m:r>
                            <a:rPr lang="en-GB" i="1">
                              <a:solidFill>
                                <a:schemeClr val="tx1"/>
                              </a:solidFill>
                              <a:latin typeface="Cambria Math" panose="02040503050406030204" pitchFamily="18" charset="0"/>
                            </a:rPr>
                            <m:t>𝑃</m:t>
                          </m:r>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𝐷</m:t>
                              </m:r>
                            </m:e>
                            <m:sub>
                              <m:r>
                                <a:rPr lang="en-GB" b="0" i="1" smtClean="0">
                                  <a:solidFill>
                                    <a:schemeClr val="tx1"/>
                                  </a:solidFill>
                                  <a:latin typeface="Cambria Math" panose="02040503050406030204" pitchFamily="18" charset="0"/>
                                </a:rPr>
                                <m:t>𝑜𝑟𝑖𝑔𝑖𝑛𝑎𝑡𝑖𝑜𝑛</m:t>
                              </m:r>
                            </m:sub>
                          </m:sSub>
                        </m:den>
                      </m:f>
                      <m:r>
                        <a:rPr lang="en-GB" b="0" i="1" smtClean="0">
                          <a:solidFill>
                            <a:schemeClr val="tx1"/>
                          </a:solidFill>
                          <a:latin typeface="Cambria Math" panose="02040503050406030204" pitchFamily="18" charset="0"/>
                        </a:rPr>
                        <m:t>&gt;</m:t>
                      </m:r>
                      <m:r>
                        <a:rPr lang="en-GB" b="0" i="1" smtClean="0">
                          <a:solidFill>
                            <a:schemeClr val="tx1"/>
                          </a:solidFill>
                          <a:latin typeface="Cambria Math" panose="02040503050406030204" pitchFamily="18" charset="0"/>
                        </a:rPr>
                        <m:t>𝑆</m:t>
                      </m:r>
                      <m:r>
                        <a:rPr lang="en-GB" b="0" i="1" smtClean="0">
                          <a:solidFill>
                            <a:schemeClr val="tx1"/>
                          </a:solidFill>
                          <a:latin typeface="Cambria Math" panose="02040503050406030204" pitchFamily="18" charset="0"/>
                        </a:rPr>
                        <m:t>2 </m:t>
                      </m:r>
                      <m:r>
                        <a:rPr lang="en-GB" b="0" i="1" smtClean="0">
                          <a:solidFill>
                            <a:schemeClr val="tx1"/>
                          </a:solidFill>
                          <a:latin typeface="Cambria Math" panose="02040503050406030204" pitchFamily="18" charset="0"/>
                        </a:rPr>
                        <m:t>𝑡𝑟𝑖𝑔𝑔𝑒𝑟</m:t>
                      </m:r>
                      <m:r>
                        <a:rPr lang="en-GB" b="0" i="1"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163" y="2253822"/>
                <a:ext cx="3846576" cy="670560"/>
              </a:xfrm>
              <a:prstGeom prst="rect">
                <a:avLst/>
              </a:prstGeom>
              <a:blipFill>
                <a:blip r:embed="rId3"/>
                <a:stretch>
                  <a:fillRect/>
                </a:stretch>
              </a:blipFill>
            </p:spPr>
            <p:txBody>
              <a:bodyPr/>
              <a:lstStyle/>
              <a:p>
                <a:r>
                  <a:rPr lang="en-GB">
                    <a:noFill/>
                  </a:rPr>
                  <a:t> </a:t>
                </a:r>
              </a:p>
            </p:txBody>
          </p:sp>
        </mc:Fallback>
      </mc:AlternateContent>
      <p:sp>
        <p:nvSpPr>
          <p:cNvPr id="16" name="Rectangle 15"/>
          <p:cNvSpPr/>
          <p:nvPr/>
        </p:nvSpPr>
        <p:spPr>
          <a:xfrm>
            <a:off x="432754" y="2041437"/>
            <a:ext cx="1462089" cy="243551"/>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Quantitative triggers</a:t>
            </a:r>
            <a:endParaRPr lang="en-GB" sz="1200" dirty="0"/>
          </a:p>
        </p:txBody>
      </p:sp>
    </p:spTree>
    <p:extLst>
      <p:ext uri="{BB962C8B-B14F-4D97-AF65-F5344CB8AC3E}">
        <p14:creationId xmlns:p14="http://schemas.microsoft.com/office/powerpoint/2010/main" val="324589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956906"/>
            <a:ext cx="8153400" cy="3772573"/>
          </a:xfrm>
        </p:spPr>
        <p:txBody>
          <a:bodyPr>
            <a:noAutofit/>
          </a:bodyPr>
          <a:lstStyle/>
          <a:p>
            <a:r>
              <a:rPr lang="en-GB" b="1" dirty="0" smtClean="0">
                <a:solidFill>
                  <a:schemeClr val="bg2"/>
                </a:solidFill>
              </a:rPr>
              <a:t>ITS 2021:</a:t>
            </a:r>
          </a:p>
          <a:p>
            <a:pPr marL="285750" indent="-285750">
              <a:buFont typeface="Arial" panose="020B0604020202020204" pitchFamily="34" charset="0"/>
              <a:buChar char="•"/>
            </a:pPr>
            <a:r>
              <a:rPr lang="en-US" dirty="0" smtClean="0">
                <a:solidFill>
                  <a:schemeClr val="accent6"/>
                </a:solidFill>
              </a:rPr>
              <a:t>Consultation from 13/12/2019 – 13/02/2020</a:t>
            </a:r>
          </a:p>
          <a:p>
            <a:pPr marL="285750" indent="-285750">
              <a:buFont typeface="Arial" panose="020B0604020202020204" pitchFamily="34" charset="0"/>
              <a:buChar char="•"/>
            </a:pPr>
            <a:r>
              <a:rPr lang="en-GB" dirty="0" smtClean="0">
                <a:solidFill>
                  <a:schemeClr val="accent6"/>
                </a:solidFill>
              </a:rPr>
              <a:t>Finalisation</a:t>
            </a:r>
            <a:r>
              <a:rPr lang="en-US" dirty="0" smtClean="0">
                <a:solidFill>
                  <a:schemeClr val="accent6"/>
                </a:solidFill>
              </a:rPr>
              <a:t> of the ITS: S1 2020</a:t>
            </a:r>
            <a:endParaRPr lang="en-US" dirty="0">
              <a:solidFill>
                <a:schemeClr val="accent6"/>
              </a:solidFill>
            </a:endParaRPr>
          </a:p>
          <a:p>
            <a:pPr algn="just">
              <a:spcBef>
                <a:spcPts val="0"/>
              </a:spcBef>
              <a:spcAft>
                <a:spcPts val="1200"/>
              </a:spcAft>
            </a:pPr>
            <a:endParaRPr lang="en-US" b="1" dirty="0" smtClean="0">
              <a:solidFill>
                <a:schemeClr val="bg2"/>
              </a:solidFill>
            </a:endParaRPr>
          </a:p>
          <a:p>
            <a:pPr algn="just">
              <a:spcBef>
                <a:spcPts val="0"/>
              </a:spcBef>
              <a:spcAft>
                <a:spcPts val="1200"/>
              </a:spcAft>
            </a:pPr>
            <a:r>
              <a:rPr lang="en-US" b="1" dirty="0" smtClean="0">
                <a:solidFill>
                  <a:schemeClr val="bg2"/>
                </a:solidFill>
              </a:rPr>
              <a:t>Next ITS 2022:</a:t>
            </a:r>
            <a:endParaRPr lang="en-US" b="1" i="1" dirty="0"/>
          </a:p>
          <a:p>
            <a:pPr marL="285750" indent="-285750" algn="just">
              <a:spcBef>
                <a:spcPts val="0"/>
              </a:spcBef>
              <a:spcAft>
                <a:spcPts val="1200"/>
              </a:spcAft>
              <a:buFont typeface="Arial" panose="020B0604020202020204" pitchFamily="34" charset="0"/>
              <a:buChar char="•"/>
            </a:pPr>
            <a:r>
              <a:rPr lang="en-US" dirty="0" smtClean="0">
                <a:solidFill>
                  <a:schemeClr val="accent6"/>
                </a:solidFill>
              </a:rPr>
              <a:t>Preliminary </a:t>
            </a:r>
            <a:r>
              <a:rPr lang="en-GB" dirty="0" smtClean="0">
                <a:solidFill>
                  <a:schemeClr val="accent6"/>
                </a:solidFill>
              </a:rPr>
              <a:t>reflexions:</a:t>
            </a:r>
            <a:r>
              <a:rPr lang="en-US" dirty="0" smtClean="0">
                <a:solidFill>
                  <a:schemeClr val="accent6"/>
                </a:solidFill>
              </a:rPr>
              <a:t> S1 2020</a:t>
            </a:r>
          </a:p>
          <a:p>
            <a:pPr marL="285750" indent="-285750" algn="just">
              <a:spcBef>
                <a:spcPts val="0"/>
              </a:spcBef>
              <a:spcAft>
                <a:spcPts val="1200"/>
              </a:spcAft>
              <a:buFont typeface="Arial" panose="020B0604020202020204" pitchFamily="34" charset="0"/>
              <a:buChar char="•"/>
            </a:pPr>
            <a:r>
              <a:rPr lang="en-US" dirty="0">
                <a:solidFill>
                  <a:schemeClr val="accent6"/>
                </a:solidFill>
              </a:rPr>
              <a:t>Introduction of new risk </a:t>
            </a:r>
            <a:r>
              <a:rPr lang="en-US" dirty="0" smtClean="0">
                <a:solidFill>
                  <a:schemeClr val="accent6"/>
                </a:solidFill>
              </a:rPr>
              <a:t>parameters</a:t>
            </a:r>
            <a:endParaRPr lang="en-US" dirty="0">
              <a:solidFill>
                <a:schemeClr val="accent6"/>
              </a:solidFill>
            </a:endParaRPr>
          </a:p>
        </p:txBody>
      </p:sp>
      <p:sp>
        <p:nvSpPr>
          <p:cNvPr id="2" name="Title 1"/>
          <p:cNvSpPr>
            <a:spLocks noGrp="1"/>
          </p:cNvSpPr>
          <p:nvPr>
            <p:ph type="title"/>
          </p:nvPr>
        </p:nvSpPr>
        <p:spPr/>
        <p:txBody>
          <a:bodyPr>
            <a:normAutofit/>
          </a:bodyPr>
          <a:lstStyle/>
          <a:p>
            <a:r>
              <a:rPr lang="en-GB" sz="2000" dirty="0" smtClean="0"/>
              <a:t>Next steps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14</a:t>
            </a:fld>
            <a:endParaRPr lang="en-US">
              <a:solidFill>
                <a:srgbClr val="2F5773"/>
              </a:solidFill>
            </a:endParaRPr>
          </a:p>
        </p:txBody>
      </p:sp>
    </p:spTree>
    <p:extLst>
      <p:ext uri="{BB962C8B-B14F-4D97-AF65-F5344CB8AC3E}">
        <p14:creationId xmlns:p14="http://schemas.microsoft.com/office/powerpoint/2010/main" val="98893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15</a:t>
            </a:fld>
            <a:endParaRPr lang="en-US">
              <a:solidFill>
                <a:srgbClr val="2F5773"/>
              </a:solidFill>
            </a:endParaRPr>
          </a:p>
        </p:txBody>
      </p:sp>
      <p:sp>
        <p:nvSpPr>
          <p:cNvPr id="6" name="Rectangle 5"/>
          <p:cNvSpPr/>
          <p:nvPr/>
        </p:nvSpPr>
        <p:spPr>
          <a:xfrm>
            <a:off x="1485901" y="1185133"/>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New IFRS 9 </a:t>
            </a:r>
            <a:r>
              <a:rPr lang="en-GB" sz="1350" dirty="0" smtClean="0">
                <a:solidFill>
                  <a:schemeClr val="tx1"/>
                </a:solidFill>
              </a:rPr>
              <a:t>templates</a:t>
            </a:r>
            <a:endParaRPr lang="en-GB" sz="1350" dirty="0">
              <a:solidFill>
                <a:schemeClr val="tx1"/>
              </a:solidFill>
            </a:endParaRPr>
          </a:p>
        </p:txBody>
      </p:sp>
      <p:sp>
        <p:nvSpPr>
          <p:cNvPr id="7" name="Rectangle 6"/>
          <p:cNvSpPr/>
          <p:nvPr/>
        </p:nvSpPr>
        <p:spPr>
          <a:xfrm>
            <a:off x="1485900" y="1701875"/>
            <a:ext cx="5809706" cy="2873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b="1" dirty="0">
                <a:solidFill>
                  <a:schemeClr val="tx1"/>
                </a:solidFill>
              </a:rPr>
              <a:t>Updates related</a:t>
            </a:r>
            <a:r>
              <a:rPr lang="en-GB" sz="1350" b="1" dirty="0" smtClean="0">
                <a:solidFill>
                  <a:schemeClr val="tx1"/>
                </a:solidFill>
              </a:rPr>
              <a:t> </a:t>
            </a:r>
            <a:r>
              <a:rPr lang="en-GB" sz="1350" b="1" dirty="0">
                <a:solidFill>
                  <a:schemeClr val="tx1"/>
                </a:solidFill>
              </a:rPr>
              <a:t>to existing </a:t>
            </a:r>
            <a:r>
              <a:rPr lang="en-GB" sz="1350" b="1" dirty="0" smtClean="0">
                <a:solidFill>
                  <a:schemeClr val="tx1"/>
                </a:solidFill>
              </a:rPr>
              <a:t>credit risk templates</a:t>
            </a:r>
            <a:endParaRPr lang="en-GB" sz="1350" b="1" dirty="0">
              <a:solidFill>
                <a:schemeClr val="tx1"/>
              </a:solidFill>
            </a:endParaRPr>
          </a:p>
        </p:txBody>
      </p:sp>
      <p:sp>
        <p:nvSpPr>
          <p:cNvPr id="8" name="Rectangle 7"/>
          <p:cNvSpPr/>
          <p:nvPr/>
        </p:nvSpPr>
        <p:spPr>
          <a:xfrm>
            <a:off x="1485901" y="2218617"/>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 to existing </a:t>
            </a:r>
            <a:r>
              <a:rPr lang="en-GB" sz="1350" dirty="0" smtClean="0">
                <a:solidFill>
                  <a:schemeClr val="tx1"/>
                </a:solidFill>
              </a:rPr>
              <a:t>market </a:t>
            </a:r>
            <a:r>
              <a:rPr lang="en-GB" sz="1350" dirty="0">
                <a:solidFill>
                  <a:schemeClr val="tx1"/>
                </a:solidFill>
              </a:rPr>
              <a:t>risk templates</a:t>
            </a:r>
          </a:p>
        </p:txBody>
      </p:sp>
    </p:spTree>
    <p:extLst>
      <p:ext uri="{BB962C8B-B14F-4D97-AF65-F5344CB8AC3E}">
        <p14:creationId xmlns:p14="http://schemas.microsoft.com/office/powerpoint/2010/main" val="255735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Updates related to existing </a:t>
            </a:r>
            <a:r>
              <a:rPr lang="en-GB" dirty="0" smtClean="0"/>
              <a:t>templates</a:t>
            </a:r>
            <a:endParaRPr lang="en-GB" dirty="0"/>
          </a:p>
        </p:txBody>
      </p:sp>
      <p:sp>
        <p:nvSpPr>
          <p:cNvPr id="3" name="Content Placeholder 2"/>
          <p:cNvSpPr>
            <a:spLocks noGrp="1"/>
          </p:cNvSpPr>
          <p:nvPr>
            <p:ph idx="1"/>
          </p:nvPr>
        </p:nvSpPr>
        <p:spPr>
          <a:xfrm>
            <a:off x="526473" y="956906"/>
            <a:ext cx="8153400" cy="3803053"/>
          </a:xfrm>
        </p:spPr>
        <p:txBody>
          <a:bodyPr>
            <a:normAutofit lnSpcReduction="10000"/>
          </a:bodyPr>
          <a:lstStyle/>
          <a:p>
            <a:pPr marL="257175" indent="-257175">
              <a:buFont typeface="+mj-lt"/>
              <a:buAutoNum type="arabicPeriod"/>
            </a:pPr>
            <a:r>
              <a:rPr lang="en-GB" sz="1425" b="1" dirty="0">
                <a:solidFill>
                  <a:schemeClr val="bg2"/>
                </a:solidFill>
              </a:rPr>
              <a:t>No change in the portfolio structure</a:t>
            </a:r>
          </a:p>
          <a:p>
            <a:pPr marL="257175" indent="-257175">
              <a:buFont typeface="+mj-lt"/>
              <a:buAutoNum type="arabicPeriod"/>
            </a:pPr>
            <a:r>
              <a:rPr lang="en-GB" sz="1425" b="1" dirty="0">
                <a:solidFill>
                  <a:schemeClr val="bg2"/>
                </a:solidFill>
              </a:rPr>
              <a:t>Two proposed extensions of already existing data points (removal of reporting exemption):</a:t>
            </a:r>
          </a:p>
          <a:p>
            <a:pPr marL="458550" lvl="1" indent="-285750">
              <a:buFont typeface="Arial" panose="020B0604020202020204" pitchFamily="34" charset="0"/>
              <a:buChar char="•"/>
            </a:pPr>
            <a:r>
              <a:rPr lang="en-GB" b="1" dirty="0">
                <a:solidFill>
                  <a:schemeClr val="accent1"/>
                </a:solidFill>
              </a:rPr>
              <a:t>LDP: </a:t>
            </a:r>
            <a:r>
              <a:rPr lang="en-GB" dirty="0" smtClean="0">
                <a:solidFill>
                  <a:schemeClr val="accent6"/>
                </a:solidFill>
              </a:rPr>
              <a:t>RWA calculation under the Standardised approach (RWA (SA)),</a:t>
            </a:r>
            <a:endParaRPr lang="en-GB" dirty="0" smtClean="0"/>
          </a:p>
          <a:p>
            <a:pPr marL="458550" lvl="1" indent="-285750">
              <a:buFont typeface="Arial" panose="020B0604020202020204" pitchFamily="34" charset="0"/>
              <a:buChar char="•"/>
            </a:pPr>
            <a:r>
              <a:rPr lang="en-GB" b="1" dirty="0">
                <a:solidFill>
                  <a:schemeClr val="accent1"/>
                </a:solidFill>
              </a:rPr>
              <a:t>HDP:</a:t>
            </a:r>
            <a:r>
              <a:rPr lang="en-GB" dirty="0" smtClean="0"/>
              <a:t> </a:t>
            </a:r>
            <a:r>
              <a:rPr lang="en-GB" dirty="0" smtClean="0">
                <a:solidFill>
                  <a:schemeClr val="accent6"/>
                </a:solidFill>
              </a:rPr>
              <a:t>Implied RWA derived from empirical Default Rates (RWA+, RWA-) for the rating split.</a:t>
            </a:r>
          </a:p>
          <a:p>
            <a:pPr marL="257175" indent="-257175">
              <a:buFont typeface="+mj-lt"/>
              <a:buAutoNum type="arabicPeriod"/>
            </a:pPr>
            <a:r>
              <a:rPr lang="en-GB" sz="1425" b="1" dirty="0">
                <a:solidFill>
                  <a:schemeClr val="bg2"/>
                </a:solidFill>
              </a:rPr>
              <a:t>The CP aims at collecting feedback of the implied additional burden:</a:t>
            </a:r>
          </a:p>
          <a:p>
            <a:pPr marL="458550" lvl="1" indent="-285750" algn="just">
              <a:buFont typeface="Arial" panose="020B0604020202020204" pitchFamily="34" charset="0"/>
              <a:buChar char="•"/>
            </a:pPr>
            <a:r>
              <a:rPr lang="en-GB" b="1" dirty="0" smtClean="0">
                <a:solidFill>
                  <a:schemeClr val="accent6"/>
                </a:solidFill>
              </a:rPr>
              <a:t>LDP</a:t>
            </a:r>
            <a:r>
              <a:rPr lang="en-GB" dirty="0" smtClean="0">
                <a:solidFill>
                  <a:schemeClr val="accent6"/>
                </a:solidFill>
              </a:rPr>
              <a:t>: temporary exemption </a:t>
            </a:r>
            <a:r>
              <a:rPr lang="en-GB" dirty="0">
                <a:solidFill>
                  <a:schemeClr val="accent6"/>
                </a:solidFill>
              </a:rPr>
              <a:t>to report the </a:t>
            </a:r>
            <a:r>
              <a:rPr lang="en-GB" dirty="0" smtClean="0">
                <a:solidFill>
                  <a:schemeClr val="accent6"/>
                </a:solidFill>
              </a:rPr>
              <a:t>RWA(SA). </a:t>
            </a:r>
            <a:r>
              <a:rPr lang="en-GB" dirty="0">
                <a:solidFill>
                  <a:schemeClr val="accent6"/>
                </a:solidFill>
              </a:rPr>
              <a:t>Already mandatory for HDPs (since 2019 exercise). Already reported for LDPs (on a voluntary basis) by a majority of </a:t>
            </a:r>
            <a:r>
              <a:rPr lang="en-GB" dirty="0" smtClean="0">
                <a:solidFill>
                  <a:schemeClr val="accent6"/>
                </a:solidFill>
              </a:rPr>
              <a:t>institutions</a:t>
            </a:r>
            <a:r>
              <a:rPr lang="en-GB" dirty="0">
                <a:solidFill>
                  <a:schemeClr val="accent6"/>
                </a:solidFill>
              </a:rPr>
              <a:t>,</a:t>
            </a:r>
          </a:p>
          <a:p>
            <a:pPr marL="458550" lvl="1" indent="-285750" algn="just">
              <a:buFont typeface="Arial" panose="020B0604020202020204" pitchFamily="34" charset="0"/>
              <a:buChar char="•"/>
            </a:pPr>
            <a:r>
              <a:rPr lang="en-GB" b="1" dirty="0" smtClean="0">
                <a:solidFill>
                  <a:schemeClr val="accent6"/>
                </a:solidFill>
              </a:rPr>
              <a:t>HDP</a:t>
            </a:r>
            <a:r>
              <a:rPr lang="en-GB" dirty="0" smtClean="0">
                <a:solidFill>
                  <a:schemeClr val="accent6"/>
                </a:solidFill>
              </a:rPr>
              <a:t>: </a:t>
            </a:r>
            <a:r>
              <a:rPr lang="en-GB" dirty="0">
                <a:solidFill>
                  <a:schemeClr val="accent6"/>
                </a:solidFill>
              </a:rPr>
              <a:t>RWA+, RWA- are already reported at the aggregate level for which rating grade level calculation is required; should therefore be readily available. </a:t>
            </a:r>
          </a:p>
          <a:p>
            <a:pPr marL="0" lvl="1" indent="0" algn="just">
              <a:buNone/>
            </a:pPr>
            <a:r>
              <a:rPr lang="en-US" b="1" i="1" dirty="0" smtClean="0"/>
              <a:t>Question 3 for consultation: </a:t>
            </a:r>
            <a:r>
              <a:rPr lang="en-US" dirty="0" smtClean="0"/>
              <a:t>Do you have any concerns on the three changes applied to the credit risk IRB templates? In particular, do you believe the extension of the data collection for hypothetical RWA will add a significant burden to the exercise? </a:t>
            </a:r>
            <a:endParaRPr lang="en-US"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16</a:t>
            </a:fld>
            <a:endParaRPr lang="en-US">
              <a:solidFill>
                <a:srgbClr val="2F5773"/>
              </a:solidFill>
            </a:endParaRPr>
          </a:p>
        </p:txBody>
      </p:sp>
    </p:spTree>
    <p:extLst>
      <p:ext uri="{BB962C8B-B14F-4D97-AF65-F5344CB8AC3E}">
        <p14:creationId xmlns:p14="http://schemas.microsoft.com/office/powerpoint/2010/main" val="320811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17</a:t>
            </a:fld>
            <a:endParaRPr lang="en-US">
              <a:solidFill>
                <a:srgbClr val="2F5773"/>
              </a:solidFill>
            </a:endParaRPr>
          </a:p>
        </p:txBody>
      </p:sp>
      <p:sp>
        <p:nvSpPr>
          <p:cNvPr id="6" name="Rectangle 5"/>
          <p:cNvSpPr/>
          <p:nvPr/>
        </p:nvSpPr>
        <p:spPr>
          <a:xfrm>
            <a:off x="1485901" y="1185133"/>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New IFRS 9 </a:t>
            </a:r>
            <a:r>
              <a:rPr lang="en-GB" sz="1350" dirty="0" smtClean="0">
                <a:solidFill>
                  <a:schemeClr val="tx1"/>
                </a:solidFill>
              </a:rPr>
              <a:t>templates</a:t>
            </a:r>
            <a:endParaRPr lang="en-GB" sz="1350" dirty="0">
              <a:solidFill>
                <a:schemeClr val="tx1"/>
              </a:solidFill>
            </a:endParaRPr>
          </a:p>
        </p:txBody>
      </p:sp>
      <p:sp>
        <p:nvSpPr>
          <p:cNvPr id="7" name="Rectangle 6"/>
          <p:cNvSpPr/>
          <p:nvPr/>
        </p:nvSpPr>
        <p:spPr>
          <a:xfrm>
            <a:off x="1485900" y="1701875"/>
            <a:ext cx="5809706" cy="287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a:t>
            </a:r>
            <a:r>
              <a:rPr lang="en-GB" sz="1350" dirty="0" smtClean="0">
                <a:solidFill>
                  <a:schemeClr val="tx1"/>
                </a:solidFill>
              </a:rPr>
              <a:t> </a:t>
            </a:r>
            <a:r>
              <a:rPr lang="en-GB" sz="1350" dirty="0">
                <a:solidFill>
                  <a:schemeClr val="tx1"/>
                </a:solidFill>
              </a:rPr>
              <a:t>to existing </a:t>
            </a:r>
            <a:r>
              <a:rPr lang="en-GB" sz="1350" dirty="0" smtClean="0">
                <a:solidFill>
                  <a:schemeClr val="tx1"/>
                </a:solidFill>
              </a:rPr>
              <a:t>credit risk templates</a:t>
            </a:r>
            <a:endParaRPr lang="en-GB" sz="1350" dirty="0">
              <a:solidFill>
                <a:schemeClr val="tx1"/>
              </a:solidFill>
            </a:endParaRPr>
          </a:p>
        </p:txBody>
      </p:sp>
      <p:sp>
        <p:nvSpPr>
          <p:cNvPr id="8" name="Rectangle 7"/>
          <p:cNvSpPr/>
          <p:nvPr/>
        </p:nvSpPr>
        <p:spPr>
          <a:xfrm>
            <a:off x="1485901" y="2218617"/>
            <a:ext cx="5809706" cy="2873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b="1" dirty="0">
                <a:solidFill>
                  <a:schemeClr val="tx1"/>
                </a:solidFill>
              </a:rPr>
              <a:t>Updates related to existing </a:t>
            </a:r>
            <a:r>
              <a:rPr lang="en-GB" sz="1350" b="1" dirty="0" smtClean="0">
                <a:solidFill>
                  <a:schemeClr val="tx1"/>
                </a:solidFill>
              </a:rPr>
              <a:t>market </a:t>
            </a:r>
            <a:r>
              <a:rPr lang="en-GB" sz="1350" b="1" dirty="0">
                <a:solidFill>
                  <a:schemeClr val="tx1"/>
                </a:solidFill>
              </a:rPr>
              <a:t>risk templates</a:t>
            </a:r>
          </a:p>
        </p:txBody>
      </p:sp>
    </p:spTree>
    <p:extLst>
      <p:ext uri="{BB962C8B-B14F-4D97-AF65-F5344CB8AC3E}">
        <p14:creationId xmlns:p14="http://schemas.microsoft.com/office/powerpoint/2010/main" val="410004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Updates related to existing </a:t>
            </a:r>
            <a:r>
              <a:rPr lang="en-GB" dirty="0" smtClean="0"/>
              <a:t>market templates</a:t>
            </a:r>
            <a:endParaRPr lang="en-US" dirty="0"/>
          </a:p>
        </p:txBody>
      </p:sp>
      <p:sp>
        <p:nvSpPr>
          <p:cNvPr id="3" name="Content Placeholder 2"/>
          <p:cNvSpPr>
            <a:spLocks noGrp="1"/>
          </p:cNvSpPr>
          <p:nvPr>
            <p:ph idx="1"/>
          </p:nvPr>
        </p:nvSpPr>
        <p:spPr/>
        <p:txBody>
          <a:bodyPr>
            <a:normAutofit/>
          </a:bodyPr>
          <a:lstStyle/>
          <a:p>
            <a:pPr marL="257175" indent="-257175">
              <a:buFont typeface="+mj-lt"/>
              <a:buAutoNum type="arabicPeriod"/>
            </a:pPr>
            <a:r>
              <a:rPr lang="en-GB" sz="1425" b="1" dirty="0">
                <a:solidFill>
                  <a:schemeClr val="bg2"/>
                </a:solidFill>
              </a:rPr>
              <a:t>No change in the </a:t>
            </a:r>
            <a:r>
              <a:rPr lang="en-GB" sz="1425" b="1" dirty="0" smtClean="0">
                <a:solidFill>
                  <a:schemeClr val="bg2"/>
                </a:solidFill>
              </a:rPr>
              <a:t>instruments composition or portfolio </a:t>
            </a:r>
            <a:r>
              <a:rPr lang="en-GB" sz="1425" b="1" dirty="0">
                <a:solidFill>
                  <a:schemeClr val="bg2"/>
                </a:solidFill>
              </a:rPr>
              <a:t>structure</a:t>
            </a:r>
          </a:p>
          <a:p>
            <a:pPr marL="257175" indent="-257175">
              <a:buFont typeface="+mj-lt"/>
              <a:buAutoNum type="arabicPeriod"/>
            </a:pPr>
            <a:r>
              <a:rPr lang="en-GB" sz="1425" b="1" dirty="0">
                <a:solidFill>
                  <a:schemeClr val="bg2"/>
                </a:solidFill>
              </a:rPr>
              <a:t>Two proposed </a:t>
            </a:r>
            <a:r>
              <a:rPr lang="en-GB" sz="1425" b="1" dirty="0" smtClean="0">
                <a:solidFill>
                  <a:schemeClr val="bg2"/>
                </a:solidFill>
              </a:rPr>
              <a:t>changes in Annex 5:</a:t>
            </a:r>
            <a:endParaRPr lang="en-GB" sz="1425" b="1" dirty="0">
              <a:solidFill>
                <a:schemeClr val="bg2"/>
              </a:solidFill>
            </a:endParaRPr>
          </a:p>
          <a:p>
            <a:pPr marL="458550" lvl="1" indent="-285750">
              <a:buFont typeface="Arial" panose="020B0604020202020204" pitchFamily="34" charset="0"/>
              <a:buChar char="•"/>
            </a:pPr>
            <a:r>
              <a:rPr lang="en-GB" b="1" dirty="0" smtClean="0">
                <a:solidFill>
                  <a:schemeClr val="accent1"/>
                </a:solidFill>
              </a:rPr>
              <a:t>Reference date specification</a:t>
            </a:r>
          </a:p>
          <a:p>
            <a:pPr marL="458550" lvl="1" indent="-285750">
              <a:buFont typeface="Arial" panose="020B0604020202020204" pitchFamily="34" charset="0"/>
              <a:buChar char="•"/>
            </a:pPr>
            <a:r>
              <a:rPr lang="en-GB" b="1" dirty="0" smtClean="0">
                <a:solidFill>
                  <a:schemeClr val="accent1"/>
                </a:solidFill>
              </a:rPr>
              <a:t>IBOR specification</a:t>
            </a:r>
            <a:endParaRPr lang="en-GB" dirty="0">
              <a:solidFill>
                <a:schemeClr val="accent6"/>
              </a:solidFill>
            </a:endParaRPr>
          </a:p>
          <a:p>
            <a:pPr marL="0" lvl="1" indent="0">
              <a:buNone/>
            </a:pPr>
            <a:endParaRPr lang="en-GB" sz="1425" b="1" dirty="0" smtClean="0">
              <a:solidFill>
                <a:schemeClr val="bg2"/>
              </a:solidFill>
            </a:endParaRPr>
          </a:p>
          <a:p>
            <a:pPr marL="0" lvl="1" indent="0">
              <a:buNone/>
            </a:pPr>
            <a:r>
              <a:rPr lang="en-GB" sz="1425" b="1" dirty="0" smtClean="0">
                <a:solidFill>
                  <a:schemeClr val="bg2"/>
                </a:solidFill>
              </a:rPr>
              <a:t>No </a:t>
            </a:r>
            <a:r>
              <a:rPr lang="en-GB" sz="1425" b="1" dirty="0">
                <a:solidFill>
                  <a:schemeClr val="bg2"/>
                </a:solidFill>
              </a:rPr>
              <a:t>changes in Annex 6 or </a:t>
            </a:r>
            <a:r>
              <a:rPr lang="en-GB" sz="1425" b="1" dirty="0" smtClean="0">
                <a:solidFill>
                  <a:schemeClr val="bg2"/>
                </a:solidFill>
              </a:rPr>
              <a:t>7</a:t>
            </a:r>
          </a:p>
          <a:p>
            <a:pPr marL="257175" lvl="1" indent="-257175">
              <a:buFont typeface="+mj-lt"/>
              <a:buAutoNum type="arabicPeriod"/>
            </a:pPr>
            <a:endParaRPr lang="en-GB" sz="1425" b="1" dirty="0">
              <a:solidFill>
                <a:schemeClr val="bg2"/>
              </a:solidFill>
            </a:endParaRPr>
          </a:p>
          <a:p>
            <a:pPr lvl="1"/>
            <a:endParaRPr lang="en-US" dirty="0"/>
          </a:p>
        </p:txBody>
      </p:sp>
      <p:sp>
        <p:nvSpPr>
          <p:cNvPr id="5" name="Footer Placeholder 4"/>
          <p:cNvSpPr>
            <a:spLocks noGrp="1"/>
          </p:cNvSpPr>
          <p:nvPr>
            <p:ph type="ftr" sz="quarter" idx="11"/>
          </p:nvPr>
        </p:nvSpPr>
        <p:spPr/>
        <p:txBody>
          <a:bodyPr/>
          <a:lstStyle/>
          <a:p>
            <a:r>
              <a:rPr lang="en-US" dirty="0"/>
              <a:t>Public hearing - Consultation Paper – ITS 2021 </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t>18</a:t>
            </a:fld>
            <a:endParaRPr lang="en-US"/>
          </a:p>
        </p:txBody>
      </p:sp>
    </p:spTree>
    <p:extLst>
      <p:ext uri="{BB962C8B-B14F-4D97-AF65-F5344CB8AC3E}">
        <p14:creationId xmlns:p14="http://schemas.microsoft.com/office/powerpoint/2010/main" val="258185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Reference dates for Market Risk benchmarking</a:t>
            </a:r>
            <a:endParaRPr lang="en-US" dirty="0"/>
          </a:p>
        </p:txBody>
      </p:sp>
      <p:sp>
        <p:nvSpPr>
          <p:cNvPr id="3" name="Content Placeholder 2"/>
          <p:cNvSpPr>
            <a:spLocks noGrp="1"/>
          </p:cNvSpPr>
          <p:nvPr>
            <p:ph idx="1"/>
          </p:nvPr>
        </p:nvSpPr>
        <p:spPr/>
        <p:txBody>
          <a:bodyPr>
            <a:normAutofit fontScale="70000" lnSpcReduction="20000"/>
          </a:bodyPr>
          <a:lstStyle/>
          <a:p>
            <a:r>
              <a:rPr lang="en-GB" sz="1425" b="1" dirty="0" smtClean="0">
                <a:solidFill>
                  <a:schemeClr val="bg2"/>
                </a:solidFill>
              </a:rPr>
              <a:t>Suggested notation in the ITS (Annex 5),letter (b):</a:t>
            </a:r>
            <a:endParaRPr lang="en-GB" sz="1425" b="1" dirty="0">
              <a:solidFill>
                <a:schemeClr val="bg2"/>
              </a:solidFill>
            </a:endParaRPr>
          </a:p>
          <a:p>
            <a:pPr lvl="0"/>
            <a:r>
              <a:rPr lang="en-GB" dirty="0" smtClean="0"/>
              <a:t>(b) The </a:t>
            </a:r>
            <a:r>
              <a:rPr lang="en-GB" dirty="0"/>
              <a:t>following dates shall apply for the exercise:</a:t>
            </a:r>
          </a:p>
          <a:p>
            <a:r>
              <a:rPr lang="en-GB" dirty="0" smtClean="0"/>
              <a:t>	(</a:t>
            </a:r>
            <a:r>
              <a:rPr lang="en-GB" dirty="0" err="1" smtClean="0"/>
              <a:t>i</a:t>
            </a:r>
            <a:r>
              <a:rPr lang="en-GB" dirty="0" smtClean="0"/>
              <a:t>) </a:t>
            </a:r>
            <a:r>
              <a:rPr lang="en-GB" dirty="0"/>
              <a:t>The booking date shall be the 3rd Thursday of September of Year T-1; </a:t>
            </a:r>
          </a:p>
          <a:p>
            <a:r>
              <a:rPr lang="en-GB" dirty="0" smtClean="0"/>
              <a:t>	(ii) the </a:t>
            </a:r>
            <a:r>
              <a:rPr lang="en-GB" dirty="0"/>
              <a:t>IMV reference date shall be 5 working days after the booking date referred to in point (</a:t>
            </a:r>
            <a:r>
              <a:rPr lang="en-GB" dirty="0" err="1"/>
              <a:t>i</a:t>
            </a:r>
            <a:r>
              <a:rPr lang="en-GB" dirty="0"/>
              <a:t>) at 5:30 pm CET - 4.30 pm GMT;</a:t>
            </a:r>
          </a:p>
          <a:p>
            <a:r>
              <a:rPr lang="en-GB" dirty="0" smtClean="0"/>
              <a:t>	(iii) the </a:t>
            </a:r>
            <a:r>
              <a:rPr lang="en-GB" dirty="0"/>
              <a:t>IMV remittance date shall be the 1st Friday of October of year T-1;</a:t>
            </a:r>
          </a:p>
          <a:p>
            <a:r>
              <a:rPr lang="en-GB" dirty="0" smtClean="0"/>
              <a:t>	(iv) the </a:t>
            </a:r>
            <a:r>
              <a:rPr lang="en-GB" dirty="0"/>
              <a:t>RM initial reference date shall be the 3rd Monday of January of Year T;</a:t>
            </a:r>
          </a:p>
          <a:p>
            <a:r>
              <a:rPr lang="en-GB" dirty="0" smtClean="0"/>
              <a:t>	(v) the </a:t>
            </a:r>
            <a:r>
              <a:rPr lang="en-GB" dirty="0"/>
              <a:t>RM final reference date shall be 10 working days after the RM initial reference date referred to in point (iv)];</a:t>
            </a:r>
          </a:p>
          <a:p>
            <a:r>
              <a:rPr lang="en-GB" dirty="0" smtClean="0"/>
              <a:t>	(vi</a:t>
            </a:r>
            <a:r>
              <a:rPr lang="en-GB" dirty="0"/>
              <a:t>) </a:t>
            </a:r>
            <a:r>
              <a:rPr lang="en-GB" dirty="0" smtClean="0"/>
              <a:t>the </a:t>
            </a:r>
            <a:r>
              <a:rPr lang="en-GB" dirty="0"/>
              <a:t>RM remittance dates shall be the 4th Friday of February of Year T;</a:t>
            </a:r>
          </a:p>
          <a:p>
            <a:r>
              <a:rPr lang="en-GB" dirty="0" smtClean="0"/>
              <a:t>	(vii</a:t>
            </a:r>
            <a:r>
              <a:rPr lang="en-GB" dirty="0"/>
              <a:t>) </a:t>
            </a:r>
            <a:r>
              <a:rPr lang="en-GB" dirty="0" smtClean="0"/>
              <a:t>for </a:t>
            </a:r>
            <a:r>
              <a:rPr lang="en-GB" dirty="0"/>
              <a:t>(</a:t>
            </a:r>
            <a:r>
              <a:rPr lang="en-GB" dirty="0" err="1"/>
              <a:t>i</a:t>
            </a:r>
            <a:r>
              <a:rPr lang="en-GB" dirty="0"/>
              <a:t>-iii) IMVs references dates “year T-1” is equal to “every single calendar year”. For the RMs reference dates shall be the year T where “year T” is equal the following year after the year T-1, as defined in (</a:t>
            </a:r>
            <a:r>
              <a:rPr lang="en-GB" dirty="0" err="1"/>
              <a:t>i</a:t>
            </a:r>
            <a:r>
              <a:rPr lang="en-GB" dirty="0"/>
              <a:t>) the booking date.  </a:t>
            </a:r>
          </a:p>
          <a:p>
            <a:r>
              <a:rPr lang="en-GB" dirty="0" smtClean="0"/>
              <a:t>	(viii</a:t>
            </a:r>
            <a:r>
              <a:rPr lang="en-GB" dirty="0"/>
              <a:t>) </a:t>
            </a:r>
            <a:r>
              <a:rPr lang="en-GB" dirty="0" smtClean="0"/>
              <a:t>Where </a:t>
            </a:r>
            <a:r>
              <a:rPr lang="en-GB" dirty="0"/>
              <a:t>any of the dates specified in points (</a:t>
            </a:r>
            <a:r>
              <a:rPr lang="en-GB" dirty="0" err="1"/>
              <a:t>i</a:t>
            </a:r>
            <a:r>
              <a:rPr lang="en-GB" dirty="0"/>
              <a:t>) to (vi) is a festive day, the submitter shall use the first non-festive day after that date.</a:t>
            </a:r>
            <a:endParaRPr lang="en-GB" dirty="0">
              <a:solidFill>
                <a:schemeClr val="accent6"/>
              </a:solidFill>
            </a:endParaRPr>
          </a:p>
          <a:p>
            <a:pPr marL="0" lvl="1" indent="0" algn="just">
              <a:buNone/>
            </a:pPr>
            <a:r>
              <a:rPr lang="en-US" b="1" i="1" dirty="0" smtClean="0"/>
              <a:t>Question 4 </a:t>
            </a:r>
            <a:r>
              <a:rPr lang="en-US" b="1" i="1" dirty="0"/>
              <a:t>for consultation: </a:t>
            </a:r>
            <a:r>
              <a:rPr lang="en-US" i="1" dirty="0"/>
              <a:t>Stakeholders are invited to express their view on the new reference date specification with respect the precedent method to specify the reference dates for the exercise. </a:t>
            </a:r>
          </a:p>
          <a:p>
            <a:pPr marL="0" lvl="1" indent="0" algn="just">
              <a:buNone/>
            </a:pPr>
            <a:endParaRPr lang="en-US" dirty="0"/>
          </a:p>
          <a:p>
            <a:pPr lvl="1"/>
            <a:endParaRPr lang="en-US" dirty="0"/>
          </a:p>
        </p:txBody>
      </p:sp>
      <p:sp>
        <p:nvSpPr>
          <p:cNvPr id="5" name="Footer Placeholder 4"/>
          <p:cNvSpPr>
            <a:spLocks noGrp="1"/>
          </p:cNvSpPr>
          <p:nvPr>
            <p:ph type="ftr" sz="quarter" idx="11"/>
          </p:nvPr>
        </p:nvSpPr>
        <p:spPr/>
        <p:txBody>
          <a:bodyPr/>
          <a:lstStyle/>
          <a:p>
            <a:r>
              <a:rPr lang="en-US" dirty="0"/>
              <a:t>Public hearing - Consultation Paper – ITS 2021 </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t>19</a:t>
            </a:fld>
            <a:endParaRPr lang="en-US"/>
          </a:p>
        </p:txBody>
      </p:sp>
    </p:spTree>
    <p:extLst>
      <p:ext uri="{BB962C8B-B14F-4D97-AF65-F5344CB8AC3E}">
        <p14:creationId xmlns:p14="http://schemas.microsoft.com/office/powerpoint/2010/main" val="3236857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Introduction</a:t>
            </a:r>
            <a:endParaRPr lang="en-GB" dirty="0"/>
          </a:p>
        </p:txBody>
      </p:sp>
      <p:sp>
        <p:nvSpPr>
          <p:cNvPr id="3" name="Content Placeholder 2"/>
          <p:cNvSpPr>
            <a:spLocks noGrp="1"/>
          </p:cNvSpPr>
          <p:nvPr>
            <p:ph idx="1"/>
          </p:nvPr>
        </p:nvSpPr>
        <p:spPr>
          <a:xfrm>
            <a:off x="526473" y="956906"/>
            <a:ext cx="8153400" cy="3803053"/>
          </a:xfrm>
        </p:spPr>
        <p:txBody>
          <a:bodyPr>
            <a:normAutofit lnSpcReduction="10000"/>
          </a:bodyPr>
          <a:lstStyle/>
          <a:p>
            <a:pPr marL="257175" indent="-257175">
              <a:buFont typeface="+mj-lt"/>
              <a:buAutoNum type="arabicPeriod"/>
            </a:pPr>
            <a:r>
              <a:rPr lang="en-GB" sz="1425" b="1" dirty="0" smtClean="0">
                <a:solidFill>
                  <a:schemeClr val="bg2"/>
                </a:solidFill>
              </a:rPr>
              <a:t>Mandated by article 78 of the CRD:</a:t>
            </a:r>
          </a:p>
          <a:p>
            <a:pPr marL="285750" indent="-285750">
              <a:buFont typeface="Arial" panose="020B0604020202020204" pitchFamily="34" charset="0"/>
              <a:buChar char="•"/>
            </a:pPr>
            <a:r>
              <a:rPr lang="en-US" dirty="0">
                <a:solidFill>
                  <a:schemeClr val="accent6"/>
                </a:solidFill>
              </a:rPr>
              <a:t>Competent Authorities (CA) to conduct an annual assessment of the quality of internal approaches </a:t>
            </a:r>
          </a:p>
          <a:p>
            <a:pPr marL="285750" indent="-285750">
              <a:buFont typeface="Arial" panose="020B0604020202020204" pitchFamily="34" charset="0"/>
              <a:buChar char="•"/>
            </a:pPr>
            <a:r>
              <a:rPr lang="en-US" dirty="0">
                <a:solidFill>
                  <a:schemeClr val="accent6"/>
                </a:solidFill>
              </a:rPr>
              <a:t>EBA to produce a report to assist competent authorities in this assessment</a:t>
            </a:r>
            <a:endParaRPr lang="en-GB" dirty="0">
              <a:solidFill>
                <a:schemeClr val="accent6"/>
              </a:solidFill>
            </a:endParaRPr>
          </a:p>
          <a:p>
            <a:pPr marL="257175" indent="-257175">
              <a:buFont typeface="+mj-lt"/>
              <a:buAutoNum type="arabicPeriod"/>
            </a:pPr>
            <a:r>
              <a:rPr lang="en-US" sz="1425" b="1" dirty="0" smtClean="0">
                <a:solidFill>
                  <a:schemeClr val="bg2"/>
                </a:solidFill>
              </a:rPr>
              <a:t>3 </a:t>
            </a:r>
            <a:r>
              <a:rPr lang="en-US" sz="1425" b="1" dirty="0">
                <a:solidFill>
                  <a:schemeClr val="bg2"/>
                </a:solidFill>
              </a:rPr>
              <a:t>major </a:t>
            </a:r>
            <a:r>
              <a:rPr lang="en-US" sz="1425" b="1" dirty="0" smtClean="0">
                <a:solidFill>
                  <a:schemeClr val="bg2"/>
                </a:solidFill>
              </a:rPr>
              <a:t>objectives</a:t>
            </a:r>
            <a:endParaRPr lang="en-GB" sz="1425" b="1" dirty="0">
              <a:solidFill>
                <a:schemeClr val="bg2"/>
              </a:solidFill>
            </a:endParaRPr>
          </a:p>
          <a:p>
            <a:pPr marL="458550" lvl="1" indent="-285750">
              <a:buFont typeface="Arial" panose="020B0604020202020204" pitchFamily="34" charset="0"/>
              <a:buChar char="•"/>
            </a:pPr>
            <a:r>
              <a:rPr lang="en-US" dirty="0" smtClean="0">
                <a:solidFill>
                  <a:schemeClr val="accent6"/>
                </a:solidFill>
              </a:rPr>
              <a:t>Supervisory </a:t>
            </a:r>
            <a:r>
              <a:rPr lang="en-US" dirty="0">
                <a:solidFill>
                  <a:schemeClr val="accent6"/>
                </a:solidFill>
              </a:rPr>
              <a:t>assessment of the quality of internal </a:t>
            </a:r>
            <a:r>
              <a:rPr lang="en-US" dirty="0" smtClean="0">
                <a:solidFill>
                  <a:schemeClr val="accent6"/>
                </a:solidFill>
              </a:rPr>
              <a:t>approaches</a:t>
            </a:r>
            <a:endParaRPr lang="en-GB" dirty="0">
              <a:solidFill>
                <a:schemeClr val="accent6"/>
              </a:solidFill>
            </a:endParaRPr>
          </a:p>
          <a:p>
            <a:pPr marL="458550" lvl="1" indent="-285750">
              <a:buFont typeface="Arial" panose="020B0604020202020204" pitchFamily="34" charset="0"/>
              <a:buChar char="•"/>
            </a:pPr>
            <a:r>
              <a:rPr lang="en-US" dirty="0">
                <a:solidFill>
                  <a:schemeClr val="accent6"/>
                </a:solidFill>
              </a:rPr>
              <a:t>E</a:t>
            </a:r>
            <a:r>
              <a:rPr lang="en-US" dirty="0" smtClean="0">
                <a:solidFill>
                  <a:schemeClr val="accent6"/>
                </a:solidFill>
              </a:rPr>
              <a:t>xplain </a:t>
            </a:r>
            <a:r>
              <a:rPr lang="en-US" dirty="0">
                <a:solidFill>
                  <a:schemeClr val="accent6"/>
                </a:solidFill>
              </a:rPr>
              <a:t>and monitor RWA variability over time and the resulting implications for prudential ratios</a:t>
            </a:r>
          </a:p>
          <a:p>
            <a:pPr marL="458550" lvl="1" indent="-285750">
              <a:buFont typeface="Arial" panose="020B0604020202020204" pitchFamily="34" charset="0"/>
              <a:buChar char="•"/>
            </a:pPr>
            <a:r>
              <a:rPr lang="en-US" dirty="0">
                <a:solidFill>
                  <a:schemeClr val="accent6"/>
                </a:solidFill>
              </a:rPr>
              <a:t>provide the banks with valuable information on their risk assessment compared to other banks assessment on comparable </a:t>
            </a:r>
            <a:r>
              <a:rPr lang="en-US" dirty="0" smtClean="0">
                <a:solidFill>
                  <a:schemeClr val="accent6"/>
                </a:solidFill>
              </a:rPr>
              <a:t>portfolios</a:t>
            </a:r>
            <a:endParaRPr lang="en-GB" dirty="0">
              <a:solidFill>
                <a:schemeClr val="accent6"/>
              </a:solidFill>
            </a:endParaRPr>
          </a:p>
          <a:p>
            <a:pPr marL="257175" indent="-257175">
              <a:buFont typeface="+mj-lt"/>
              <a:buAutoNum type="arabicPeriod"/>
            </a:pPr>
            <a:r>
              <a:rPr lang="en-GB" sz="1425" b="1" dirty="0" smtClean="0">
                <a:solidFill>
                  <a:schemeClr val="bg2"/>
                </a:solidFill>
              </a:rPr>
              <a:t>This </a:t>
            </a:r>
            <a:r>
              <a:rPr lang="en-GB" b="1" dirty="0" smtClean="0">
                <a:solidFill>
                  <a:schemeClr val="bg2"/>
                </a:solidFill>
              </a:rPr>
              <a:t>CP </a:t>
            </a:r>
            <a:r>
              <a:rPr lang="en-GB" b="1" dirty="0" smtClean="0">
                <a:solidFill>
                  <a:schemeClr val="bg2"/>
                </a:solidFill>
              </a:rPr>
              <a:t>introduces </a:t>
            </a:r>
            <a:r>
              <a:rPr lang="en-US" b="1" dirty="0" smtClean="0">
                <a:solidFill>
                  <a:schemeClr val="bg2"/>
                </a:solidFill>
              </a:rPr>
              <a:t>IFRS 9 benchmarking templates</a:t>
            </a:r>
          </a:p>
          <a:p>
            <a:pPr marL="285750" indent="-285750">
              <a:buFont typeface="Arial" panose="020B0604020202020204" pitchFamily="34" charset="0"/>
              <a:buChar char="•"/>
            </a:pPr>
            <a:r>
              <a:rPr lang="en-US" dirty="0" smtClean="0">
                <a:solidFill>
                  <a:schemeClr val="accent6"/>
                </a:solidFill>
              </a:rPr>
              <a:t>Marginal changes for credit and market risk templates</a:t>
            </a:r>
          </a:p>
          <a:p>
            <a:pPr marL="285750" indent="-285750">
              <a:buFont typeface="Arial" panose="020B0604020202020204" pitchFamily="34" charset="0"/>
              <a:buChar char="•"/>
            </a:pPr>
            <a:r>
              <a:rPr lang="en-US" dirty="0" smtClean="0">
                <a:solidFill>
                  <a:schemeClr val="accent6"/>
                </a:solidFill>
              </a:rPr>
              <a:t>Focus on Low Default Portfolio (Common counterparties) for the IFRS 9</a:t>
            </a:r>
            <a:endParaRPr lang="en-GB" dirty="0">
              <a:solidFill>
                <a:schemeClr val="accent6"/>
              </a:solidFill>
            </a:endParaRPr>
          </a:p>
          <a:p>
            <a:endParaRPr lang="en-GB" b="1" dirty="0">
              <a:solidFill>
                <a:schemeClr val="bg2"/>
              </a:solidFill>
            </a:endParaRPr>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a:t>
            </a:fld>
            <a:endParaRPr lang="en-US">
              <a:solidFill>
                <a:srgbClr val="2F5773"/>
              </a:solidFill>
            </a:endParaRPr>
          </a:p>
        </p:txBody>
      </p:sp>
    </p:spTree>
    <p:extLst>
      <p:ext uri="{BB962C8B-B14F-4D97-AF65-F5344CB8AC3E}">
        <p14:creationId xmlns:p14="http://schemas.microsoft.com/office/powerpoint/2010/main" val="50428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Reference dates for Market Risk benchmarking</a:t>
            </a:r>
            <a:endParaRPr lang="en-US" dirty="0"/>
          </a:p>
        </p:txBody>
      </p:sp>
      <p:sp>
        <p:nvSpPr>
          <p:cNvPr id="3" name="Content Placeholder 2"/>
          <p:cNvSpPr>
            <a:spLocks noGrp="1"/>
          </p:cNvSpPr>
          <p:nvPr>
            <p:ph idx="1"/>
          </p:nvPr>
        </p:nvSpPr>
        <p:spPr/>
        <p:txBody>
          <a:bodyPr>
            <a:normAutofit/>
          </a:bodyPr>
          <a:lstStyle/>
          <a:p>
            <a:r>
              <a:rPr lang="en-GB" sz="1425" b="1" dirty="0" smtClean="0">
                <a:solidFill>
                  <a:schemeClr val="bg2"/>
                </a:solidFill>
              </a:rPr>
              <a:t>Previous notation</a:t>
            </a:r>
          </a:p>
          <a:p>
            <a:pPr lvl="0"/>
            <a:r>
              <a:rPr lang="en-GB" dirty="0" smtClean="0"/>
              <a:t>(b) The </a:t>
            </a:r>
            <a:r>
              <a:rPr lang="en-GB" dirty="0"/>
              <a:t>following dates shall apply for the exercise:</a:t>
            </a:r>
          </a:p>
          <a:p>
            <a:pPr lvl="0"/>
            <a:r>
              <a:rPr lang="en-GB" dirty="0" smtClean="0"/>
              <a:t>	(</a:t>
            </a:r>
            <a:r>
              <a:rPr lang="en-GB" dirty="0" err="1" smtClean="0"/>
              <a:t>i</a:t>
            </a:r>
            <a:r>
              <a:rPr lang="en-GB" dirty="0" smtClean="0"/>
              <a:t>) The </a:t>
            </a:r>
            <a:r>
              <a:rPr lang="en-GB" dirty="0"/>
              <a:t>booking date shall be 17 September </a:t>
            </a:r>
            <a:r>
              <a:rPr lang="en-GB" dirty="0" smtClean="0"/>
              <a:t>2020; </a:t>
            </a:r>
            <a:endParaRPr lang="en-GB" dirty="0"/>
          </a:p>
          <a:p>
            <a:pPr lvl="0"/>
            <a:r>
              <a:rPr lang="en-GB" dirty="0" smtClean="0"/>
              <a:t>	(ii) the </a:t>
            </a:r>
            <a:r>
              <a:rPr lang="en-GB" dirty="0"/>
              <a:t>IMV reference date shall be 24 September </a:t>
            </a:r>
            <a:r>
              <a:rPr lang="en-GB" dirty="0" smtClean="0"/>
              <a:t>2020;</a:t>
            </a:r>
            <a:endParaRPr lang="en-GB" dirty="0"/>
          </a:p>
          <a:p>
            <a:pPr lvl="0"/>
            <a:r>
              <a:rPr lang="en-GB" dirty="0" smtClean="0"/>
              <a:t>	(iii) the </a:t>
            </a:r>
            <a:r>
              <a:rPr lang="en-GB" dirty="0"/>
              <a:t>IMV remittance date shall be 02 October 2020;</a:t>
            </a:r>
          </a:p>
          <a:p>
            <a:pPr lvl="0"/>
            <a:r>
              <a:rPr lang="en-GB" dirty="0" smtClean="0"/>
              <a:t>	(iv) the </a:t>
            </a:r>
            <a:r>
              <a:rPr lang="en-GB" dirty="0"/>
              <a:t>RM initial reference date shall be 18 January 2021;</a:t>
            </a:r>
          </a:p>
          <a:p>
            <a:pPr lvl="0"/>
            <a:r>
              <a:rPr lang="en-GB" dirty="0" smtClean="0"/>
              <a:t>	(v) the </a:t>
            </a:r>
            <a:r>
              <a:rPr lang="en-GB" dirty="0"/>
              <a:t>RM final reference date shall be 29 January 2021;</a:t>
            </a:r>
          </a:p>
          <a:p>
            <a:pPr lvl="0"/>
            <a:r>
              <a:rPr lang="en-GB" dirty="0" smtClean="0"/>
              <a:t>	(vi) the </a:t>
            </a:r>
            <a:r>
              <a:rPr lang="en-GB" dirty="0"/>
              <a:t>RM remittance dates shall be 26 February 2021.</a:t>
            </a:r>
          </a:p>
          <a:p>
            <a:endParaRPr lang="en-GB" sz="1425" b="1" dirty="0" smtClean="0">
              <a:solidFill>
                <a:schemeClr val="bg2"/>
              </a:solidFill>
            </a:endParaRPr>
          </a:p>
          <a:p>
            <a:pPr marL="0" lvl="1" indent="0" algn="just">
              <a:buNone/>
            </a:pPr>
            <a:endParaRPr lang="en-US" dirty="0"/>
          </a:p>
          <a:p>
            <a:pPr lvl="1"/>
            <a:endParaRPr lang="en-US" dirty="0"/>
          </a:p>
        </p:txBody>
      </p:sp>
      <p:sp>
        <p:nvSpPr>
          <p:cNvPr id="5" name="Footer Placeholder 4"/>
          <p:cNvSpPr>
            <a:spLocks noGrp="1"/>
          </p:cNvSpPr>
          <p:nvPr>
            <p:ph type="ftr" sz="quarter" idx="11"/>
          </p:nvPr>
        </p:nvSpPr>
        <p:spPr/>
        <p:txBody>
          <a:bodyPr/>
          <a:lstStyle/>
          <a:p>
            <a:r>
              <a:rPr lang="en-US" dirty="0"/>
              <a:t>Public hearing - Consultation Paper – ITS 2021 </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t>20</a:t>
            </a:fld>
            <a:endParaRPr lang="en-US"/>
          </a:p>
        </p:txBody>
      </p:sp>
    </p:spTree>
    <p:extLst>
      <p:ext uri="{BB962C8B-B14F-4D97-AF65-F5344CB8AC3E}">
        <p14:creationId xmlns:p14="http://schemas.microsoft.com/office/powerpoint/2010/main" val="275894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IBOR specification</a:t>
            </a:r>
            <a:endParaRPr lang="en-US" dirty="0"/>
          </a:p>
        </p:txBody>
      </p:sp>
      <p:sp>
        <p:nvSpPr>
          <p:cNvPr id="3" name="Content Placeholder 2"/>
          <p:cNvSpPr>
            <a:spLocks noGrp="1"/>
          </p:cNvSpPr>
          <p:nvPr>
            <p:ph idx="1"/>
          </p:nvPr>
        </p:nvSpPr>
        <p:spPr/>
        <p:txBody>
          <a:bodyPr>
            <a:normAutofit/>
          </a:bodyPr>
          <a:lstStyle/>
          <a:p>
            <a:r>
              <a:rPr lang="en-GB" sz="1425" b="1" dirty="0" smtClean="0">
                <a:solidFill>
                  <a:schemeClr val="bg2"/>
                </a:solidFill>
              </a:rPr>
              <a:t>Suggested update:</a:t>
            </a:r>
            <a:endParaRPr lang="en-GB" sz="1425" b="1" dirty="0">
              <a:solidFill>
                <a:schemeClr val="bg2"/>
              </a:solidFill>
            </a:endParaRPr>
          </a:p>
          <a:p>
            <a:r>
              <a:rPr lang="en-GB" i="1" dirty="0"/>
              <a:t>(aa)	The Euro Interbank Offered Rate (‘EURIBOR’) shall refer to the rate calculated by the European Money Markets Institute at different maturities for EURO interbank term deposit. The London Interbank Offered Rate (‘LIBOR’) is the rate calculated by the Intercontinental Exchange at different maturities for interbank term deposit in different currencies. </a:t>
            </a:r>
            <a:r>
              <a:rPr lang="en-GB" i="1" u="sng" dirty="0"/>
              <a:t>Institutions shall apply the EU Benchmarks Regulation for the interest rate in order to substitute the reference rate (‘EURIBOR’) and (‘LIBOR’) stated in Section 2 of this Annex. Institutions shall specify the alternative rate they use instead of the reference rate (‘EURIBOR’) and (‘LIBOR’) in the explanatory note referred to in point (d)of these instructions.</a:t>
            </a:r>
            <a:endParaRPr lang="en-GB" dirty="0"/>
          </a:p>
          <a:p>
            <a:pPr marL="0" lvl="1" indent="0" algn="just">
              <a:buNone/>
            </a:pPr>
            <a:r>
              <a:rPr lang="en-US" b="1" i="1" dirty="0" smtClean="0"/>
              <a:t>Question 5 </a:t>
            </a:r>
            <a:r>
              <a:rPr lang="en-US" b="1" i="1" dirty="0"/>
              <a:t>for consultation: </a:t>
            </a:r>
            <a:r>
              <a:rPr lang="en-US" dirty="0" smtClean="0"/>
              <a:t>Stakeholders </a:t>
            </a:r>
            <a:r>
              <a:rPr lang="en-US" dirty="0"/>
              <a:t>are invited to express their view on the implementation of the Benchmarks Regulation, in terms of which rate to apply in the instruments in the market risk exercise.</a:t>
            </a:r>
          </a:p>
          <a:p>
            <a:pPr marL="0" lvl="1" indent="0" algn="just">
              <a:buNone/>
            </a:pPr>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t>21</a:t>
            </a:fld>
            <a:endParaRPr lang="en-US"/>
          </a:p>
        </p:txBody>
      </p:sp>
    </p:spTree>
    <p:extLst>
      <p:ext uri="{BB962C8B-B14F-4D97-AF65-F5344CB8AC3E}">
        <p14:creationId xmlns:p14="http://schemas.microsoft.com/office/powerpoint/2010/main" val="23143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77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2"/>
            <a:ext cx="6847840" cy="416303"/>
          </a:xfrm>
        </p:spPr>
        <p:txBody>
          <a:bodyPr/>
          <a:lstStyle/>
          <a:p>
            <a:r>
              <a:rPr lang="en-GB" dirty="0" smtClean="0"/>
              <a:t>Annex 1 : overview of the questions for credit risk (1/2)</a:t>
            </a:r>
            <a:endParaRPr lang="en-GB" dirty="0"/>
          </a:p>
        </p:txBody>
      </p:sp>
      <p:sp>
        <p:nvSpPr>
          <p:cNvPr id="3" name="Content Placeholder 2"/>
          <p:cNvSpPr>
            <a:spLocks noGrp="1"/>
          </p:cNvSpPr>
          <p:nvPr>
            <p:ph idx="1"/>
          </p:nvPr>
        </p:nvSpPr>
        <p:spPr>
          <a:xfrm>
            <a:off x="279400" y="1027761"/>
            <a:ext cx="8610600" cy="3686479"/>
          </a:xfrm>
        </p:spPr>
        <p:txBody>
          <a:bodyPr>
            <a:noAutofit/>
          </a:bodyPr>
          <a:lstStyle/>
          <a:p>
            <a:pPr algn="just">
              <a:spcBef>
                <a:spcPts val="0"/>
              </a:spcBef>
              <a:spcAft>
                <a:spcPts val="1200"/>
              </a:spcAft>
            </a:pPr>
            <a:r>
              <a:rPr lang="en-US" sz="1200" b="1" i="1" dirty="0"/>
              <a:t>Question 1 for consultation: </a:t>
            </a:r>
            <a:r>
              <a:rPr lang="en-US" sz="1200" dirty="0"/>
              <a:t>Do you agree with the necessity to complement the quantitative data collection with qualitative </a:t>
            </a:r>
            <a:r>
              <a:rPr lang="en-US" sz="1200" dirty="0" smtClean="0"/>
              <a:t>templates? </a:t>
            </a:r>
            <a:endParaRPr lang="en-US" sz="1200" dirty="0"/>
          </a:p>
          <a:p>
            <a:pPr algn="just">
              <a:spcBef>
                <a:spcPts val="0"/>
              </a:spcBef>
              <a:spcAft>
                <a:spcPts val="1200"/>
              </a:spcAft>
            </a:pPr>
            <a:r>
              <a:rPr lang="en-US" sz="1200" b="1" i="1" dirty="0"/>
              <a:t>Question 2 for consultation: </a:t>
            </a:r>
            <a:r>
              <a:rPr lang="en-US" sz="1200" dirty="0"/>
              <a:t>In your view, which aspects, from a LDP perspective, are relevant to investigate from a qualitative perspective, where there might be different practices leading to different impact across institutions?</a:t>
            </a:r>
            <a:r>
              <a:rPr lang="en-US" sz="1200" dirty="0" smtClean="0"/>
              <a:t> </a:t>
            </a:r>
            <a:endParaRPr lang="en-US" sz="1200" dirty="0"/>
          </a:p>
          <a:p>
            <a:pPr algn="just">
              <a:spcBef>
                <a:spcPts val="0"/>
              </a:spcBef>
              <a:spcAft>
                <a:spcPts val="1200"/>
              </a:spcAft>
            </a:pPr>
            <a:r>
              <a:rPr lang="en-US" sz="1200" b="1" i="1" dirty="0"/>
              <a:t>Question 3 for consultation: </a:t>
            </a:r>
            <a:r>
              <a:rPr lang="en-US" sz="1200" dirty="0"/>
              <a:t>Do you have any concerns on the three changes applied to the credit risk IRB templates? In particular, do you believe the extension of the data collection for hypothetical RWA will add a significant burden to the exercise?</a:t>
            </a:r>
            <a:r>
              <a:rPr lang="en-US" sz="1200" dirty="0" smtClean="0"/>
              <a:t> </a:t>
            </a:r>
          </a:p>
          <a:p>
            <a:pPr algn="just">
              <a:spcBef>
                <a:spcPts val="0"/>
              </a:spcBef>
              <a:spcAft>
                <a:spcPts val="1200"/>
              </a:spcAft>
            </a:pPr>
            <a:r>
              <a:rPr lang="en-US" sz="1200" b="1" i="1" dirty="0" smtClean="0"/>
              <a:t>Question 6 for consultation: </a:t>
            </a:r>
            <a:r>
              <a:rPr lang="en-US" sz="1200" dirty="0"/>
              <a:t>Do you see any issues or lack of clarity in the definition of the data points of template 111.01? </a:t>
            </a:r>
            <a:endParaRPr lang="en-US" sz="1200" dirty="0" smtClean="0"/>
          </a:p>
          <a:p>
            <a:pPr algn="just">
              <a:spcBef>
                <a:spcPts val="0"/>
              </a:spcBef>
              <a:spcAft>
                <a:spcPts val="1200"/>
              </a:spcAft>
            </a:pPr>
            <a:r>
              <a:rPr lang="en-US" sz="1200" b="1" i="1" dirty="0" smtClean="0"/>
              <a:t>Question </a:t>
            </a:r>
            <a:r>
              <a:rPr lang="en-US" sz="1200" b="1" i="1" dirty="0"/>
              <a:t>7</a:t>
            </a:r>
            <a:r>
              <a:rPr lang="en-US" sz="1200" b="1" i="1" dirty="0" smtClean="0"/>
              <a:t> </a:t>
            </a:r>
            <a:r>
              <a:rPr lang="en-US" sz="1200" b="1" i="1" dirty="0"/>
              <a:t>for consultation: </a:t>
            </a:r>
            <a:r>
              <a:rPr lang="en-US" sz="1200" dirty="0"/>
              <a:t>Do you see the need to adjust or add any variable for the intended outcome? Please specify</a:t>
            </a:r>
            <a:r>
              <a:rPr lang="en-US" sz="1200" dirty="0" smtClean="0"/>
              <a:t> </a:t>
            </a:r>
            <a:endParaRPr lang="en-US" sz="1200" dirty="0"/>
          </a:p>
          <a:p>
            <a:pPr algn="just">
              <a:spcBef>
                <a:spcPts val="0"/>
              </a:spcBef>
              <a:spcAft>
                <a:spcPts val="1200"/>
              </a:spcAft>
            </a:pPr>
            <a:r>
              <a:rPr lang="en-US" sz="1200" b="1" i="1" dirty="0" smtClean="0"/>
              <a:t>Question 8 </a:t>
            </a:r>
            <a:r>
              <a:rPr lang="en-US" sz="1200" b="1" i="1" dirty="0"/>
              <a:t>for consultation: </a:t>
            </a:r>
            <a:r>
              <a:rPr lang="en-US" sz="1200" dirty="0"/>
              <a:t>Would you see any particular problem in filling some of the data requested? For which reasons? Please give your comments related to the PD 12month and the economic scenario in question 7</a:t>
            </a:r>
            <a:r>
              <a:rPr lang="en-US" sz="1200" dirty="0" smtClean="0"/>
              <a:t> </a:t>
            </a:r>
          </a:p>
          <a:p>
            <a:pPr algn="just">
              <a:spcBef>
                <a:spcPts val="0"/>
              </a:spcBef>
              <a:spcAft>
                <a:spcPts val="1200"/>
              </a:spcAft>
            </a:pPr>
            <a:r>
              <a:rPr lang="en-US" sz="1200" b="1" i="1" dirty="0"/>
              <a:t>Question </a:t>
            </a:r>
            <a:r>
              <a:rPr lang="en-US" sz="1200" b="1" i="1" dirty="0" smtClean="0"/>
              <a:t>9 </a:t>
            </a:r>
            <a:r>
              <a:rPr lang="en-US" sz="1200" b="1" i="1" dirty="0"/>
              <a:t>for consultation</a:t>
            </a:r>
            <a:r>
              <a:rPr lang="en-US" sz="1200" i="1" dirty="0"/>
              <a:t>: </a:t>
            </a:r>
            <a:r>
              <a:rPr lang="en-US" sz="1200" dirty="0"/>
              <a:t>Do you see any issues or lack of clarity in the definition of the data points of template 111.02? Please </a:t>
            </a:r>
            <a:r>
              <a:rPr lang="en-US" sz="1200" dirty="0" smtClean="0"/>
              <a:t>explain</a:t>
            </a:r>
            <a:endParaRPr lang="en-US" sz="1200"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23</a:t>
            </a:fld>
            <a:endParaRPr lang="en-US">
              <a:solidFill>
                <a:srgbClr val="2F5773"/>
              </a:solidFill>
            </a:endParaRPr>
          </a:p>
        </p:txBody>
      </p:sp>
    </p:spTree>
    <p:extLst>
      <p:ext uri="{BB962C8B-B14F-4D97-AF65-F5344CB8AC3E}">
        <p14:creationId xmlns:p14="http://schemas.microsoft.com/office/powerpoint/2010/main" val="2885260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2"/>
            <a:ext cx="7112000" cy="416303"/>
          </a:xfrm>
        </p:spPr>
        <p:txBody>
          <a:bodyPr/>
          <a:lstStyle/>
          <a:p>
            <a:r>
              <a:rPr lang="en-GB" dirty="0" smtClean="0"/>
              <a:t>Annex 1 : overview of the questions for credit risk (2/2)</a:t>
            </a:r>
            <a:endParaRPr lang="en-GB" dirty="0"/>
          </a:p>
        </p:txBody>
      </p:sp>
      <p:sp>
        <p:nvSpPr>
          <p:cNvPr id="3" name="Content Placeholder 2"/>
          <p:cNvSpPr>
            <a:spLocks noGrp="1"/>
          </p:cNvSpPr>
          <p:nvPr>
            <p:ph idx="1"/>
          </p:nvPr>
        </p:nvSpPr>
        <p:spPr>
          <a:xfrm>
            <a:off x="279400" y="1027761"/>
            <a:ext cx="8610600" cy="3686479"/>
          </a:xfrm>
        </p:spPr>
        <p:txBody>
          <a:bodyPr>
            <a:noAutofit/>
          </a:bodyPr>
          <a:lstStyle/>
          <a:p>
            <a:pPr algn="just">
              <a:spcBef>
                <a:spcPts val="0"/>
              </a:spcBef>
              <a:spcAft>
                <a:spcPts val="1200"/>
              </a:spcAft>
            </a:pPr>
            <a:r>
              <a:rPr lang="en-US" sz="1200" b="1" i="1" dirty="0" smtClean="0"/>
              <a:t>Question 10 </a:t>
            </a:r>
            <a:r>
              <a:rPr lang="en-US" sz="1200" b="1" i="1" dirty="0"/>
              <a:t>for consultation</a:t>
            </a:r>
            <a:r>
              <a:rPr lang="en-US" sz="1200" i="1" dirty="0"/>
              <a:t>: </a:t>
            </a:r>
            <a:r>
              <a:rPr lang="en-US" sz="1200" dirty="0"/>
              <a:t>Do the </a:t>
            </a:r>
            <a:r>
              <a:rPr lang="en-US" sz="1200" dirty="0" err="1"/>
              <a:t>categorisations</a:t>
            </a:r>
            <a:r>
              <a:rPr lang="en-US" sz="1200" dirty="0"/>
              <a:t> reported above reflect the approach applied by your bank, in incorporating forward looking information? If not, please explain what are the main differences</a:t>
            </a:r>
            <a:r>
              <a:rPr lang="en-US" sz="1200" dirty="0" smtClean="0"/>
              <a:t>.</a:t>
            </a:r>
          </a:p>
          <a:p>
            <a:pPr algn="just">
              <a:spcBef>
                <a:spcPts val="0"/>
              </a:spcBef>
              <a:spcAft>
                <a:spcPts val="1200"/>
              </a:spcAft>
            </a:pPr>
            <a:r>
              <a:rPr lang="en-US" sz="1200" b="1" i="1" dirty="0"/>
              <a:t>Question </a:t>
            </a:r>
            <a:r>
              <a:rPr lang="en-US" sz="1200" b="1" i="1" dirty="0" smtClean="0"/>
              <a:t>11 </a:t>
            </a:r>
            <a:r>
              <a:rPr lang="en-US" sz="1200" b="1" i="1" dirty="0"/>
              <a:t>for consultation</a:t>
            </a:r>
            <a:r>
              <a:rPr lang="en-US" sz="1200" i="1" dirty="0"/>
              <a:t>: </a:t>
            </a:r>
            <a:r>
              <a:rPr lang="en-US" sz="1200" dirty="0" smtClean="0"/>
              <a:t>For </a:t>
            </a:r>
            <a:r>
              <a:rPr lang="en-US" sz="1200" dirty="0"/>
              <a:t>banks applying Approach 3, what will be, in your view, an appropriate approach for reporting the data related to the PD in scenario 0 (i.e. the PD considered in the application of the impairment requirements under IFRS 9)? Do you think that, (if available) a probability weighted average PD represents an appropriate proxy? Do you think that the PD used for the SICR assessment represents an appropriate proxy? If not, what other approach do you suggest to report this data</a:t>
            </a:r>
            <a:r>
              <a:rPr lang="en-US" sz="1200" dirty="0" smtClean="0"/>
              <a:t>?</a:t>
            </a:r>
          </a:p>
          <a:p>
            <a:pPr algn="just">
              <a:spcBef>
                <a:spcPts val="0"/>
              </a:spcBef>
              <a:spcAft>
                <a:spcPts val="1200"/>
              </a:spcAft>
            </a:pPr>
            <a:r>
              <a:rPr lang="en-US" sz="1200" b="1" i="1" dirty="0"/>
              <a:t>Question </a:t>
            </a:r>
            <a:r>
              <a:rPr lang="en-US" sz="1200" b="1" i="1" dirty="0" smtClean="0"/>
              <a:t>12 </a:t>
            </a:r>
            <a:r>
              <a:rPr lang="en-US" sz="1200" b="1" i="1" dirty="0"/>
              <a:t>for consultation</a:t>
            </a:r>
            <a:r>
              <a:rPr lang="en-US" sz="1200" i="1" dirty="0"/>
              <a:t>: </a:t>
            </a:r>
            <a:r>
              <a:rPr lang="en-US" sz="1200" dirty="0" smtClean="0"/>
              <a:t>Do </a:t>
            </a:r>
            <a:r>
              <a:rPr lang="en-US" sz="1200" dirty="0"/>
              <a:t>you believe that additional macro-economic variables should be tested in future exercises and if yes, which ones would be appropriate in the context of a benchmarking exercise</a:t>
            </a:r>
            <a:r>
              <a:rPr lang="en-US" sz="1200" dirty="0" smtClean="0"/>
              <a:t>?</a:t>
            </a:r>
          </a:p>
          <a:p>
            <a:pPr algn="just">
              <a:spcBef>
                <a:spcPts val="0"/>
              </a:spcBef>
              <a:spcAft>
                <a:spcPts val="1200"/>
              </a:spcAft>
            </a:pPr>
            <a:r>
              <a:rPr lang="en-US" sz="1200" b="1" i="1" dirty="0"/>
              <a:t>Question </a:t>
            </a:r>
            <a:r>
              <a:rPr lang="en-US" sz="1200" b="1" i="1" dirty="0" smtClean="0"/>
              <a:t>13 </a:t>
            </a:r>
            <a:r>
              <a:rPr lang="en-US" sz="1200" b="1" i="1" dirty="0"/>
              <a:t>for </a:t>
            </a:r>
            <a:r>
              <a:rPr lang="en-US" sz="1200" b="1" i="1" dirty="0" smtClean="0"/>
              <a:t>consultation: </a:t>
            </a:r>
            <a:r>
              <a:rPr lang="en-US" sz="1200" dirty="0" smtClean="0"/>
              <a:t>Do </a:t>
            </a:r>
            <a:r>
              <a:rPr lang="en-US" sz="1200" dirty="0"/>
              <a:t>you see any issues or lack of clarity in the definition of the data points of template 111.03</a:t>
            </a:r>
            <a:r>
              <a:rPr lang="en-US" sz="1200" dirty="0" smtClean="0"/>
              <a:t>?</a:t>
            </a:r>
          </a:p>
          <a:p>
            <a:pPr algn="just">
              <a:spcBef>
                <a:spcPts val="0"/>
              </a:spcBef>
              <a:spcAft>
                <a:spcPts val="1200"/>
              </a:spcAft>
            </a:pPr>
            <a:r>
              <a:rPr lang="en-US" sz="1200" b="1" i="1" dirty="0"/>
              <a:t>Question </a:t>
            </a:r>
            <a:r>
              <a:rPr lang="en-US" sz="1200" b="1" i="1" dirty="0" smtClean="0"/>
              <a:t>14 </a:t>
            </a:r>
            <a:r>
              <a:rPr lang="en-US" sz="1200" b="1" i="1" dirty="0"/>
              <a:t>for </a:t>
            </a:r>
            <a:r>
              <a:rPr lang="en-US" sz="1200" b="1" i="1" dirty="0" smtClean="0"/>
              <a:t>consultation: </a:t>
            </a:r>
            <a:r>
              <a:rPr lang="en-US" sz="1200" dirty="0" smtClean="0"/>
              <a:t>Do </a:t>
            </a:r>
            <a:r>
              <a:rPr lang="en-US" sz="1200" dirty="0"/>
              <a:t>you believe the reduction of the number of facilities to five significantly reduces the burden of the data collection</a:t>
            </a:r>
            <a:r>
              <a:rPr lang="en-US" sz="1200" dirty="0" smtClean="0"/>
              <a:t>?</a:t>
            </a:r>
          </a:p>
          <a:p>
            <a:pPr algn="just">
              <a:spcBef>
                <a:spcPts val="0"/>
              </a:spcBef>
              <a:spcAft>
                <a:spcPts val="1200"/>
              </a:spcAft>
            </a:pPr>
            <a:r>
              <a:rPr lang="en-US" sz="1200" b="1" i="1" dirty="0"/>
              <a:t>Question </a:t>
            </a:r>
            <a:r>
              <a:rPr lang="en-US" sz="1200" b="1" i="1" dirty="0" smtClean="0"/>
              <a:t>15 </a:t>
            </a:r>
            <a:r>
              <a:rPr lang="en-US" sz="1200" b="1" i="1" dirty="0"/>
              <a:t>for consultation: </a:t>
            </a:r>
            <a:r>
              <a:rPr lang="en-US" sz="1200" dirty="0"/>
              <a:t>Do you agree with the list of the three qualitative triggers, or do you believe one indicator currently classified as “5 other indicators” is more important and should deserve a specific field</a:t>
            </a:r>
            <a:r>
              <a:rPr lang="en-US" sz="1200" dirty="0" smtClean="0"/>
              <a:t>?</a:t>
            </a:r>
            <a:endParaRPr lang="en-US" sz="1200"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24</a:t>
            </a:fld>
            <a:endParaRPr lang="en-US">
              <a:solidFill>
                <a:srgbClr val="2F5773"/>
              </a:solidFill>
            </a:endParaRPr>
          </a:p>
        </p:txBody>
      </p:sp>
    </p:spTree>
    <p:extLst>
      <p:ext uri="{BB962C8B-B14F-4D97-AF65-F5344CB8AC3E}">
        <p14:creationId xmlns:p14="http://schemas.microsoft.com/office/powerpoint/2010/main" val="3310852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Annex 1: overview of the questions on market risk</a:t>
            </a:r>
            <a:endParaRPr lang="en-GB" dirty="0"/>
          </a:p>
        </p:txBody>
      </p:sp>
      <p:sp>
        <p:nvSpPr>
          <p:cNvPr id="3" name="Content Placeholder 2"/>
          <p:cNvSpPr>
            <a:spLocks noGrp="1"/>
          </p:cNvSpPr>
          <p:nvPr>
            <p:ph idx="1"/>
          </p:nvPr>
        </p:nvSpPr>
        <p:spPr>
          <a:xfrm>
            <a:off x="579120" y="1027761"/>
            <a:ext cx="8107680" cy="3675619"/>
          </a:xfrm>
        </p:spPr>
        <p:txBody>
          <a:bodyPr>
            <a:normAutofit/>
          </a:bodyPr>
          <a:lstStyle/>
          <a:p>
            <a:pPr algn="just"/>
            <a:r>
              <a:rPr lang="en-US" sz="1200" b="1" i="1" dirty="0" smtClean="0">
                <a:latin typeface="Calibri" panose="020F0502020204030204" pitchFamily="34" charset="0"/>
              </a:rPr>
              <a:t>Question 4 </a:t>
            </a:r>
            <a:r>
              <a:rPr lang="en-US" sz="1200" b="1" i="1" dirty="0">
                <a:latin typeface="Calibri" panose="020F0502020204030204" pitchFamily="34" charset="0"/>
              </a:rPr>
              <a:t>for consultation</a:t>
            </a:r>
            <a:r>
              <a:rPr lang="en-US" sz="1200" i="1" dirty="0">
                <a:latin typeface="Calibri" panose="020F0502020204030204" pitchFamily="34" charset="0"/>
              </a:rPr>
              <a:t>: </a:t>
            </a:r>
            <a:r>
              <a:rPr lang="en-US" sz="1200" dirty="0"/>
              <a:t>Stakeholders are invited to express their view on the new reference date specification with respect the precedent method to specify the reference dates for the exercise. </a:t>
            </a:r>
            <a:endParaRPr lang="en-GB" sz="1200" dirty="0">
              <a:latin typeface="Calibri" panose="020F0502020204030204" pitchFamily="34" charset="0"/>
            </a:endParaRPr>
          </a:p>
          <a:p>
            <a:pPr algn="just"/>
            <a:r>
              <a:rPr lang="en-US" sz="1200" b="1" i="1" dirty="0" smtClean="0">
                <a:latin typeface="Calibri" panose="020F0502020204030204" pitchFamily="34" charset="0"/>
              </a:rPr>
              <a:t>Question </a:t>
            </a:r>
            <a:r>
              <a:rPr lang="en-US" sz="1200" b="1" i="1" dirty="0">
                <a:latin typeface="Calibri" panose="020F0502020204030204" pitchFamily="34" charset="0"/>
              </a:rPr>
              <a:t>5</a:t>
            </a:r>
            <a:r>
              <a:rPr lang="en-US" sz="1200" b="1" i="1" dirty="0" smtClean="0">
                <a:latin typeface="Calibri" panose="020F0502020204030204" pitchFamily="34" charset="0"/>
              </a:rPr>
              <a:t> </a:t>
            </a:r>
            <a:r>
              <a:rPr lang="en-US" sz="1200" b="1" i="1" dirty="0">
                <a:latin typeface="Calibri" panose="020F0502020204030204" pitchFamily="34" charset="0"/>
              </a:rPr>
              <a:t>for consultation</a:t>
            </a:r>
            <a:r>
              <a:rPr lang="en-US" sz="1200" dirty="0">
                <a:latin typeface="Calibri" panose="020F0502020204030204" pitchFamily="34" charset="0"/>
              </a:rPr>
              <a:t>: </a:t>
            </a:r>
            <a:r>
              <a:rPr lang="en-US" sz="1200" dirty="0"/>
              <a:t>Stakeholders are invited to express their view on the implementation of the Benchmarks Regulation, in terms of which rate to apply in the instruments in the market risk </a:t>
            </a:r>
            <a:r>
              <a:rPr lang="en-US" sz="1200" dirty="0" smtClean="0"/>
              <a:t>exercise.</a:t>
            </a:r>
            <a:endParaRPr lang="en-GB" sz="1200" dirty="0">
              <a:latin typeface="Calibri" panose="020F0502020204030204" pitchFamily="34" charset="0"/>
            </a:endParaRPr>
          </a:p>
          <a:p>
            <a:pPr algn="just"/>
            <a:endParaRPr lang="en-US" sz="1200"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25</a:t>
            </a:fld>
            <a:endParaRPr lang="en-US">
              <a:solidFill>
                <a:srgbClr val="2F5773"/>
              </a:solidFill>
            </a:endParaRPr>
          </a:p>
        </p:txBody>
      </p:sp>
    </p:spTree>
    <p:extLst>
      <p:ext uri="{BB962C8B-B14F-4D97-AF65-F5344CB8AC3E}">
        <p14:creationId xmlns:p14="http://schemas.microsoft.com/office/powerpoint/2010/main" val="3376453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Annex 2: useful links</a:t>
            </a:r>
            <a:endParaRPr lang="en-GB" dirty="0"/>
          </a:p>
        </p:txBody>
      </p:sp>
      <p:sp>
        <p:nvSpPr>
          <p:cNvPr id="3" name="Content Placeholder 2"/>
          <p:cNvSpPr>
            <a:spLocks noGrp="1"/>
          </p:cNvSpPr>
          <p:nvPr>
            <p:ph idx="1"/>
          </p:nvPr>
        </p:nvSpPr>
        <p:spPr>
          <a:xfrm>
            <a:off x="574040" y="1027761"/>
            <a:ext cx="8102600" cy="3675619"/>
          </a:xfrm>
        </p:spPr>
        <p:txBody>
          <a:bodyPr>
            <a:normAutofit/>
          </a:bodyPr>
          <a:lstStyle/>
          <a:p>
            <a:pPr algn="just"/>
            <a:r>
              <a:rPr lang="en-US" dirty="0" smtClean="0"/>
              <a:t>Consultation paper:</a:t>
            </a:r>
          </a:p>
          <a:p>
            <a:pPr algn="just"/>
            <a:r>
              <a:rPr lang="en-GB" dirty="0">
                <a:hlinkClick r:id="rId2"/>
              </a:rPr>
              <a:t>https://</a:t>
            </a:r>
            <a:r>
              <a:rPr lang="en-GB" dirty="0" smtClean="0">
                <a:hlinkClick r:id="rId2"/>
              </a:rPr>
              <a:t>eba.europa.eu/its-package-2021-benchmarking-exercise#pane-new-7bdd87fb-e02f-492a-99d6-129449e3cf9d</a:t>
            </a:r>
            <a:endParaRPr lang="en-GB" dirty="0" smtClean="0"/>
          </a:p>
          <a:p>
            <a:pPr algn="just"/>
            <a:endParaRPr lang="en-US" dirty="0" smtClean="0"/>
          </a:p>
          <a:p>
            <a:pPr algn="just"/>
            <a:r>
              <a:rPr lang="en-US" dirty="0" smtClean="0"/>
              <a:t>Benchmarking reports and previous publications:</a:t>
            </a:r>
          </a:p>
          <a:p>
            <a:pPr algn="just"/>
            <a:r>
              <a:rPr lang="en-GB" dirty="0">
                <a:hlinkClick r:id="rId3"/>
              </a:rPr>
              <a:t>https://eba.europa.eu/regulation-and-policy/supervisory-benchmarking-exercises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26</a:t>
            </a:fld>
            <a:endParaRPr lang="en-US">
              <a:solidFill>
                <a:srgbClr val="2F5773"/>
              </a:solidFill>
            </a:endParaRPr>
          </a:p>
        </p:txBody>
      </p:sp>
    </p:spTree>
    <p:extLst>
      <p:ext uri="{BB962C8B-B14F-4D97-AF65-F5344CB8AC3E}">
        <p14:creationId xmlns:p14="http://schemas.microsoft.com/office/powerpoint/2010/main" val="3630195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56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3</a:t>
            </a:fld>
            <a:endParaRPr lang="en-US">
              <a:solidFill>
                <a:srgbClr val="2F5773"/>
              </a:solidFill>
            </a:endParaRPr>
          </a:p>
        </p:txBody>
      </p:sp>
      <p:sp>
        <p:nvSpPr>
          <p:cNvPr id="6" name="Rectangle 5"/>
          <p:cNvSpPr/>
          <p:nvPr/>
        </p:nvSpPr>
        <p:spPr>
          <a:xfrm>
            <a:off x="1485901" y="1185133"/>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New IFRS 9 </a:t>
            </a:r>
            <a:r>
              <a:rPr lang="en-GB" sz="1350" dirty="0" smtClean="0">
                <a:solidFill>
                  <a:schemeClr val="tx1"/>
                </a:solidFill>
              </a:rPr>
              <a:t>templates</a:t>
            </a:r>
            <a:endParaRPr lang="en-GB" sz="1350" dirty="0">
              <a:solidFill>
                <a:schemeClr val="tx1"/>
              </a:solidFill>
            </a:endParaRPr>
          </a:p>
        </p:txBody>
      </p:sp>
      <p:sp>
        <p:nvSpPr>
          <p:cNvPr id="7" name="Rectangle 6"/>
          <p:cNvSpPr/>
          <p:nvPr/>
        </p:nvSpPr>
        <p:spPr>
          <a:xfrm>
            <a:off x="1485900" y="1701875"/>
            <a:ext cx="5809706" cy="287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a:t>
            </a:r>
            <a:r>
              <a:rPr lang="en-GB" sz="1350" dirty="0" smtClean="0">
                <a:solidFill>
                  <a:schemeClr val="tx1"/>
                </a:solidFill>
              </a:rPr>
              <a:t> </a:t>
            </a:r>
            <a:r>
              <a:rPr lang="en-GB" sz="1350" dirty="0">
                <a:solidFill>
                  <a:schemeClr val="tx1"/>
                </a:solidFill>
              </a:rPr>
              <a:t>to existing </a:t>
            </a:r>
            <a:r>
              <a:rPr lang="en-GB" sz="1350" dirty="0" smtClean="0">
                <a:solidFill>
                  <a:schemeClr val="tx1"/>
                </a:solidFill>
              </a:rPr>
              <a:t>credit risk templates</a:t>
            </a:r>
            <a:endParaRPr lang="en-GB" sz="1350" dirty="0">
              <a:solidFill>
                <a:schemeClr val="tx1"/>
              </a:solidFill>
            </a:endParaRPr>
          </a:p>
        </p:txBody>
      </p:sp>
      <p:sp>
        <p:nvSpPr>
          <p:cNvPr id="8" name="Rectangle 7"/>
          <p:cNvSpPr/>
          <p:nvPr/>
        </p:nvSpPr>
        <p:spPr>
          <a:xfrm>
            <a:off x="1485901" y="2218617"/>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 to existing </a:t>
            </a:r>
            <a:r>
              <a:rPr lang="en-GB" sz="1350" dirty="0" smtClean="0">
                <a:solidFill>
                  <a:schemeClr val="tx1"/>
                </a:solidFill>
              </a:rPr>
              <a:t>market </a:t>
            </a:r>
            <a:r>
              <a:rPr lang="en-GB" sz="1350" dirty="0">
                <a:solidFill>
                  <a:schemeClr val="tx1"/>
                </a:solidFill>
              </a:rPr>
              <a:t>risk templates</a:t>
            </a:r>
          </a:p>
        </p:txBody>
      </p:sp>
    </p:spTree>
    <p:extLst>
      <p:ext uri="{BB962C8B-B14F-4D97-AF65-F5344CB8AC3E}">
        <p14:creationId xmlns:p14="http://schemas.microsoft.com/office/powerpoint/2010/main" val="3893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4</a:t>
            </a:fld>
            <a:endParaRPr lang="en-US">
              <a:solidFill>
                <a:srgbClr val="2F5773"/>
              </a:solidFill>
            </a:endParaRPr>
          </a:p>
        </p:txBody>
      </p:sp>
      <p:sp>
        <p:nvSpPr>
          <p:cNvPr id="6" name="Rectangle 5"/>
          <p:cNvSpPr/>
          <p:nvPr/>
        </p:nvSpPr>
        <p:spPr>
          <a:xfrm>
            <a:off x="1485901" y="1185133"/>
            <a:ext cx="5809706" cy="2873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b="1" dirty="0">
                <a:solidFill>
                  <a:schemeClr val="tx1"/>
                </a:solidFill>
              </a:rPr>
              <a:t>New IFRS 9 </a:t>
            </a:r>
            <a:r>
              <a:rPr lang="en-GB" sz="1350" b="1" dirty="0" smtClean="0">
                <a:solidFill>
                  <a:schemeClr val="tx1"/>
                </a:solidFill>
              </a:rPr>
              <a:t>templates</a:t>
            </a:r>
            <a:endParaRPr lang="en-GB" sz="1350" b="1" dirty="0">
              <a:solidFill>
                <a:schemeClr val="tx1"/>
              </a:solidFill>
            </a:endParaRPr>
          </a:p>
        </p:txBody>
      </p:sp>
      <p:sp>
        <p:nvSpPr>
          <p:cNvPr id="7" name="Rectangle 6"/>
          <p:cNvSpPr/>
          <p:nvPr/>
        </p:nvSpPr>
        <p:spPr>
          <a:xfrm>
            <a:off x="1485900" y="1701875"/>
            <a:ext cx="5809706" cy="287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a:t>
            </a:r>
            <a:r>
              <a:rPr lang="en-GB" sz="1350" dirty="0" smtClean="0">
                <a:solidFill>
                  <a:schemeClr val="tx1"/>
                </a:solidFill>
              </a:rPr>
              <a:t> </a:t>
            </a:r>
            <a:r>
              <a:rPr lang="en-GB" sz="1350" dirty="0">
                <a:solidFill>
                  <a:schemeClr val="tx1"/>
                </a:solidFill>
              </a:rPr>
              <a:t>to existing </a:t>
            </a:r>
            <a:r>
              <a:rPr lang="en-GB" sz="1350" dirty="0" smtClean="0">
                <a:solidFill>
                  <a:schemeClr val="tx1"/>
                </a:solidFill>
              </a:rPr>
              <a:t>credit risk templates</a:t>
            </a:r>
            <a:endParaRPr lang="en-GB" sz="1350" dirty="0">
              <a:solidFill>
                <a:schemeClr val="tx1"/>
              </a:solidFill>
            </a:endParaRPr>
          </a:p>
        </p:txBody>
      </p:sp>
      <p:sp>
        <p:nvSpPr>
          <p:cNvPr id="8" name="Rectangle 7"/>
          <p:cNvSpPr/>
          <p:nvPr/>
        </p:nvSpPr>
        <p:spPr>
          <a:xfrm>
            <a:off x="1485901" y="2218617"/>
            <a:ext cx="5809706" cy="2873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350" dirty="0">
                <a:solidFill>
                  <a:schemeClr val="tx1"/>
                </a:solidFill>
              </a:rPr>
              <a:t>Updates related to existing </a:t>
            </a:r>
            <a:r>
              <a:rPr lang="en-GB" sz="1350" dirty="0" smtClean="0">
                <a:solidFill>
                  <a:schemeClr val="tx1"/>
                </a:solidFill>
              </a:rPr>
              <a:t>market </a:t>
            </a:r>
            <a:r>
              <a:rPr lang="en-GB" sz="1350" dirty="0">
                <a:solidFill>
                  <a:schemeClr val="tx1"/>
                </a:solidFill>
              </a:rPr>
              <a:t>risk templates</a:t>
            </a:r>
          </a:p>
        </p:txBody>
      </p:sp>
    </p:spTree>
    <p:extLst>
      <p:ext uri="{BB962C8B-B14F-4D97-AF65-F5344CB8AC3E}">
        <p14:creationId xmlns:p14="http://schemas.microsoft.com/office/powerpoint/2010/main" val="321183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IFRS 9 modelling aspects – rationale </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342900">
              <a:defRPr/>
            </a:pPr>
            <a:fld id="{03930D90-B5AE-694C-AF4D-B5392C99196C}" type="slidenum">
              <a:rPr lang="en-US">
                <a:solidFill>
                  <a:srgbClr val="2F5773"/>
                </a:solidFill>
                <a:latin typeface="Calibri"/>
              </a:rPr>
              <a:pPr defTabSz="342900">
                <a:defRPr/>
              </a:pPr>
              <a:t>5</a:t>
            </a:fld>
            <a:endParaRPr lang="en-US" dirty="0">
              <a:solidFill>
                <a:srgbClr val="2F5773"/>
              </a:solidFill>
              <a:latin typeface="Calibri"/>
            </a:endParaRPr>
          </a:p>
        </p:txBody>
      </p:sp>
      <p:sp>
        <p:nvSpPr>
          <p:cNvPr id="3" name="Content Placeholder 2"/>
          <p:cNvSpPr>
            <a:spLocks noGrp="1"/>
          </p:cNvSpPr>
          <p:nvPr>
            <p:ph idx="1"/>
          </p:nvPr>
        </p:nvSpPr>
        <p:spPr>
          <a:xfrm>
            <a:off x="457200" y="1063827"/>
            <a:ext cx="8429017" cy="3619500"/>
          </a:xfrm>
        </p:spPr>
        <p:txBody>
          <a:bodyPr>
            <a:normAutofit fontScale="92500" lnSpcReduction="10000"/>
          </a:bodyPr>
          <a:lstStyle/>
          <a:p>
            <a:r>
              <a:rPr lang="en-US" b="1" dirty="0" smtClean="0">
                <a:solidFill>
                  <a:schemeClr val="bg2"/>
                </a:solidFill>
              </a:rPr>
              <a:t>Background </a:t>
            </a:r>
            <a:r>
              <a:rPr lang="en-US" b="1" dirty="0">
                <a:solidFill>
                  <a:schemeClr val="bg2"/>
                </a:solidFill>
              </a:rPr>
              <a:t>– previous EBA initiatives on IFRS 9 implementation</a:t>
            </a:r>
          </a:p>
          <a:p>
            <a:pPr marL="285750" lvl="0" indent="-285750">
              <a:buFont typeface="Arial" panose="020B0604020202020204" pitchFamily="34" charset="0"/>
              <a:buChar char="•"/>
            </a:pPr>
            <a:r>
              <a:rPr lang="en-US" b="1" dirty="0">
                <a:solidFill>
                  <a:schemeClr val="accent6"/>
                </a:solidFill>
              </a:rPr>
              <a:t>November 2016 and July </a:t>
            </a:r>
            <a:r>
              <a:rPr lang="en-US" b="1" dirty="0" smtClean="0">
                <a:solidFill>
                  <a:schemeClr val="accent6"/>
                </a:solidFill>
              </a:rPr>
              <a:t>2017</a:t>
            </a:r>
            <a:r>
              <a:rPr lang="en-US" dirty="0" smtClean="0">
                <a:solidFill>
                  <a:schemeClr val="accent6"/>
                </a:solidFill>
              </a:rPr>
              <a:t>: Pre </a:t>
            </a:r>
            <a:r>
              <a:rPr lang="en-US" dirty="0">
                <a:solidFill>
                  <a:schemeClr val="accent6"/>
                </a:solidFill>
              </a:rPr>
              <a:t>– implementation impact assessment </a:t>
            </a:r>
            <a:r>
              <a:rPr lang="en-US" dirty="0" smtClean="0">
                <a:solidFill>
                  <a:schemeClr val="accent6"/>
                </a:solidFill>
              </a:rPr>
              <a:t>reports;</a:t>
            </a:r>
            <a:endParaRPr lang="en-US" dirty="0">
              <a:solidFill>
                <a:schemeClr val="accent6"/>
              </a:solidFill>
            </a:endParaRPr>
          </a:p>
          <a:p>
            <a:pPr marL="285750" lvl="0" indent="-285750">
              <a:buFont typeface="Arial" panose="020B0604020202020204" pitchFamily="34" charset="0"/>
              <a:buChar char="•"/>
            </a:pPr>
            <a:r>
              <a:rPr lang="en-US" b="1" dirty="0">
                <a:solidFill>
                  <a:schemeClr val="accent6"/>
                </a:solidFill>
              </a:rPr>
              <a:t>December </a:t>
            </a:r>
            <a:r>
              <a:rPr lang="en-US" b="1" dirty="0" smtClean="0">
                <a:solidFill>
                  <a:schemeClr val="accent6"/>
                </a:solidFill>
              </a:rPr>
              <a:t>2018</a:t>
            </a:r>
            <a:r>
              <a:rPr lang="en-US" dirty="0" smtClean="0">
                <a:solidFill>
                  <a:schemeClr val="accent6"/>
                </a:solidFill>
              </a:rPr>
              <a:t>: Post-implementation </a:t>
            </a:r>
            <a:r>
              <a:rPr lang="en-US" dirty="0">
                <a:solidFill>
                  <a:schemeClr val="accent6"/>
                </a:solidFill>
              </a:rPr>
              <a:t>report based on supervisory data reported by </a:t>
            </a:r>
            <a:r>
              <a:rPr lang="en-US" dirty="0" smtClean="0">
                <a:solidFill>
                  <a:schemeClr val="accent6"/>
                </a:solidFill>
              </a:rPr>
              <a:t>banks </a:t>
            </a:r>
          </a:p>
          <a:p>
            <a:pPr marL="285750" lvl="0" indent="-285750">
              <a:buFont typeface="Arial" panose="020B0604020202020204" pitchFamily="34" charset="0"/>
              <a:buChar char="•"/>
            </a:pPr>
            <a:r>
              <a:rPr lang="en-US" b="1" dirty="0">
                <a:solidFill>
                  <a:schemeClr val="accent6"/>
                </a:solidFill>
              </a:rPr>
              <a:t>2018 - 2019</a:t>
            </a:r>
            <a:r>
              <a:rPr lang="en-US" dirty="0" smtClean="0">
                <a:solidFill>
                  <a:schemeClr val="accent6"/>
                </a:solidFill>
              </a:rPr>
              <a:t>: Set </a:t>
            </a:r>
            <a:r>
              <a:rPr lang="en-US" dirty="0">
                <a:solidFill>
                  <a:schemeClr val="accent6"/>
                </a:solidFill>
              </a:rPr>
              <a:t>of indicators developed to extract data from regulatory reports and public disclosures. These indicators are now part of the EBA Risk Indicators (publicly available);</a:t>
            </a:r>
          </a:p>
          <a:p>
            <a:pPr marL="285750" lvl="0" indent="-285750">
              <a:buFont typeface="Arial" panose="020B0604020202020204" pitchFamily="34" charset="0"/>
              <a:buChar char="•"/>
            </a:pPr>
            <a:r>
              <a:rPr lang="en-US" b="1" dirty="0" smtClean="0">
                <a:solidFill>
                  <a:schemeClr val="accent6"/>
                </a:solidFill>
              </a:rPr>
              <a:t>December 2018</a:t>
            </a:r>
            <a:r>
              <a:rPr lang="en-US" dirty="0" smtClean="0">
                <a:solidFill>
                  <a:schemeClr val="accent6"/>
                </a:solidFill>
              </a:rPr>
              <a:t>: report announcing, </a:t>
            </a:r>
            <a:r>
              <a:rPr lang="en-US" dirty="0">
                <a:solidFill>
                  <a:schemeClr val="accent6"/>
                </a:solidFill>
              </a:rPr>
              <a:t>amongst other initiatives, </a:t>
            </a:r>
            <a:r>
              <a:rPr lang="en-US" dirty="0" smtClean="0">
                <a:solidFill>
                  <a:schemeClr val="accent6"/>
                </a:solidFill>
              </a:rPr>
              <a:t>that </a:t>
            </a:r>
            <a:r>
              <a:rPr lang="en-US" dirty="0">
                <a:solidFill>
                  <a:schemeClr val="accent6"/>
                </a:solidFill>
              </a:rPr>
              <a:t>the EBA would continue the monitoring on IFRS 9 implementation, in particular: (</a:t>
            </a:r>
            <a:r>
              <a:rPr lang="en-US" dirty="0" err="1">
                <a:solidFill>
                  <a:schemeClr val="accent6"/>
                </a:solidFill>
              </a:rPr>
              <a:t>i</a:t>
            </a:r>
            <a:r>
              <a:rPr lang="en-US" dirty="0">
                <a:solidFill>
                  <a:schemeClr val="accent6"/>
                </a:solidFill>
              </a:rPr>
              <a:t>) understanding of modelling aspects; and (ii) continuing to monitor qualitative aspects of IFRS 9 implementation. </a:t>
            </a:r>
            <a:endParaRPr lang="en-US" dirty="0" smtClean="0">
              <a:solidFill>
                <a:schemeClr val="accent6"/>
              </a:solidFill>
            </a:endParaRPr>
          </a:p>
          <a:p>
            <a:pPr marL="285750" indent="-285750">
              <a:buFont typeface="Arial" panose="020B0604020202020204" pitchFamily="34" charset="0"/>
              <a:buChar char="•"/>
            </a:pPr>
            <a:r>
              <a:rPr lang="en-US" b="1" dirty="0" smtClean="0">
                <a:solidFill>
                  <a:schemeClr val="accent6"/>
                </a:solidFill>
              </a:rPr>
              <a:t>July 2019</a:t>
            </a:r>
            <a:r>
              <a:rPr lang="en-US" dirty="0" smtClean="0">
                <a:solidFill>
                  <a:schemeClr val="accent6"/>
                </a:solidFill>
              </a:rPr>
              <a:t>: EBA </a:t>
            </a:r>
            <a:r>
              <a:rPr lang="en-US" dirty="0">
                <a:solidFill>
                  <a:schemeClr val="accent6"/>
                </a:solidFill>
              </a:rPr>
              <a:t>roadmap on IFRS 9 published on the EBA </a:t>
            </a:r>
            <a:r>
              <a:rPr lang="en-US" dirty="0" smtClean="0">
                <a:solidFill>
                  <a:schemeClr val="accent6"/>
                </a:solidFill>
              </a:rPr>
              <a:t>website</a:t>
            </a:r>
          </a:p>
          <a:p>
            <a:pPr marL="285750" indent="-285750">
              <a:buFont typeface="Arial" panose="020B0604020202020204" pitchFamily="34" charset="0"/>
              <a:buChar char="•"/>
            </a:pPr>
            <a:r>
              <a:rPr lang="en-US" b="1" dirty="0" smtClean="0">
                <a:solidFill>
                  <a:schemeClr val="accent6"/>
                </a:solidFill>
              </a:rPr>
              <a:t>July - December </a:t>
            </a:r>
            <a:r>
              <a:rPr lang="en-US" b="1" dirty="0">
                <a:solidFill>
                  <a:schemeClr val="accent6"/>
                </a:solidFill>
              </a:rPr>
              <a:t>2019</a:t>
            </a:r>
            <a:r>
              <a:rPr lang="en-US" dirty="0">
                <a:solidFill>
                  <a:schemeClr val="accent6"/>
                </a:solidFill>
              </a:rPr>
              <a:t>: </a:t>
            </a:r>
            <a:r>
              <a:rPr lang="en-US" dirty="0" smtClean="0">
                <a:solidFill>
                  <a:schemeClr val="accent6"/>
                </a:solidFill>
              </a:rPr>
              <a:t>Ad Hoc benchmarking </a:t>
            </a:r>
            <a:r>
              <a:rPr lang="en-US" dirty="0">
                <a:solidFill>
                  <a:schemeClr val="accent6"/>
                </a:solidFill>
              </a:rPr>
              <a:t>exercise </a:t>
            </a:r>
            <a:r>
              <a:rPr lang="en-US" dirty="0" smtClean="0">
                <a:solidFill>
                  <a:schemeClr val="accent6"/>
                </a:solidFill>
              </a:rPr>
              <a:t>(</a:t>
            </a:r>
            <a:r>
              <a:rPr lang="en-US" dirty="0">
                <a:solidFill>
                  <a:schemeClr val="accent6"/>
                </a:solidFill>
              </a:rPr>
              <a:t>reference date: 31 12 2018). </a:t>
            </a:r>
            <a:endParaRPr lang="en-US" dirty="0" smtClean="0">
              <a:solidFill>
                <a:schemeClr val="accent6"/>
              </a:solidFill>
            </a:endParaRPr>
          </a:p>
          <a:p>
            <a:pPr marL="516150" lvl="1" indent="-285750">
              <a:buFont typeface="Courier New" panose="02070309020205020404" pitchFamily="49" charset="0"/>
              <a:buChar char="o"/>
            </a:pPr>
            <a:r>
              <a:rPr lang="fr-FR" dirty="0">
                <a:solidFill>
                  <a:schemeClr val="accent6"/>
                </a:solidFill>
              </a:rPr>
              <a:t>Initial focus on LDP </a:t>
            </a:r>
            <a:r>
              <a:rPr lang="fr-FR" dirty="0" smtClean="0">
                <a:solidFill>
                  <a:schemeClr val="accent6"/>
                </a:solidFill>
              </a:rPr>
              <a:t>portfolios, </a:t>
            </a:r>
            <a:r>
              <a:rPr lang="fr-FR" dirty="0" err="1" smtClean="0">
                <a:solidFill>
                  <a:schemeClr val="accent6"/>
                </a:solidFill>
              </a:rPr>
              <a:t>buildling</a:t>
            </a:r>
            <a:r>
              <a:rPr lang="fr-FR" dirty="0" smtClean="0">
                <a:solidFill>
                  <a:schemeClr val="accent6"/>
                </a:solidFill>
              </a:rPr>
              <a:t> on </a:t>
            </a:r>
            <a:r>
              <a:rPr lang="fr-FR" dirty="0" err="1" smtClean="0">
                <a:solidFill>
                  <a:schemeClr val="accent6"/>
                </a:solidFill>
              </a:rPr>
              <a:t>already</a:t>
            </a:r>
            <a:r>
              <a:rPr lang="fr-FR" dirty="0" smtClean="0">
                <a:solidFill>
                  <a:schemeClr val="accent6"/>
                </a:solidFill>
              </a:rPr>
              <a:t> </a:t>
            </a:r>
            <a:r>
              <a:rPr lang="fr-FR" dirty="0" err="1" smtClean="0">
                <a:solidFill>
                  <a:schemeClr val="accent6"/>
                </a:solidFill>
              </a:rPr>
              <a:t>existing</a:t>
            </a:r>
            <a:r>
              <a:rPr lang="fr-FR" dirty="0" smtClean="0">
                <a:solidFill>
                  <a:schemeClr val="accent6"/>
                </a:solidFill>
              </a:rPr>
              <a:t> c</a:t>
            </a:r>
            <a:r>
              <a:rPr lang="en-GB" dirty="0" err="1" smtClean="0">
                <a:solidFill>
                  <a:schemeClr val="accent6"/>
                </a:solidFill>
              </a:rPr>
              <a:t>ommon</a:t>
            </a:r>
            <a:r>
              <a:rPr lang="en-GB" dirty="0" smtClean="0">
                <a:solidFill>
                  <a:schemeClr val="accent6"/>
                </a:solidFill>
              </a:rPr>
              <a:t> counterparties list (annex 1, template 101)...</a:t>
            </a:r>
            <a:endParaRPr lang="fr-FR" dirty="0">
              <a:solidFill>
                <a:schemeClr val="accent6"/>
              </a:solidFill>
            </a:endParaRPr>
          </a:p>
          <a:p>
            <a:pPr marL="516150" lvl="1" indent="-285750">
              <a:buFont typeface="Courier New" panose="02070309020205020404" pitchFamily="49" charset="0"/>
              <a:buChar char="o"/>
            </a:pPr>
            <a:r>
              <a:rPr lang="fr-FR" dirty="0" smtClean="0">
                <a:solidFill>
                  <a:schemeClr val="accent6"/>
                </a:solidFill>
              </a:rPr>
              <a:t>… </a:t>
            </a:r>
            <a:r>
              <a:rPr lang="en-GB" dirty="0" smtClean="0">
                <a:solidFill>
                  <a:schemeClr val="accent6"/>
                </a:solidFill>
              </a:rPr>
              <a:t>Customised </a:t>
            </a:r>
            <a:r>
              <a:rPr lang="fr-FR" dirty="0" smtClean="0">
                <a:solidFill>
                  <a:schemeClr val="accent6"/>
                </a:solidFill>
              </a:rPr>
              <a:t>to IFRS 9 </a:t>
            </a:r>
            <a:r>
              <a:rPr lang="en-GB" dirty="0" smtClean="0">
                <a:solidFill>
                  <a:schemeClr val="accent6"/>
                </a:solidFill>
              </a:rPr>
              <a:t>specificities (</a:t>
            </a:r>
            <a:r>
              <a:rPr lang="en-GB" smtClean="0">
                <a:solidFill>
                  <a:schemeClr val="accent6"/>
                </a:solidFill>
              </a:rPr>
              <a:t>additional </a:t>
            </a:r>
            <a:r>
              <a:rPr lang="en-GB" smtClean="0">
                <a:solidFill>
                  <a:schemeClr val="accent6"/>
                </a:solidFill>
              </a:rPr>
              <a:t>dimensions: </a:t>
            </a:r>
            <a:r>
              <a:rPr lang="en-GB" dirty="0" smtClean="0">
                <a:solidFill>
                  <a:schemeClr val="accent6"/>
                </a:solidFill>
              </a:rPr>
              <a:t>economic scenarios and facility)</a:t>
            </a:r>
          </a:p>
        </p:txBody>
      </p:sp>
    </p:spTree>
    <p:extLst>
      <p:ext uri="{BB962C8B-B14F-4D97-AF65-F5344CB8AC3E}">
        <p14:creationId xmlns:p14="http://schemas.microsoft.com/office/powerpoint/2010/main" val="66584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IFRS 9 modelling aspects – rationale </a:t>
            </a:r>
            <a:endParaRPr lang="en-GB" dirty="0"/>
          </a:p>
        </p:txBody>
      </p:sp>
      <p:sp>
        <p:nvSpPr>
          <p:cNvPr id="4" name="Footer Placeholder 3"/>
          <p:cNvSpPr>
            <a:spLocks noGrp="1"/>
          </p:cNvSpPr>
          <p:nvPr>
            <p:ph type="ftr" sz="quarter" idx="11"/>
          </p:nvPr>
        </p:nvSpPr>
        <p:spPr/>
        <p:txBody>
          <a:bodyPr/>
          <a:lstStyle/>
          <a:p>
            <a:r>
              <a:rPr lang="en-US" dirty="0"/>
              <a:t>Public hearing - Consultation Paper – ITS 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342900">
              <a:defRPr/>
            </a:pPr>
            <a:fld id="{03930D90-B5AE-694C-AF4D-B5392C99196C}" type="slidenum">
              <a:rPr lang="en-US">
                <a:solidFill>
                  <a:srgbClr val="2F5773"/>
                </a:solidFill>
                <a:latin typeface="Calibri"/>
              </a:rPr>
              <a:pPr defTabSz="342900">
                <a:defRPr/>
              </a:pPr>
              <a:t>6</a:t>
            </a:fld>
            <a:endParaRPr lang="en-US" dirty="0">
              <a:solidFill>
                <a:srgbClr val="2F5773"/>
              </a:solidFill>
              <a:latin typeface="Calibri"/>
            </a:endParaRPr>
          </a:p>
        </p:txBody>
      </p:sp>
      <p:sp>
        <p:nvSpPr>
          <p:cNvPr id="3" name="Content Placeholder 2"/>
          <p:cNvSpPr>
            <a:spLocks noGrp="1"/>
          </p:cNvSpPr>
          <p:nvPr>
            <p:ph idx="1"/>
          </p:nvPr>
        </p:nvSpPr>
        <p:spPr>
          <a:xfrm>
            <a:off x="457200" y="1063827"/>
            <a:ext cx="8429017" cy="3619500"/>
          </a:xfrm>
        </p:spPr>
        <p:txBody>
          <a:bodyPr>
            <a:normAutofit/>
          </a:bodyPr>
          <a:lstStyle/>
          <a:p>
            <a:r>
              <a:rPr lang="en-US" b="1" dirty="0" smtClean="0">
                <a:solidFill>
                  <a:schemeClr val="bg2"/>
                </a:solidFill>
              </a:rPr>
              <a:t>A staggered approach is followed</a:t>
            </a:r>
            <a:endParaRPr lang="en-US" b="1" dirty="0">
              <a:solidFill>
                <a:schemeClr val="bg2"/>
              </a:solidFill>
            </a:endParaRPr>
          </a:p>
          <a:p>
            <a:pPr marL="285750" indent="-285750">
              <a:buFont typeface="Arial" panose="020B0604020202020204" pitchFamily="34" charset="0"/>
              <a:buChar char="•"/>
            </a:pPr>
            <a:r>
              <a:rPr lang="en-GB" dirty="0">
                <a:solidFill>
                  <a:schemeClr val="accent6"/>
                </a:solidFill>
              </a:rPr>
              <a:t>Main objective of the </a:t>
            </a:r>
            <a:r>
              <a:rPr lang="en-US" dirty="0">
                <a:solidFill>
                  <a:schemeClr val="accent6"/>
                </a:solidFill>
              </a:rPr>
              <a:t>current</a:t>
            </a:r>
            <a:r>
              <a:rPr lang="en-GB" dirty="0">
                <a:solidFill>
                  <a:schemeClr val="accent6"/>
                </a:solidFill>
              </a:rPr>
              <a:t> set of templates: have a good understanding of the different methodologies, models, inputs and scenarios could lead to material inconsistencies in ECL outcomes</a:t>
            </a:r>
            <a:endParaRPr lang="en-US" dirty="0">
              <a:solidFill>
                <a:schemeClr val="accent6"/>
              </a:solidFill>
            </a:endParaRPr>
          </a:p>
          <a:p>
            <a:pPr marL="285750" lvl="0" indent="-285750">
              <a:buFont typeface="Arial" panose="020B0604020202020204" pitchFamily="34" charset="0"/>
              <a:buChar char="•"/>
            </a:pPr>
            <a:r>
              <a:rPr lang="en-GB" dirty="0" smtClean="0">
                <a:solidFill>
                  <a:schemeClr val="accent6"/>
                </a:solidFill>
              </a:rPr>
              <a:t>Initial </a:t>
            </a:r>
            <a:r>
              <a:rPr lang="en-GB" dirty="0">
                <a:solidFill>
                  <a:schemeClr val="accent6"/>
                </a:solidFill>
              </a:rPr>
              <a:t>focus on LDP is expected to allow an analysis of ECL without undue </a:t>
            </a:r>
            <a:r>
              <a:rPr lang="en-GB" dirty="0" smtClean="0">
                <a:solidFill>
                  <a:schemeClr val="accent6"/>
                </a:solidFill>
              </a:rPr>
              <a:t>variability:</a:t>
            </a:r>
          </a:p>
          <a:p>
            <a:pPr marL="516150" lvl="1" indent="-285750">
              <a:buFont typeface="Courier New" panose="02070309020205020404" pitchFamily="49" charset="0"/>
              <a:buChar char="o"/>
            </a:pPr>
            <a:r>
              <a:rPr lang="en-GB" dirty="0" smtClean="0">
                <a:solidFill>
                  <a:schemeClr val="accent6"/>
                </a:solidFill>
              </a:rPr>
              <a:t>Preliminary focus on the PDs (common counterparties implies same default risk)</a:t>
            </a:r>
          </a:p>
          <a:p>
            <a:pPr marL="516150" lvl="1" indent="-285750">
              <a:buFont typeface="Courier New" panose="02070309020205020404" pitchFamily="49" charset="0"/>
              <a:buChar char="o"/>
            </a:pPr>
            <a:r>
              <a:rPr lang="en-GB" dirty="0" smtClean="0">
                <a:solidFill>
                  <a:schemeClr val="accent6"/>
                </a:solidFill>
              </a:rPr>
              <a:t>LGD, Outstanding amount and HDP exposures are not in the scope: to be introduced in the medium term</a:t>
            </a:r>
          </a:p>
          <a:p>
            <a:pPr marL="285750" lvl="0" indent="-285750">
              <a:buFont typeface="Arial" panose="020B0604020202020204" pitchFamily="34" charset="0"/>
              <a:buChar char="•"/>
            </a:pPr>
            <a:r>
              <a:rPr lang="en-US" dirty="0" smtClean="0">
                <a:solidFill>
                  <a:schemeClr val="accent6"/>
                </a:solidFill>
              </a:rPr>
              <a:t>Three potential variabilities of </a:t>
            </a:r>
            <a:r>
              <a:rPr lang="en-US" dirty="0">
                <a:solidFill>
                  <a:schemeClr val="accent6"/>
                </a:solidFill>
              </a:rPr>
              <a:t>the accounting </a:t>
            </a:r>
            <a:r>
              <a:rPr lang="en-US" dirty="0" smtClean="0">
                <a:solidFill>
                  <a:schemeClr val="accent6"/>
                </a:solidFill>
              </a:rPr>
              <a:t>framework are </a:t>
            </a:r>
            <a:r>
              <a:rPr lang="en-US" dirty="0" err="1" smtClean="0">
                <a:solidFill>
                  <a:schemeClr val="accent6"/>
                </a:solidFill>
              </a:rPr>
              <a:t>analysed</a:t>
            </a:r>
            <a:r>
              <a:rPr lang="en-US" dirty="0" smtClean="0">
                <a:solidFill>
                  <a:schemeClr val="accent6"/>
                </a:solidFill>
              </a:rPr>
              <a:t>:</a:t>
            </a:r>
            <a:endParaRPr lang="en-GB" dirty="0">
              <a:solidFill>
                <a:schemeClr val="accent6"/>
              </a:solidFill>
            </a:endParaRPr>
          </a:p>
          <a:p>
            <a:pPr marL="516150" lvl="1" indent="-285750">
              <a:buFont typeface="Courier New" panose="02070309020205020404" pitchFamily="49" charset="0"/>
              <a:buChar char="o"/>
            </a:pPr>
            <a:r>
              <a:rPr lang="en-US" dirty="0" smtClean="0">
                <a:solidFill>
                  <a:schemeClr val="accent6"/>
                </a:solidFill>
              </a:rPr>
              <a:t>12 </a:t>
            </a:r>
            <a:r>
              <a:rPr lang="en-US" dirty="0">
                <a:solidFill>
                  <a:schemeClr val="accent6"/>
                </a:solidFill>
              </a:rPr>
              <a:t>months - PD </a:t>
            </a:r>
            <a:r>
              <a:rPr lang="en-US" dirty="0" smtClean="0">
                <a:solidFill>
                  <a:schemeClr val="accent6"/>
                </a:solidFill>
              </a:rPr>
              <a:t>parameters</a:t>
            </a:r>
            <a:endParaRPr lang="en-GB" dirty="0">
              <a:solidFill>
                <a:schemeClr val="accent6"/>
              </a:solidFill>
            </a:endParaRPr>
          </a:p>
          <a:p>
            <a:pPr marL="516150" lvl="1" indent="-285750">
              <a:buFont typeface="Courier New" panose="02070309020205020404" pitchFamily="49" charset="0"/>
              <a:buChar char="o"/>
            </a:pPr>
            <a:r>
              <a:rPr lang="en-GB" dirty="0">
                <a:solidFill>
                  <a:schemeClr val="accent6"/>
                </a:solidFill>
              </a:rPr>
              <a:t>M</a:t>
            </a:r>
            <a:r>
              <a:rPr lang="en-GB" dirty="0" smtClean="0">
                <a:solidFill>
                  <a:schemeClr val="accent6"/>
                </a:solidFill>
              </a:rPr>
              <a:t>acroeconomic </a:t>
            </a:r>
            <a:r>
              <a:rPr lang="en-GB" dirty="0">
                <a:solidFill>
                  <a:schemeClr val="accent6"/>
                </a:solidFill>
              </a:rPr>
              <a:t>forecasts </a:t>
            </a:r>
            <a:r>
              <a:rPr lang="en-GB" dirty="0" smtClean="0">
                <a:solidFill>
                  <a:schemeClr val="accent6"/>
                </a:solidFill>
              </a:rPr>
              <a:t>and its interaction with </a:t>
            </a:r>
            <a:r>
              <a:rPr lang="en-GB" dirty="0">
                <a:solidFill>
                  <a:schemeClr val="accent6"/>
                </a:solidFill>
              </a:rPr>
              <a:t>the lifetime PD curve </a:t>
            </a:r>
            <a:endParaRPr lang="en-GB" dirty="0" smtClean="0">
              <a:solidFill>
                <a:schemeClr val="accent6"/>
              </a:solidFill>
            </a:endParaRPr>
          </a:p>
          <a:p>
            <a:pPr marL="516150" lvl="1" indent="-285750">
              <a:buFont typeface="Courier New" panose="02070309020205020404" pitchFamily="49" charset="0"/>
              <a:buChar char="o"/>
            </a:pPr>
            <a:r>
              <a:rPr lang="en-GB" dirty="0" smtClean="0">
                <a:solidFill>
                  <a:schemeClr val="accent6"/>
                </a:solidFill>
              </a:rPr>
              <a:t>Practices </a:t>
            </a:r>
            <a:r>
              <a:rPr lang="en-GB" dirty="0">
                <a:solidFill>
                  <a:schemeClr val="accent6"/>
                </a:solidFill>
              </a:rPr>
              <a:t>in the SICR assessment </a:t>
            </a:r>
          </a:p>
          <a:p>
            <a:pPr marL="285750" indent="-285750">
              <a:buFont typeface="Arial" panose="020B0604020202020204" pitchFamily="34" charset="0"/>
              <a:buChar char="•"/>
            </a:pPr>
            <a:endParaRPr lang="en-GB" dirty="0" smtClean="0">
              <a:solidFill>
                <a:schemeClr val="accent6"/>
              </a:solidFill>
            </a:endParaRPr>
          </a:p>
          <a:p>
            <a:pPr marL="285750" indent="-285750">
              <a:buFont typeface="Arial" panose="020B0604020202020204" pitchFamily="34" charset="0"/>
              <a:buChar char="•"/>
            </a:pPr>
            <a:endParaRPr lang="en-GB" dirty="0" smtClean="0">
              <a:solidFill>
                <a:schemeClr val="accent6"/>
              </a:solidFill>
            </a:endParaRPr>
          </a:p>
          <a:p>
            <a:pPr marL="516150" lvl="1" indent="-285750">
              <a:buFont typeface="Arial" panose="020B0604020202020204" pitchFamily="34" charset="0"/>
              <a:buChar char="•"/>
            </a:pPr>
            <a:endParaRPr lang="en-GB" dirty="0">
              <a:solidFill>
                <a:schemeClr val="accent6"/>
              </a:solidFill>
            </a:endParaRPr>
          </a:p>
        </p:txBody>
      </p:sp>
    </p:spTree>
    <p:extLst>
      <p:ext uri="{BB962C8B-B14F-4D97-AF65-F5344CB8AC3E}">
        <p14:creationId xmlns:p14="http://schemas.microsoft.com/office/powerpoint/2010/main" val="247487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100" dirty="0"/>
              <a:t>New IFRS 9 templates – qualitative part</a:t>
            </a:r>
          </a:p>
        </p:txBody>
      </p:sp>
      <p:sp>
        <p:nvSpPr>
          <p:cNvPr id="3" name="Content Placeholder 2"/>
          <p:cNvSpPr>
            <a:spLocks noGrp="1"/>
          </p:cNvSpPr>
          <p:nvPr>
            <p:ph idx="1"/>
          </p:nvPr>
        </p:nvSpPr>
        <p:spPr>
          <a:xfrm>
            <a:off x="457200" y="1063826"/>
            <a:ext cx="8224520" cy="3810347"/>
          </a:xfrm>
        </p:spPr>
        <p:txBody>
          <a:bodyPr>
            <a:normAutofit/>
          </a:bodyPr>
          <a:lstStyle/>
          <a:p>
            <a:pPr algn="just">
              <a:spcBef>
                <a:spcPts val="0"/>
              </a:spcBef>
              <a:spcAft>
                <a:spcPts val="1200"/>
              </a:spcAft>
            </a:pPr>
            <a:r>
              <a:rPr lang="en-US" b="1" dirty="0" smtClean="0">
                <a:solidFill>
                  <a:schemeClr val="bg2"/>
                </a:solidFill>
              </a:rPr>
              <a:t>Background – qualitative questionnaire in the Ad Hoc Exercise (not part of the ITS)</a:t>
            </a:r>
            <a:endParaRPr lang="en-US" b="1" i="1" dirty="0"/>
          </a:p>
          <a:p>
            <a:pPr algn="just">
              <a:spcBef>
                <a:spcPts val="0"/>
              </a:spcBef>
              <a:spcAft>
                <a:spcPts val="1200"/>
              </a:spcAft>
            </a:pPr>
            <a:endParaRPr lang="en-US" b="1" i="1" dirty="0" smtClean="0"/>
          </a:p>
          <a:p>
            <a:pPr algn="just">
              <a:spcBef>
                <a:spcPts val="0"/>
              </a:spcBef>
              <a:spcAft>
                <a:spcPts val="1200"/>
              </a:spcAft>
            </a:pPr>
            <a:endParaRPr lang="en-US" b="1" i="1" dirty="0" smtClean="0"/>
          </a:p>
          <a:p>
            <a:pPr algn="just">
              <a:spcBef>
                <a:spcPts val="0"/>
              </a:spcBef>
              <a:spcAft>
                <a:spcPts val="1200"/>
              </a:spcAft>
            </a:pPr>
            <a:endParaRPr lang="en-US" b="1" i="1" dirty="0"/>
          </a:p>
          <a:p>
            <a:pPr algn="just">
              <a:spcBef>
                <a:spcPts val="0"/>
              </a:spcBef>
              <a:spcAft>
                <a:spcPts val="1200"/>
              </a:spcAft>
            </a:pPr>
            <a:endParaRPr lang="en-US" b="1" i="1" dirty="0"/>
          </a:p>
          <a:p>
            <a:pPr algn="just">
              <a:spcBef>
                <a:spcPts val="0"/>
              </a:spcBef>
              <a:spcAft>
                <a:spcPts val="1200"/>
              </a:spcAft>
            </a:pPr>
            <a:r>
              <a:rPr lang="en-US" b="1" dirty="0" smtClean="0">
                <a:solidFill>
                  <a:schemeClr val="bg2"/>
                </a:solidFill>
              </a:rPr>
              <a:t>Questions in the CP:</a:t>
            </a:r>
            <a:endParaRPr lang="en-US" b="1" i="1" dirty="0"/>
          </a:p>
          <a:p>
            <a:pPr algn="just">
              <a:spcBef>
                <a:spcPts val="0"/>
              </a:spcBef>
              <a:spcAft>
                <a:spcPts val="1200"/>
              </a:spcAft>
            </a:pPr>
            <a:r>
              <a:rPr lang="en-US" b="1" i="1" dirty="0" smtClean="0"/>
              <a:t>Question </a:t>
            </a:r>
            <a:r>
              <a:rPr lang="en-US" b="1" i="1" dirty="0"/>
              <a:t>1 for consultation: </a:t>
            </a:r>
            <a:r>
              <a:rPr lang="en-US" dirty="0"/>
              <a:t>Do you agree with the necessity to complement the quantitative data collection with qualitative templates? </a:t>
            </a:r>
          </a:p>
          <a:p>
            <a:pPr algn="just">
              <a:spcBef>
                <a:spcPts val="0"/>
              </a:spcBef>
              <a:spcAft>
                <a:spcPts val="1200"/>
              </a:spcAft>
            </a:pPr>
            <a:r>
              <a:rPr lang="en-US" b="1" i="1" dirty="0"/>
              <a:t>Question 2 for consultation: </a:t>
            </a:r>
            <a:r>
              <a:rPr lang="en-US" dirty="0"/>
              <a:t>In your view, which aspects, from a LDP perspective, are relevant to investigate from a qualitative perspective, where there might be different practices leading to different impact across institutions? </a:t>
            </a:r>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03930D90-B5AE-694C-AF4D-B5392C99196C}" type="slidenum">
              <a:rPr lang="en-US" smtClean="0"/>
              <a:t>7</a:t>
            </a:fld>
            <a:endParaRPr lang="en-US" dirty="0"/>
          </a:p>
        </p:txBody>
      </p:sp>
      <p:grpSp>
        <p:nvGrpSpPr>
          <p:cNvPr id="9" name="Group 8"/>
          <p:cNvGrpSpPr/>
          <p:nvPr/>
        </p:nvGrpSpPr>
        <p:grpSpPr>
          <a:xfrm>
            <a:off x="388784" y="1402080"/>
            <a:ext cx="2128520" cy="1361440"/>
            <a:chOff x="508000" y="1402080"/>
            <a:chExt cx="2722880" cy="1361440"/>
          </a:xfrm>
        </p:grpSpPr>
        <p:sp>
          <p:nvSpPr>
            <p:cNvPr id="7" name="Rectangle 6"/>
            <p:cNvSpPr/>
            <p:nvPr/>
          </p:nvSpPr>
          <p:spPr>
            <a:xfrm>
              <a:off x="508000" y="1518920"/>
              <a:ext cx="2722880" cy="124460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gn="just">
                <a:buFont typeface="Arial" panose="020B0604020202020204" pitchFamily="34" charset="0"/>
                <a:buChar char="•"/>
              </a:pPr>
              <a:r>
                <a:rPr lang="en-GB" sz="1000" dirty="0" smtClean="0">
                  <a:solidFill>
                    <a:schemeClr val="accent6"/>
                  </a:solidFill>
                </a:rPr>
                <a:t>Main qualitative and </a:t>
              </a:r>
              <a:r>
                <a:rPr lang="en-GB" sz="1000" dirty="0">
                  <a:solidFill>
                    <a:schemeClr val="accent6"/>
                  </a:solidFill>
                </a:rPr>
                <a:t>quantitative </a:t>
              </a:r>
              <a:r>
                <a:rPr lang="en-GB" sz="1000" dirty="0" smtClean="0">
                  <a:solidFill>
                    <a:schemeClr val="accent6"/>
                  </a:solidFill>
                </a:rPr>
                <a:t>indicators</a:t>
              </a:r>
              <a:endParaRPr lang="en-US" sz="1000" dirty="0">
                <a:solidFill>
                  <a:schemeClr val="accent6"/>
                </a:solidFill>
              </a:endParaRPr>
            </a:p>
            <a:p>
              <a:pPr marL="171450" lvl="0" indent="-171450" algn="just">
                <a:buFont typeface="Arial" panose="020B0604020202020204" pitchFamily="34" charset="0"/>
                <a:buChar char="•"/>
              </a:pPr>
              <a:r>
                <a:rPr lang="en-GB" sz="1000" dirty="0">
                  <a:solidFill>
                    <a:schemeClr val="accent6"/>
                  </a:solidFill>
                </a:rPr>
                <a:t>Individual </a:t>
              </a:r>
              <a:r>
                <a:rPr lang="en-GB" sz="1000" dirty="0" smtClean="0">
                  <a:solidFill>
                    <a:schemeClr val="accent6"/>
                  </a:solidFill>
                </a:rPr>
                <a:t>and </a:t>
              </a:r>
              <a:r>
                <a:rPr lang="en-GB" sz="1000" dirty="0">
                  <a:solidFill>
                    <a:schemeClr val="accent6"/>
                  </a:solidFill>
                </a:rPr>
                <a:t>collective assessment</a:t>
              </a:r>
              <a:endParaRPr lang="en-US" sz="1000" dirty="0">
                <a:solidFill>
                  <a:schemeClr val="accent6"/>
                </a:solidFill>
              </a:endParaRPr>
            </a:p>
            <a:p>
              <a:pPr marL="171450" lvl="0" indent="-171450" algn="just">
                <a:buFont typeface="Arial" panose="020B0604020202020204" pitchFamily="34" charset="0"/>
                <a:buChar char="•"/>
              </a:pPr>
              <a:r>
                <a:rPr lang="en-GB" sz="1000" dirty="0">
                  <a:solidFill>
                    <a:schemeClr val="accent6"/>
                  </a:solidFill>
                </a:rPr>
                <a:t>Application of ratings-based </a:t>
              </a:r>
              <a:r>
                <a:rPr lang="en-GB" sz="1000" dirty="0" smtClean="0">
                  <a:solidFill>
                    <a:schemeClr val="accent6"/>
                  </a:solidFill>
                </a:rPr>
                <a:t>thresholds</a:t>
              </a:r>
              <a:endParaRPr lang="en-US" sz="1000" dirty="0">
                <a:solidFill>
                  <a:schemeClr val="accent6"/>
                </a:solidFill>
              </a:endParaRPr>
            </a:p>
          </p:txBody>
        </p:sp>
        <p:sp>
          <p:nvSpPr>
            <p:cNvPr id="8" name="Rectangle 7"/>
            <p:cNvSpPr/>
            <p:nvPr/>
          </p:nvSpPr>
          <p:spPr>
            <a:xfrm>
              <a:off x="1148080" y="1402080"/>
              <a:ext cx="1432560" cy="172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000" b="1" dirty="0" smtClean="0">
                  <a:solidFill>
                    <a:schemeClr val="tx2"/>
                  </a:solidFill>
                </a:rPr>
                <a:t>SICR</a:t>
              </a:r>
              <a:endParaRPr lang="en-US" sz="1000" b="1" dirty="0">
                <a:solidFill>
                  <a:schemeClr val="tx2"/>
                </a:solidFill>
              </a:endParaRPr>
            </a:p>
          </p:txBody>
        </p:sp>
      </p:grpSp>
      <p:grpSp>
        <p:nvGrpSpPr>
          <p:cNvPr id="10" name="Group 9"/>
          <p:cNvGrpSpPr/>
          <p:nvPr/>
        </p:nvGrpSpPr>
        <p:grpSpPr>
          <a:xfrm>
            <a:off x="2571908" y="1402080"/>
            <a:ext cx="2128520" cy="1361440"/>
            <a:chOff x="508000" y="1402080"/>
            <a:chExt cx="2722880" cy="1361440"/>
          </a:xfrm>
        </p:grpSpPr>
        <p:sp>
          <p:nvSpPr>
            <p:cNvPr id="11" name="Rectangle 10"/>
            <p:cNvSpPr/>
            <p:nvPr/>
          </p:nvSpPr>
          <p:spPr>
            <a:xfrm>
              <a:off x="508000" y="1518920"/>
              <a:ext cx="2722880" cy="1244600"/>
            </a:xfrm>
            <a:prstGeom prst="rect">
              <a:avLst/>
            </a:prstGeom>
            <a:solidFill>
              <a:schemeClr val="bg1"/>
            </a:solidFill>
            <a:ln>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gn="just">
                <a:buFont typeface="Arial" panose="020B0604020202020204" pitchFamily="34" charset="0"/>
                <a:buChar char="•"/>
              </a:pPr>
              <a:r>
                <a:rPr lang="en-GB" sz="1000" dirty="0">
                  <a:solidFill>
                    <a:srgbClr val="00B050"/>
                  </a:solidFill>
                </a:rPr>
                <a:t>Synergies between IRB and </a:t>
              </a:r>
              <a:r>
                <a:rPr lang="en-GB" sz="1000" dirty="0" smtClean="0">
                  <a:solidFill>
                    <a:srgbClr val="00B050"/>
                  </a:solidFill>
                </a:rPr>
                <a:t>ECL</a:t>
              </a:r>
            </a:p>
            <a:p>
              <a:pPr marL="171450" lvl="0" indent="-171450" algn="just">
                <a:buFont typeface="Arial" panose="020B0604020202020204" pitchFamily="34" charset="0"/>
                <a:buChar char="•"/>
              </a:pPr>
              <a:r>
                <a:rPr lang="en-GB" sz="1000" dirty="0" smtClean="0">
                  <a:solidFill>
                    <a:srgbClr val="00B050"/>
                  </a:solidFill>
                </a:rPr>
                <a:t>Adjustments </a:t>
              </a:r>
              <a:r>
                <a:rPr lang="en-GB" sz="1000" dirty="0">
                  <a:solidFill>
                    <a:srgbClr val="00B050"/>
                  </a:solidFill>
                </a:rPr>
                <a:t>performed when leveraging on IRB </a:t>
              </a:r>
              <a:r>
                <a:rPr lang="en-GB" sz="1000" dirty="0" smtClean="0">
                  <a:solidFill>
                    <a:srgbClr val="00B050"/>
                  </a:solidFill>
                </a:rPr>
                <a:t>models</a:t>
              </a:r>
            </a:p>
            <a:p>
              <a:pPr marL="171450" lvl="0" indent="-171450" algn="just">
                <a:buFont typeface="Arial" panose="020B0604020202020204" pitchFamily="34" charset="0"/>
                <a:buChar char="•"/>
              </a:pPr>
              <a:r>
                <a:rPr lang="en-GB" sz="1000" dirty="0" smtClean="0">
                  <a:solidFill>
                    <a:srgbClr val="00B050"/>
                  </a:solidFill>
                </a:rPr>
                <a:t>Stage </a:t>
              </a:r>
              <a:r>
                <a:rPr lang="en-GB" sz="1000" dirty="0">
                  <a:solidFill>
                    <a:srgbClr val="00B050"/>
                  </a:solidFill>
                </a:rPr>
                <a:t>3 approach – individual or collective, changes to IAS </a:t>
              </a:r>
              <a:r>
                <a:rPr lang="en-GB" sz="1000" dirty="0" smtClean="0">
                  <a:solidFill>
                    <a:srgbClr val="00B050"/>
                  </a:solidFill>
                </a:rPr>
                <a:t>39</a:t>
              </a:r>
              <a:endParaRPr lang="en-US" sz="1000" dirty="0">
                <a:solidFill>
                  <a:srgbClr val="00B050"/>
                </a:solidFill>
              </a:endParaRPr>
            </a:p>
          </p:txBody>
        </p:sp>
        <p:sp>
          <p:nvSpPr>
            <p:cNvPr id="12" name="Rectangle 11"/>
            <p:cNvSpPr/>
            <p:nvPr/>
          </p:nvSpPr>
          <p:spPr>
            <a:xfrm>
              <a:off x="1042696" y="1402080"/>
              <a:ext cx="1659783" cy="172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00" b="1" dirty="0">
                  <a:solidFill>
                    <a:schemeClr val="accent4"/>
                  </a:solidFill>
                </a:rPr>
                <a:t>ECL measurement</a:t>
              </a:r>
            </a:p>
          </p:txBody>
        </p:sp>
      </p:grpSp>
      <p:grpSp>
        <p:nvGrpSpPr>
          <p:cNvPr id="13" name="Group 12"/>
          <p:cNvGrpSpPr/>
          <p:nvPr/>
        </p:nvGrpSpPr>
        <p:grpSpPr>
          <a:xfrm>
            <a:off x="4755032" y="1402080"/>
            <a:ext cx="2128520" cy="1361440"/>
            <a:chOff x="508000" y="1402080"/>
            <a:chExt cx="2722880" cy="1361440"/>
          </a:xfrm>
        </p:grpSpPr>
        <p:sp>
          <p:nvSpPr>
            <p:cNvPr id="14" name="Rectangle 13"/>
            <p:cNvSpPr/>
            <p:nvPr/>
          </p:nvSpPr>
          <p:spPr>
            <a:xfrm>
              <a:off x="508000" y="1518920"/>
              <a:ext cx="2722880" cy="1244600"/>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gn="just">
                <a:buFont typeface="Arial" panose="020B0604020202020204" pitchFamily="34" charset="0"/>
                <a:buChar char="•"/>
              </a:pPr>
              <a:r>
                <a:rPr lang="en-GB" sz="1000" dirty="0">
                  <a:solidFill>
                    <a:srgbClr val="C00000"/>
                  </a:solidFill>
                </a:rPr>
                <a:t>Main sources of information used</a:t>
              </a:r>
              <a:endParaRPr lang="en-US" sz="1000" dirty="0">
                <a:solidFill>
                  <a:srgbClr val="C00000"/>
                </a:solidFill>
              </a:endParaRPr>
            </a:p>
            <a:p>
              <a:pPr marL="171450" lvl="0" indent="-171450" algn="just">
                <a:buFont typeface="Arial" panose="020B0604020202020204" pitchFamily="34" charset="0"/>
                <a:buChar char="•"/>
              </a:pPr>
              <a:r>
                <a:rPr lang="en-GB" sz="1000" dirty="0">
                  <a:solidFill>
                    <a:srgbClr val="C00000"/>
                  </a:solidFill>
                </a:rPr>
                <a:t>Consistency of macroeconomic factors </a:t>
              </a:r>
              <a:r>
                <a:rPr lang="en-GB" sz="1000" dirty="0" smtClean="0">
                  <a:solidFill>
                    <a:srgbClr val="C00000"/>
                  </a:solidFill>
                </a:rPr>
                <a:t>(</a:t>
              </a:r>
              <a:r>
                <a:rPr lang="en-GB" sz="1000" dirty="0">
                  <a:solidFill>
                    <a:srgbClr val="C00000"/>
                  </a:solidFill>
                </a:rPr>
                <a:t>e.g. ICAAP)</a:t>
              </a:r>
              <a:endParaRPr lang="en-US" sz="1000" dirty="0">
                <a:solidFill>
                  <a:srgbClr val="C00000"/>
                </a:solidFill>
              </a:endParaRPr>
            </a:p>
            <a:p>
              <a:pPr marL="171450" lvl="0" indent="-171450" algn="just">
                <a:buFont typeface="Arial" panose="020B0604020202020204" pitchFamily="34" charset="0"/>
                <a:buChar char="•"/>
              </a:pPr>
              <a:r>
                <a:rPr lang="en-GB" sz="1000" dirty="0">
                  <a:solidFill>
                    <a:srgbClr val="C00000"/>
                  </a:solidFill>
                </a:rPr>
                <a:t>Overlays</a:t>
              </a:r>
            </a:p>
            <a:p>
              <a:pPr marL="171450" lvl="0" indent="-171450" algn="just">
                <a:buFont typeface="Arial" panose="020B0604020202020204" pitchFamily="34" charset="0"/>
                <a:buChar char="•"/>
              </a:pPr>
              <a:r>
                <a:rPr lang="en-GB" sz="1000" dirty="0">
                  <a:solidFill>
                    <a:srgbClr val="C00000"/>
                  </a:solidFill>
                </a:rPr>
                <a:t>Time-horizon for </a:t>
              </a:r>
              <a:r>
                <a:rPr lang="en-GB" sz="1000" dirty="0" smtClean="0">
                  <a:solidFill>
                    <a:srgbClr val="C00000"/>
                  </a:solidFill>
                </a:rPr>
                <a:t>available FLI Number </a:t>
              </a:r>
              <a:r>
                <a:rPr lang="en-GB" sz="1000" dirty="0">
                  <a:solidFill>
                    <a:srgbClr val="C00000"/>
                  </a:solidFill>
                </a:rPr>
                <a:t>and weight of </a:t>
              </a:r>
              <a:r>
                <a:rPr lang="en-GB" sz="1000" dirty="0" smtClean="0">
                  <a:solidFill>
                    <a:srgbClr val="C00000"/>
                  </a:solidFill>
                </a:rPr>
                <a:t>scenarios</a:t>
              </a:r>
              <a:endParaRPr lang="en-GB" sz="1000" dirty="0">
                <a:solidFill>
                  <a:srgbClr val="C00000"/>
                </a:solidFill>
              </a:endParaRPr>
            </a:p>
          </p:txBody>
        </p:sp>
        <p:sp>
          <p:nvSpPr>
            <p:cNvPr id="15" name="Rectangle 14"/>
            <p:cNvSpPr/>
            <p:nvPr/>
          </p:nvSpPr>
          <p:spPr>
            <a:xfrm>
              <a:off x="1148080" y="1402080"/>
              <a:ext cx="1432560" cy="172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000" b="1" dirty="0" smtClean="0">
                  <a:solidFill>
                    <a:schemeClr val="accent3"/>
                  </a:solidFill>
                </a:rPr>
                <a:t>FLI</a:t>
              </a:r>
              <a:endParaRPr lang="en-US" sz="1000" b="1" dirty="0">
                <a:solidFill>
                  <a:schemeClr val="accent3"/>
                </a:solidFill>
              </a:endParaRPr>
            </a:p>
          </p:txBody>
        </p:sp>
      </p:grpSp>
      <p:grpSp>
        <p:nvGrpSpPr>
          <p:cNvPr id="16" name="Group 15"/>
          <p:cNvGrpSpPr/>
          <p:nvPr/>
        </p:nvGrpSpPr>
        <p:grpSpPr>
          <a:xfrm>
            <a:off x="6945034" y="1402080"/>
            <a:ext cx="2128520" cy="1361440"/>
            <a:chOff x="788874" y="1402080"/>
            <a:chExt cx="2442006" cy="1361440"/>
          </a:xfrm>
        </p:grpSpPr>
        <p:sp>
          <p:nvSpPr>
            <p:cNvPr id="17" name="Rectangle 16"/>
            <p:cNvSpPr/>
            <p:nvPr/>
          </p:nvSpPr>
          <p:spPr>
            <a:xfrm>
              <a:off x="788874" y="1518920"/>
              <a:ext cx="2442006" cy="1244600"/>
            </a:xfrm>
            <a:prstGeom prst="rect">
              <a:avLst/>
            </a:prstGeom>
            <a:solidFill>
              <a:schemeClr val="bg1"/>
            </a:solidFill>
            <a:ln>
              <a:solidFill>
                <a:srgbClr val="7030A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gn="just">
                <a:buFont typeface="Arial" panose="020B0604020202020204" pitchFamily="34" charset="0"/>
                <a:buChar char="•"/>
              </a:pPr>
              <a:r>
                <a:rPr lang="en-GB" sz="1000" dirty="0">
                  <a:solidFill>
                    <a:srgbClr val="7030A0"/>
                  </a:solidFill>
                </a:rPr>
                <a:t>Differences between </a:t>
              </a:r>
              <a:r>
                <a:rPr lang="en-GB" sz="1000" dirty="0" smtClean="0">
                  <a:solidFill>
                    <a:srgbClr val="7030A0"/>
                  </a:solidFill>
                </a:rPr>
                <a:t>accounting </a:t>
              </a:r>
              <a:r>
                <a:rPr lang="en-GB" sz="1000" dirty="0">
                  <a:solidFill>
                    <a:srgbClr val="7030A0"/>
                  </a:solidFill>
                </a:rPr>
                <a:t>and prudential </a:t>
              </a:r>
              <a:r>
                <a:rPr lang="en-GB" sz="1000" dirty="0" smtClean="0">
                  <a:solidFill>
                    <a:srgbClr val="7030A0"/>
                  </a:solidFill>
                </a:rPr>
                <a:t>DoD </a:t>
              </a:r>
            </a:p>
            <a:p>
              <a:pPr marL="171450" lvl="0" indent="-171450" algn="just">
                <a:buFont typeface="Arial" panose="020B0604020202020204" pitchFamily="34" charset="0"/>
                <a:buChar char="•"/>
              </a:pPr>
              <a:r>
                <a:rPr lang="en-GB" sz="1000" dirty="0" smtClean="0">
                  <a:solidFill>
                    <a:srgbClr val="7030A0"/>
                  </a:solidFill>
                </a:rPr>
                <a:t>Main </a:t>
              </a:r>
              <a:r>
                <a:rPr lang="en-GB" sz="1000" dirty="0">
                  <a:solidFill>
                    <a:srgbClr val="7030A0"/>
                  </a:solidFill>
                </a:rPr>
                <a:t>indicators (quantitative and qualitative) used for the definition of default</a:t>
              </a:r>
              <a:endParaRPr lang="en-US" sz="1000" dirty="0">
                <a:solidFill>
                  <a:srgbClr val="7030A0"/>
                </a:solidFill>
              </a:endParaRPr>
            </a:p>
          </p:txBody>
        </p:sp>
        <p:sp>
          <p:nvSpPr>
            <p:cNvPr id="18" name="Rectangle 17"/>
            <p:cNvSpPr/>
            <p:nvPr/>
          </p:nvSpPr>
          <p:spPr>
            <a:xfrm>
              <a:off x="1293785" y="1402080"/>
              <a:ext cx="1432560" cy="172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000" b="1" dirty="0" smtClean="0">
                  <a:solidFill>
                    <a:srgbClr val="7030A0"/>
                  </a:solidFill>
                </a:rPr>
                <a:t>DoD</a:t>
              </a:r>
              <a:endParaRPr lang="en-US" sz="1000" b="1" dirty="0">
                <a:solidFill>
                  <a:srgbClr val="7030A0"/>
                </a:solidFill>
              </a:endParaRPr>
            </a:p>
          </p:txBody>
        </p:sp>
      </p:grpSp>
    </p:spTree>
    <p:extLst>
      <p:ext uri="{BB962C8B-B14F-4D97-AF65-F5344CB8AC3E}">
        <p14:creationId xmlns:p14="http://schemas.microsoft.com/office/powerpoint/2010/main" val="302797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New IFRS 9 templates – overview</a:t>
            </a:r>
          </a:p>
        </p:txBody>
      </p:sp>
      <p:sp>
        <p:nvSpPr>
          <p:cNvPr id="4" name="Footer Placeholder 3"/>
          <p:cNvSpPr>
            <a:spLocks noGrp="1"/>
          </p:cNvSpPr>
          <p:nvPr>
            <p:ph type="ftr" sz="quarter" idx="11"/>
          </p:nvPr>
        </p:nvSpPr>
        <p:spPr/>
        <p:txBody>
          <a:bodyPr/>
          <a:lstStyle/>
          <a:p>
            <a:r>
              <a:rPr lang="en-GB" dirty="0" smtClean="0"/>
              <a:t>Update on EBA IFRS9 benchmarking exercise</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342900">
              <a:defRPr/>
            </a:pPr>
            <a:fld id="{03930D90-B5AE-694C-AF4D-B5392C99196C}" type="slidenum">
              <a:rPr lang="en-US">
                <a:solidFill>
                  <a:srgbClr val="2F5773"/>
                </a:solidFill>
                <a:latin typeface="Calibri"/>
              </a:rPr>
              <a:pPr defTabSz="342900">
                <a:defRPr/>
              </a:pPr>
              <a:t>8</a:t>
            </a:fld>
            <a:endParaRPr lang="en-US" dirty="0">
              <a:solidFill>
                <a:srgbClr val="2F5773"/>
              </a:solidFill>
              <a:latin typeface="Calibri"/>
            </a:endParaRPr>
          </a:p>
        </p:txBody>
      </p:sp>
      <p:pic>
        <p:nvPicPr>
          <p:cNvPr id="6" name="Picture 5"/>
          <p:cNvPicPr>
            <a:picLocks noChangeAspect="1"/>
          </p:cNvPicPr>
          <p:nvPr/>
        </p:nvPicPr>
        <p:blipFill rotWithShape="1">
          <a:blip r:embed="rId3"/>
          <a:srcRect l="673" r="901"/>
          <a:stretch/>
        </p:blipFill>
        <p:spPr>
          <a:xfrm>
            <a:off x="457200" y="1001398"/>
            <a:ext cx="7856220" cy="948276"/>
          </a:xfrm>
          <a:prstGeom prst="rect">
            <a:avLst/>
          </a:prstGeom>
        </p:spPr>
      </p:pic>
      <p:pic>
        <p:nvPicPr>
          <p:cNvPr id="7" name="Picture 6"/>
          <p:cNvPicPr>
            <a:picLocks noChangeAspect="1"/>
          </p:cNvPicPr>
          <p:nvPr/>
        </p:nvPicPr>
        <p:blipFill rotWithShape="1">
          <a:blip r:embed="rId4"/>
          <a:srcRect l="577" t="-1" r="806" b="6057"/>
          <a:stretch/>
        </p:blipFill>
        <p:spPr>
          <a:xfrm>
            <a:off x="457201" y="2071747"/>
            <a:ext cx="7856219" cy="757648"/>
          </a:xfrm>
          <a:prstGeom prst="rect">
            <a:avLst/>
          </a:prstGeom>
        </p:spPr>
      </p:pic>
      <p:pic>
        <p:nvPicPr>
          <p:cNvPr id="8" name="Picture 7"/>
          <p:cNvPicPr>
            <a:picLocks noChangeAspect="1"/>
          </p:cNvPicPr>
          <p:nvPr/>
        </p:nvPicPr>
        <p:blipFill rotWithShape="1">
          <a:blip r:embed="rId5"/>
          <a:srcRect b="2697"/>
          <a:stretch/>
        </p:blipFill>
        <p:spPr>
          <a:xfrm>
            <a:off x="457199" y="3016050"/>
            <a:ext cx="7856221" cy="714172"/>
          </a:xfrm>
          <a:prstGeom prst="rect">
            <a:avLst/>
          </a:prstGeom>
        </p:spPr>
      </p:pic>
      <p:pic>
        <p:nvPicPr>
          <p:cNvPr id="9" name="Picture 8"/>
          <p:cNvPicPr>
            <a:picLocks noChangeAspect="1"/>
          </p:cNvPicPr>
          <p:nvPr/>
        </p:nvPicPr>
        <p:blipFill rotWithShape="1">
          <a:blip r:embed="rId6"/>
          <a:srcRect r="388" b="3579"/>
          <a:stretch/>
        </p:blipFill>
        <p:spPr>
          <a:xfrm>
            <a:off x="457198" y="3916877"/>
            <a:ext cx="7856221" cy="651549"/>
          </a:xfrm>
          <a:prstGeom prst="rect">
            <a:avLst/>
          </a:prstGeom>
        </p:spPr>
      </p:pic>
    </p:spTree>
    <p:extLst>
      <p:ext uri="{BB962C8B-B14F-4D97-AF65-F5344CB8AC3E}">
        <p14:creationId xmlns:p14="http://schemas.microsoft.com/office/powerpoint/2010/main" val="374120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t>New IFRS 9 templates – PD 12 </a:t>
            </a:r>
            <a:r>
              <a:rPr lang="en-GB" sz="2100" dirty="0" smtClean="0"/>
              <a:t>months (1/2)</a:t>
            </a:r>
            <a:endParaRPr lang="en-GB" sz="2100" dirty="0"/>
          </a:p>
        </p:txBody>
      </p:sp>
      <p:sp>
        <p:nvSpPr>
          <p:cNvPr id="3" name="Content Placeholder 2"/>
          <p:cNvSpPr>
            <a:spLocks noGrp="1"/>
          </p:cNvSpPr>
          <p:nvPr>
            <p:ph idx="1"/>
          </p:nvPr>
        </p:nvSpPr>
        <p:spPr>
          <a:xfrm>
            <a:off x="526473" y="956906"/>
            <a:ext cx="8153400" cy="3772573"/>
          </a:xfrm>
        </p:spPr>
        <p:txBody>
          <a:bodyPr>
            <a:noAutofit/>
          </a:bodyPr>
          <a:lstStyle/>
          <a:p>
            <a:r>
              <a:rPr lang="en-GB" b="1" dirty="0" smtClean="0">
                <a:solidFill>
                  <a:schemeClr val="bg2"/>
                </a:solidFill>
              </a:rPr>
              <a:t>PD estimates may refer to different concept</a:t>
            </a:r>
            <a:endParaRPr lang="en-GB" b="1" dirty="0">
              <a:solidFill>
                <a:schemeClr val="bg2"/>
              </a:solidFill>
            </a:endParaRPr>
          </a:p>
          <a:p>
            <a:pPr lvl="1" algn="just">
              <a:buFont typeface="Arial" panose="020B0604020202020204" pitchFamily="34" charset="0"/>
              <a:buChar char="•"/>
            </a:pPr>
            <a:r>
              <a:rPr lang="en-US" b="1" dirty="0" smtClean="0">
                <a:solidFill>
                  <a:schemeClr val="accent6"/>
                </a:solidFill>
              </a:rPr>
              <a:t>PD </a:t>
            </a:r>
            <a:r>
              <a:rPr lang="en-US" b="1" dirty="0">
                <a:solidFill>
                  <a:schemeClr val="accent6"/>
                </a:solidFill>
              </a:rPr>
              <a:t>IRB</a:t>
            </a:r>
            <a:r>
              <a:rPr lang="en-US" dirty="0">
                <a:solidFill>
                  <a:schemeClr val="accent6"/>
                </a:solidFill>
              </a:rPr>
              <a:t>: </a:t>
            </a:r>
            <a:r>
              <a:rPr lang="en-US" dirty="0" smtClean="0">
                <a:solidFill>
                  <a:schemeClr val="accent6"/>
                </a:solidFill>
              </a:rPr>
              <a:t>derived </a:t>
            </a:r>
            <a:r>
              <a:rPr lang="en-US" dirty="0">
                <a:solidFill>
                  <a:schemeClr val="accent6"/>
                </a:solidFill>
              </a:rPr>
              <a:t>from long run averages of one-year default </a:t>
            </a:r>
            <a:r>
              <a:rPr lang="en-US" dirty="0" smtClean="0">
                <a:solidFill>
                  <a:schemeClr val="accent6"/>
                </a:solidFill>
              </a:rPr>
              <a:t>rates, with floors </a:t>
            </a:r>
            <a:r>
              <a:rPr lang="en-US" dirty="0">
                <a:solidFill>
                  <a:schemeClr val="accent6"/>
                </a:solidFill>
              </a:rPr>
              <a:t>and margins of conservatism.</a:t>
            </a:r>
            <a:endParaRPr lang="en-GB" dirty="0">
              <a:solidFill>
                <a:schemeClr val="accent6"/>
              </a:solidFill>
            </a:endParaRPr>
          </a:p>
          <a:p>
            <a:pPr lvl="1" algn="just">
              <a:buFont typeface="Arial" panose="020B0604020202020204" pitchFamily="34" charset="0"/>
              <a:buChar char="•"/>
            </a:pPr>
            <a:r>
              <a:rPr lang="en-US" b="1" dirty="0">
                <a:solidFill>
                  <a:schemeClr val="accent6"/>
                </a:solidFill>
              </a:rPr>
              <a:t>PD TTC</a:t>
            </a:r>
            <a:r>
              <a:rPr lang="en-US" dirty="0">
                <a:solidFill>
                  <a:schemeClr val="accent6"/>
                </a:solidFill>
              </a:rPr>
              <a:t>: </a:t>
            </a:r>
            <a:r>
              <a:rPr lang="en-US" dirty="0" smtClean="0">
                <a:solidFill>
                  <a:schemeClr val="accent6"/>
                </a:solidFill>
              </a:rPr>
              <a:t>reflects risk </a:t>
            </a:r>
            <a:r>
              <a:rPr lang="en-US" dirty="0">
                <a:solidFill>
                  <a:schemeClr val="accent6"/>
                </a:solidFill>
              </a:rPr>
              <a:t>of default occurring over the economic cycle. </a:t>
            </a:r>
            <a:r>
              <a:rPr lang="en-US" dirty="0" smtClean="0">
                <a:solidFill>
                  <a:schemeClr val="accent6"/>
                </a:solidFill>
              </a:rPr>
              <a:t>not </a:t>
            </a:r>
            <a:r>
              <a:rPr lang="en-US" dirty="0">
                <a:solidFill>
                  <a:schemeClr val="accent6"/>
                </a:solidFill>
              </a:rPr>
              <a:t>defined in any regulatory </a:t>
            </a:r>
            <a:r>
              <a:rPr lang="en-US" dirty="0" smtClean="0">
                <a:solidFill>
                  <a:schemeClr val="accent6"/>
                </a:solidFill>
              </a:rPr>
              <a:t>text; definition could build on </a:t>
            </a:r>
            <a:r>
              <a:rPr lang="en-US" dirty="0">
                <a:solidFill>
                  <a:schemeClr val="accent6"/>
                </a:solidFill>
              </a:rPr>
              <a:t>PD </a:t>
            </a:r>
            <a:r>
              <a:rPr lang="en-US" dirty="0" smtClean="0">
                <a:solidFill>
                  <a:schemeClr val="accent6"/>
                </a:solidFill>
              </a:rPr>
              <a:t>IRB: </a:t>
            </a:r>
            <a:r>
              <a:rPr lang="en-US" dirty="0">
                <a:solidFill>
                  <a:schemeClr val="accent6"/>
                </a:solidFill>
              </a:rPr>
              <a:t>for </a:t>
            </a:r>
            <a:r>
              <a:rPr lang="en-US" dirty="0" smtClean="0">
                <a:solidFill>
                  <a:schemeClr val="accent6"/>
                </a:solidFill>
              </a:rPr>
              <a:t>example, PD </a:t>
            </a:r>
            <a:r>
              <a:rPr lang="en-US" dirty="0">
                <a:solidFill>
                  <a:schemeClr val="accent6"/>
                </a:solidFill>
              </a:rPr>
              <a:t>IRB without conservative adjustment </a:t>
            </a:r>
            <a:endParaRPr lang="en-US" dirty="0" smtClean="0">
              <a:solidFill>
                <a:schemeClr val="accent6"/>
              </a:solidFill>
            </a:endParaRPr>
          </a:p>
          <a:p>
            <a:pPr lvl="1" algn="just">
              <a:buFont typeface="Arial" panose="020B0604020202020204" pitchFamily="34" charset="0"/>
              <a:buChar char="•"/>
            </a:pPr>
            <a:r>
              <a:rPr lang="en-US" b="1" dirty="0" smtClean="0">
                <a:solidFill>
                  <a:schemeClr val="accent6"/>
                </a:solidFill>
              </a:rPr>
              <a:t>PD </a:t>
            </a:r>
            <a:r>
              <a:rPr lang="en-US" b="1" dirty="0">
                <a:solidFill>
                  <a:schemeClr val="accent6"/>
                </a:solidFill>
              </a:rPr>
              <a:t>PIT</a:t>
            </a:r>
            <a:r>
              <a:rPr lang="en-US" dirty="0">
                <a:solidFill>
                  <a:schemeClr val="accent6"/>
                </a:solidFill>
              </a:rPr>
              <a:t>: </a:t>
            </a:r>
            <a:r>
              <a:rPr lang="en-US" dirty="0" smtClean="0">
                <a:solidFill>
                  <a:schemeClr val="accent6"/>
                </a:solidFill>
              </a:rPr>
              <a:t>reflects the </a:t>
            </a:r>
            <a:r>
              <a:rPr lang="en-US" dirty="0">
                <a:solidFill>
                  <a:schemeClr val="accent6"/>
                </a:solidFill>
              </a:rPr>
              <a:t>risk of default occurring considering the current macroeconomic situation. </a:t>
            </a:r>
            <a:r>
              <a:rPr lang="en-US" dirty="0" smtClean="0">
                <a:solidFill>
                  <a:schemeClr val="accent6"/>
                </a:solidFill>
              </a:rPr>
              <a:t>Not </a:t>
            </a:r>
            <a:r>
              <a:rPr lang="en-US" dirty="0">
                <a:solidFill>
                  <a:schemeClr val="accent6"/>
                </a:solidFill>
              </a:rPr>
              <a:t>defined in any regulatory </a:t>
            </a:r>
            <a:r>
              <a:rPr lang="en-US" dirty="0" smtClean="0">
                <a:solidFill>
                  <a:schemeClr val="accent6"/>
                </a:solidFill>
              </a:rPr>
              <a:t>text; definition could build on PD </a:t>
            </a:r>
            <a:r>
              <a:rPr lang="en-US" dirty="0">
                <a:solidFill>
                  <a:schemeClr val="accent6"/>
                </a:solidFill>
              </a:rPr>
              <a:t>IFRS </a:t>
            </a:r>
            <a:r>
              <a:rPr lang="en-US" dirty="0" smtClean="0">
                <a:solidFill>
                  <a:schemeClr val="accent6"/>
                </a:solidFill>
              </a:rPr>
              <a:t>9: </a:t>
            </a:r>
            <a:r>
              <a:rPr lang="en-US" dirty="0">
                <a:solidFill>
                  <a:schemeClr val="accent6"/>
                </a:solidFill>
              </a:rPr>
              <a:t>for </a:t>
            </a:r>
            <a:r>
              <a:rPr lang="en-US" dirty="0" smtClean="0">
                <a:solidFill>
                  <a:schemeClr val="accent6"/>
                </a:solidFill>
              </a:rPr>
              <a:t>example, PD </a:t>
            </a:r>
            <a:r>
              <a:rPr lang="en-US" dirty="0">
                <a:solidFill>
                  <a:schemeClr val="accent6"/>
                </a:solidFill>
              </a:rPr>
              <a:t>IFRS 9 without </a:t>
            </a:r>
            <a:r>
              <a:rPr lang="en-US" dirty="0" smtClean="0">
                <a:solidFill>
                  <a:schemeClr val="accent6"/>
                </a:solidFill>
              </a:rPr>
              <a:t>FLI adjustments</a:t>
            </a:r>
            <a:endParaRPr lang="en-GB" dirty="0" smtClean="0">
              <a:solidFill>
                <a:schemeClr val="accent6"/>
              </a:solidFill>
            </a:endParaRPr>
          </a:p>
          <a:p>
            <a:pPr lvl="1" algn="just">
              <a:buFont typeface="Arial" panose="020B0604020202020204" pitchFamily="34" charset="0"/>
              <a:buChar char="•"/>
            </a:pPr>
            <a:r>
              <a:rPr lang="en-US" b="1" dirty="0" smtClean="0">
                <a:solidFill>
                  <a:schemeClr val="accent6"/>
                </a:solidFill>
              </a:rPr>
              <a:t>PD IFRS 9 (PD FLI</a:t>
            </a:r>
            <a:r>
              <a:rPr lang="en-US" dirty="0" smtClean="0">
                <a:solidFill>
                  <a:schemeClr val="accent6"/>
                </a:solidFill>
              </a:rPr>
              <a:t>): unbiased and probability-weighted estimate, determined by evaluating a range of possible outcomes, and reflecting the risk of default considering reasonable and supportable information about past events, current conditions and forecasts of future economic conditions. </a:t>
            </a:r>
            <a:endParaRPr lang="en-GB" b="1" dirty="0">
              <a:solidFill>
                <a:schemeClr val="bg2"/>
              </a:solidFill>
            </a:endParaRPr>
          </a:p>
        </p:txBody>
      </p:sp>
      <p:sp>
        <p:nvSpPr>
          <p:cNvPr id="4" name="Footer Placeholder 3"/>
          <p:cNvSpPr>
            <a:spLocks noGrp="1"/>
          </p:cNvSpPr>
          <p:nvPr>
            <p:ph type="ftr" sz="quarter" idx="11"/>
          </p:nvPr>
        </p:nvSpPr>
        <p:spPr/>
        <p:txBody>
          <a:bodyPr/>
          <a:lstStyle/>
          <a:p>
            <a:r>
              <a:rPr lang="en-US" dirty="0"/>
              <a:t>Public hearing - Consultation Paper – ITS </a:t>
            </a:r>
            <a:r>
              <a:rPr lang="en-US" dirty="0" smtClean="0"/>
              <a:t>2021 </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9</a:t>
            </a:fld>
            <a:endParaRPr lang="en-US" dirty="0">
              <a:solidFill>
                <a:srgbClr val="2F5773"/>
              </a:solidFill>
            </a:endParaRPr>
          </a:p>
        </p:txBody>
      </p:sp>
    </p:spTree>
    <p:extLst>
      <p:ext uri="{BB962C8B-B14F-4D97-AF65-F5344CB8AC3E}">
        <p14:creationId xmlns:p14="http://schemas.microsoft.com/office/powerpoint/2010/main" val="1404108642"/>
      </p:ext>
    </p:extLst>
  </p:cSld>
  <p:clrMapOvr>
    <a:masterClrMapping/>
  </p:clrMapOvr>
</p:sld>
</file>

<file path=ppt/theme/theme1.xml><?xml version="1.0" encoding="utf-8"?>
<a:theme xmlns:a="http://schemas.openxmlformats.org/drawingml/2006/main" name="EBA theme pp16_9">
  <a:themeElements>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D41A9C5-CF2F-4450-8B6B-DC101C8ABA1B}" vid="{B78955BD-352E-4447-B341-16B9B91C9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EBA template pp16_9 Paris</Template>
  <TotalTime>606</TotalTime>
  <Words>3092</Words>
  <Application>Microsoft Office PowerPoint</Application>
  <PresentationFormat>On-screen Show (16:9)</PresentationFormat>
  <Paragraphs>259</Paragraphs>
  <Slides>27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Cambria Math</vt:lpstr>
      <vt:lpstr>Courier New</vt:lpstr>
      <vt:lpstr>Times New Roman</vt:lpstr>
      <vt:lpstr>Wingdings</vt:lpstr>
      <vt:lpstr>Wingdings 3</vt:lpstr>
      <vt:lpstr>EBA theme pp16_9</vt:lpstr>
      <vt:lpstr>Public hearing – 03/02/2020</vt:lpstr>
      <vt:lpstr>Introduction</vt:lpstr>
      <vt:lpstr>Contents</vt:lpstr>
      <vt:lpstr>Contents</vt:lpstr>
      <vt:lpstr>Understanding IFRS 9 modelling aspects – rationale </vt:lpstr>
      <vt:lpstr>Understanding IFRS 9 modelling aspects – rationale </vt:lpstr>
      <vt:lpstr>New IFRS 9 templates – qualitative part</vt:lpstr>
      <vt:lpstr>New IFRS 9 templates – overview</vt:lpstr>
      <vt:lpstr>New IFRS 9 templates – PD 12 months (1/2)</vt:lpstr>
      <vt:lpstr>New IFRS 9 templates – PD 12 months (2/2)</vt:lpstr>
      <vt:lpstr>New IFRS 9 templates – PD lifetime (1/2)</vt:lpstr>
      <vt:lpstr>New IFRS 9 templates – PD lifetime (2/2)</vt:lpstr>
      <vt:lpstr>New IFRS 9 templates – SICR</vt:lpstr>
      <vt:lpstr>Next steps</vt:lpstr>
      <vt:lpstr>Contents</vt:lpstr>
      <vt:lpstr>Updates related to existing templates</vt:lpstr>
      <vt:lpstr>Contents</vt:lpstr>
      <vt:lpstr>Updates related to existing market templates</vt:lpstr>
      <vt:lpstr>Reference dates for Market Risk benchmarking</vt:lpstr>
      <vt:lpstr>Reference dates for Market Risk benchmarking</vt:lpstr>
      <vt:lpstr>IBOR specification</vt:lpstr>
      <vt:lpstr>PowerPoint Presentation</vt:lpstr>
      <vt:lpstr>Annex 1 : overview of the questions for credit risk (1/2)</vt:lpstr>
      <vt:lpstr>Annex 1 : overview of the questions for credit risk (2/2)</vt:lpstr>
      <vt:lpstr>Annex 1: overview of the questions on market risk</vt:lpstr>
      <vt:lpstr>Annex 2: useful links</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hearing – 03/02/2020</dc:title>
  <dc:creator>Guillaume Olivier</dc:creator>
  <cp:lastModifiedBy>Guillaume Olivier</cp:lastModifiedBy>
  <cp:revision>40</cp:revision>
  <dcterms:created xsi:type="dcterms:W3CDTF">2020-01-27T12:42:42Z</dcterms:created>
  <dcterms:modified xsi:type="dcterms:W3CDTF">2020-02-03T14:50:29Z</dcterms:modified>
</cp:coreProperties>
</file>